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"/>
  </p:notesMasterIdLst>
  <p:sldIdLst>
    <p:sldId id="289" r:id="rId2"/>
    <p:sldId id="257" r:id="rId3"/>
    <p:sldId id="292" r:id="rId4"/>
    <p:sldId id="291" r:id="rId5"/>
    <p:sldId id="293" r:id="rId6"/>
    <p:sldId id="294" r:id="rId7"/>
    <p:sldId id="290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7BC4B4-1568-4FBA-BC2A-E116EF2CAA1C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F45994-AF56-40E7-B7F9-42470C2694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451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F29069-56C5-49C2-884E-A875679A8B2B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DBC83-268B-49A2-B48F-7F13D8D774EA}" type="datetime1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B7E5-F5A6-4D19-986F-B3D2006CC8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447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46341-C2CF-436F-967C-9E8BD81E73BC}" type="datetime1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B7E5-F5A6-4D19-986F-B3D2006CC8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279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DECE-598F-4954-95D9-786EBB23E8FC}" type="datetime1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B7E5-F5A6-4D19-986F-B3D2006CC8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193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432" y="159308"/>
            <a:ext cx="7886700" cy="394189"/>
          </a:xfrm>
        </p:spPr>
        <p:txBody>
          <a:bodyPr>
            <a:noAutofit/>
          </a:bodyPr>
          <a:lstStyle>
            <a:lvl1pPr marL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 lang="en-US" sz="2400" b="1" kern="1200" dirty="0">
                <a:solidFill>
                  <a:srgbClr val="3333B3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073A0-492A-4531-8665-399570EBFDF0}" type="datetime1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B7E5-F5A6-4D19-986F-B3D2006CC8A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图标&#10;&#10;描述已自动生成">
            <a:extLst>
              <a:ext uri="{FF2B5EF4-FFF2-40B4-BE49-F238E27FC236}">
                <a16:creationId xmlns:a16="http://schemas.microsoft.com/office/drawing/2014/main" id="{4B7012DC-1A05-4474-B582-DB64E5BB15D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785" y="44774"/>
            <a:ext cx="1559860" cy="62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596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72B46-48C0-4D44-B501-AD5FAD2121E4}" type="datetime1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B7E5-F5A6-4D19-986F-B3D2006CC8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253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1517F-4FCE-449E-BE09-4A55EC9B28C3}" type="datetime1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B7E5-F5A6-4D19-986F-B3D2006CC8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092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B25F-CADE-481F-84D7-E31F19F2018C}" type="datetime1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B7E5-F5A6-4D19-986F-B3D2006CC8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808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255F7-7F65-40CF-9853-B82F6A8D3754}" type="datetime1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B7E5-F5A6-4D19-986F-B3D2006CC8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70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03E67-EAC7-40A7-AE91-3F6D9294400B}" type="datetime1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B7E5-F5A6-4D19-986F-B3D2006CC8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91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D4AFE-91BD-4BF1-BA75-84F22743205F}" type="datetime1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B7E5-F5A6-4D19-986F-B3D2006CC8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231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6D97D-E3AA-4A83-B96D-7C38EC07F5F1}" type="datetime1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B7E5-F5A6-4D19-986F-B3D2006CC8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415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6A8A8-7DF3-41B7-BA64-38A87B2A78F2}" type="datetime1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CB7E5-F5A6-4D19-986F-B3D2006CC8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182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93338" y="1408195"/>
            <a:ext cx="6757324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333B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10.27</a:t>
            </a:r>
            <a:r>
              <a:rPr lang="zh-CN" altLang="en-US" sz="3600" b="1" dirty="0">
                <a:solidFill>
                  <a:srgbClr val="3333B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实践之 循环神经网络</a:t>
            </a:r>
            <a:endParaRPr lang="en-US" altLang="zh-CN" sz="3600" b="1" dirty="0">
              <a:solidFill>
                <a:srgbClr val="3333B3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6" name="图片 5" descr="图标&#10;&#10;描述已自动生成">
            <a:extLst>
              <a:ext uri="{FF2B5EF4-FFF2-40B4-BE49-F238E27FC236}">
                <a16:creationId xmlns:a16="http://schemas.microsoft.com/office/drawing/2014/main" id="{949F628F-2A72-4049-92B0-C76408CD48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829" y="3857053"/>
            <a:ext cx="2512612" cy="1003942"/>
          </a:xfrm>
          <a:prstGeom prst="rect">
            <a:avLst/>
          </a:prstGeom>
        </p:spPr>
      </p:pic>
      <p:sp>
        <p:nvSpPr>
          <p:cNvPr id="5" name="文本框 1">
            <a:extLst>
              <a:ext uri="{FF2B5EF4-FFF2-40B4-BE49-F238E27FC236}">
                <a16:creationId xmlns:a16="http://schemas.microsoft.com/office/drawing/2014/main" id="{AE43370F-520F-498F-B2DF-AA49503FBC64}"/>
              </a:ext>
            </a:extLst>
          </p:cNvPr>
          <p:cNvSpPr txBox="1"/>
          <p:nvPr/>
        </p:nvSpPr>
        <p:spPr>
          <a:xfrm>
            <a:off x="1732787" y="3556970"/>
            <a:ext cx="5568695" cy="3000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1500" dirty="0">
                <a:latin typeface="幼圆" panose="02010509060101010101" pitchFamily="49" charset="-122"/>
                <a:ea typeface="幼圆" panose="02010509060101010101" pitchFamily="49" charset="-122"/>
              </a:rPr>
              <a:t>东北大学自然语言处理实验室</a:t>
            </a:r>
            <a:endParaRPr lang="en-US" altLang="zh-CN" sz="15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5EFED21-BAA4-4C95-8FFB-D9646D02EE82}"/>
              </a:ext>
            </a:extLst>
          </p:cNvPr>
          <p:cNvSpPr txBox="1"/>
          <p:nvPr/>
        </p:nvSpPr>
        <p:spPr>
          <a:xfrm>
            <a:off x="3174458" y="2632624"/>
            <a:ext cx="268535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 dirty="0">
                <a:latin typeface="幼圆" panose="02010509060101010101" pitchFamily="49" charset="-122"/>
                <a:ea typeface="幼圆" panose="02010509060101010101" pitchFamily="49" charset="-122"/>
              </a:rPr>
              <a:t>助教：穆永誉 吕传昊 刘新宇</a:t>
            </a:r>
            <a:endParaRPr lang="en-US" altLang="zh-CN" sz="15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E292EC-740B-41A2-932C-8467ED064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回顾一下循环神经网络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5D6EB9-6F9A-43A7-B5B6-255B2EE9D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B7E5-F5A6-4D19-986F-B3D2006CC8AA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C0674A2-E9CA-46B6-B19D-5782294AC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199" y="1942179"/>
            <a:ext cx="1371708" cy="257078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C7AA01D-0D3D-4E8D-9200-88A73559A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6664" y="2094540"/>
            <a:ext cx="3096487" cy="241842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DAB0DC5-A3B5-4F65-81BB-4F9B60660FAF}"/>
              </a:ext>
            </a:extLst>
          </p:cNvPr>
          <p:cNvSpPr txBox="1"/>
          <p:nvPr/>
        </p:nvSpPr>
        <p:spPr>
          <a:xfrm>
            <a:off x="268432" y="630535"/>
            <a:ext cx="4899003" cy="39030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257175" indent="-257175">
              <a:lnSpc>
                <a:spcPct val="130000"/>
              </a:lnSpc>
              <a:buClr>
                <a:srgbClr val="3333B3"/>
              </a:buClr>
              <a:buSzPct val="70000"/>
              <a:buFont typeface="Wingdings" panose="05000000000000000000" charset="0"/>
              <a:buChar char="l"/>
            </a:pPr>
            <a:r>
              <a:rPr lang="zh-CN" altLang="en-US" dirty="0">
                <a:latin typeface="Microsoft YaHei UI Light" panose="020B0502040204020203" pitchFamily="34" charset="-122"/>
                <a:ea typeface="幼圆" panose="02010509060101010101" pitchFamily="49" charset="-122"/>
                <a:sym typeface="+mn-ea"/>
              </a:rPr>
              <a:t>为什么需要</a:t>
            </a:r>
            <a:r>
              <a:rPr lang="en-US" altLang="zh-CN" dirty="0">
                <a:latin typeface="Microsoft YaHei UI Light" panose="020B0502040204020203" pitchFamily="34" charset="-122"/>
                <a:ea typeface="幼圆" panose="02010509060101010101" pitchFamily="49" charset="-122"/>
                <a:sym typeface="+mn-ea"/>
              </a:rPr>
              <a:t>RNN</a:t>
            </a:r>
            <a:r>
              <a:rPr lang="zh-CN" altLang="en-US" dirty="0">
                <a:latin typeface="Microsoft YaHei UI Light" panose="020B0502040204020203" pitchFamily="34" charset="-122"/>
                <a:ea typeface="幼圆" panose="02010509060101010101" pitchFamily="49" charset="-122"/>
                <a:sym typeface="+mn-ea"/>
              </a:rPr>
              <a:t>？</a:t>
            </a:r>
          </a:p>
        </p:txBody>
      </p:sp>
      <p:sp>
        <p:nvSpPr>
          <p:cNvPr id="11" name="文本框 42">
            <a:extLst>
              <a:ext uri="{FF2B5EF4-FFF2-40B4-BE49-F238E27FC236}">
                <a16:creationId xmlns:a16="http://schemas.microsoft.com/office/drawing/2014/main" id="{F2BF0780-D3B4-4BA2-8C93-DF89C6A18F6D}"/>
              </a:ext>
            </a:extLst>
          </p:cNvPr>
          <p:cNvSpPr txBox="1"/>
          <p:nvPr/>
        </p:nvSpPr>
        <p:spPr>
          <a:xfrm>
            <a:off x="548761" y="1020835"/>
            <a:ext cx="3853945" cy="75039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257175" indent="-257175">
              <a:lnSpc>
                <a:spcPct val="130000"/>
              </a:lnSpc>
              <a:buClr>
                <a:srgbClr val="3333B3"/>
              </a:buClr>
              <a:buSzPct val="75000"/>
              <a:buFontTx/>
              <a:buChar char="►"/>
            </a:pPr>
            <a:r>
              <a:rPr lang="zh-CN" altLang="en-US" dirty="0">
                <a:latin typeface="Microsoft YaHei UI Light" panose="020B0502040204020203" pitchFamily="34" charset="-122"/>
                <a:ea typeface="幼圆" panose="02010509060101010101" pitchFamily="49" charset="-122"/>
                <a:sym typeface="+mn-ea"/>
              </a:rPr>
              <a:t>前馈神经网络只能处理当前的输入，是没有记忆力的</a:t>
            </a:r>
          </a:p>
        </p:txBody>
      </p:sp>
      <p:sp>
        <p:nvSpPr>
          <p:cNvPr id="12" name="文本框 42">
            <a:extLst>
              <a:ext uri="{FF2B5EF4-FFF2-40B4-BE49-F238E27FC236}">
                <a16:creationId xmlns:a16="http://schemas.microsoft.com/office/drawing/2014/main" id="{E9580947-9E0E-44DA-9618-8CDF9DD2F80F}"/>
              </a:ext>
            </a:extLst>
          </p:cNvPr>
          <p:cNvSpPr txBox="1"/>
          <p:nvPr/>
        </p:nvSpPr>
        <p:spPr>
          <a:xfrm>
            <a:off x="4607414" y="1020835"/>
            <a:ext cx="4148182" cy="111049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257175" indent="-257175">
              <a:lnSpc>
                <a:spcPct val="130000"/>
              </a:lnSpc>
              <a:buClr>
                <a:srgbClr val="3333B3"/>
              </a:buClr>
              <a:buSzPct val="75000"/>
              <a:buFontTx/>
              <a:buChar char="►"/>
            </a:pPr>
            <a:r>
              <a:rPr lang="en-US" altLang="zh-CN" dirty="0">
                <a:latin typeface="Microsoft YaHei UI Light" panose="020B0502040204020203" pitchFamily="34" charset="-122"/>
                <a:ea typeface="幼圆" panose="02010509060101010101" pitchFamily="49" charset="-122"/>
                <a:sym typeface="+mn-ea"/>
              </a:rPr>
              <a:t>RNN</a:t>
            </a:r>
            <a:r>
              <a:rPr lang="zh-CN" altLang="en-US" dirty="0">
                <a:latin typeface="Microsoft YaHei UI Light" panose="020B0502040204020203" pitchFamily="34" charset="-122"/>
                <a:ea typeface="幼圆" panose="02010509060101010101" pitchFamily="49" charset="-122"/>
                <a:sym typeface="+mn-ea"/>
              </a:rPr>
              <a:t>相当于让神经网络也具有记忆的功能，相当于给网络增加一个“时间”这个维度</a:t>
            </a:r>
          </a:p>
        </p:txBody>
      </p:sp>
    </p:spTree>
    <p:extLst>
      <p:ext uri="{BB962C8B-B14F-4D97-AF65-F5344CB8AC3E}">
        <p14:creationId xmlns:p14="http://schemas.microsoft.com/office/powerpoint/2010/main" val="2235531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F5A211-ACF5-4E46-8BED-A2EC9C8BF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回顾一下循环神经网络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AEFA2F1-35A7-40C6-AD29-F01722985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B7E5-F5A6-4D19-986F-B3D2006CC8AA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CA260D2-8D95-4EF0-B25B-4EFE0C11788E}"/>
              </a:ext>
            </a:extLst>
          </p:cNvPr>
          <p:cNvSpPr txBox="1"/>
          <p:nvPr/>
        </p:nvSpPr>
        <p:spPr>
          <a:xfrm>
            <a:off x="268432" y="630535"/>
            <a:ext cx="4899003" cy="39030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257175" indent="-257175">
              <a:lnSpc>
                <a:spcPct val="130000"/>
              </a:lnSpc>
              <a:buClr>
                <a:srgbClr val="3333B3"/>
              </a:buClr>
              <a:buSzPct val="70000"/>
              <a:buFont typeface="Wingdings" panose="05000000000000000000" charset="0"/>
              <a:buChar char="l"/>
            </a:pPr>
            <a:r>
              <a:rPr lang="zh-CN" altLang="en-US" dirty="0">
                <a:latin typeface="Microsoft YaHei UI Light" panose="020B0502040204020203" pitchFamily="34" charset="-122"/>
                <a:ea typeface="幼圆" panose="02010509060101010101" pitchFamily="49" charset="-122"/>
                <a:sym typeface="+mn-ea"/>
              </a:rPr>
              <a:t>为什么需要</a:t>
            </a:r>
            <a:r>
              <a:rPr lang="en-US" altLang="zh-CN" dirty="0">
                <a:latin typeface="Microsoft YaHei UI Light" panose="020B0502040204020203" pitchFamily="34" charset="-122"/>
                <a:ea typeface="幼圆" panose="02010509060101010101" pitchFamily="49" charset="-122"/>
                <a:sym typeface="+mn-ea"/>
              </a:rPr>
              <a:t>RNN</a:t>
            </a:r>
            <a:r>
              <a:rPr lang="zh-CN" altLang="en-US" dirty="0">
                <a:latin typeface="Microsoft YaHei UI Light" panose="020B0502040204020203" pitchFamily="34" charset="-122"/>
                <a:ea typeface="幼圆" panose="02010509060101010101" pitchFamily="49" charset="-122"/>
                <a:sym typeface="+mn-ea"/>
              </a:rPr>
              <a:t>？考虑下面的情况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EE9672A-5CE9-4578-AE8C-6E1241D91316}"/>
              </a:ext>
            </a:extLst>
          </p:cNvPr>
          <p:cNvSpPr txBox="1"/>
          <p:nvPr/>
        </p:nvSpPr>
        <p:spPr>
          <a:xfrm>
            <a:off x="527823" y="1158514"/>
            <a:ext cx="15552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、训练数据</a:t>
            </a:r>
            <a:endParaRPr lang="en-US" altLang="zh-CN" dirty="0"/>
          </a:p>
          <a:p>
            <a:r>
              <a:rPr lang="en-US" altLang="zh-CN" dirty="0"/>
              <a:t>a  likes  dog</a:t>
            </a:r>
          </a:p>
          <a:p>
            <a:r>
              <a:rPr lang="en-US" altLang="zh-CN" dirty="0"/>
              <a:t>b  likes  coffee</a:t>
            </a:r>
          </a:p>
          <a:p>
            <a:r>
              <a:rPr lang="en-US" altLang="zh-CN" dirty="0"/>
              <a:t>c  likes  milk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106706B-1C73-4AC1-B454-B887E2DFE19D}"/>
              </a:ext>
            </a:extLst>
          </p:cNvPr>
          <p:cNvSpPr txBox="1"/>
          <p:nvPr/>
        </p:nvSpPr>
        <p:spPr>
          <a:xfrm>
            <a:off x="5674508" y="1158514"/>
            <a:ext cx="28408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、让训练好的模型作预测</a:t>
            </a:r>
            <a:endParaRPr lang="en-US" altLang="zh-CN" dirty="0"/>
          </a:p>
          <a:p>
            <a:r>
              <a:rPr lang="en-US" altLang="zh-CN" dirty="0"/>
              <a:t>a  [  ]  [  ]</a:t>
            </a:r>
          </a:p>
          <a:p>
            <a:r>
              <a:rPr lang="en-US" altLang="zh-CN" dirty="0"/>
              <a:t>b  [  ]  [  ] </a:t>
            </a:r>
          </a:p>
          <a:p>
            <a:r>
              <a:rPr lang="en-US" altLang="zh-CN" dirty="0"/>
              <a:t>c  [  ]  [  ]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88BBB53-5A89-4008-B896-FC5576E4F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085" y="2483003"/>
            <a:ext cx="1154537" cy="21637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9164304-6269-49BB-80D9-7D65C4811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4096" y="2571750"/>
            <a:ext cx="2656811" cy="207502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056B31C-B63F-4E92-B113-28EE73E35054}"/>
              </a:ext>
            </a:extLst>
          </p:cNvPr>
          <p:cNvSpPr txBox="1"/>
          <p:nvPr/>
        </p:nvSpPr>
        <p:spPr>
          <a:xfrm>
            <a:off x="2364629" y="1160000"/>
            <a:ext cx="3125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、假定模型根据当前输入的一个单词预测下一个单词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7BD6BE5-EC7A-4A41-8DD7-58850D926106}"/>
              </a:ext>
            </a:extLst>
          </p:cNvPr>
          <p:cNvSpPr txBox="1"/>
          <p:nvPr/>
        </p:nvSpPr>
        <p:spPr>
          <a:xfrm>
            <a:off x="2090980" y="2964725"/>
            <a:ext cx="15119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FNN</a:t>
            </a:r>
            <a:r>
              <a:rPr lang="zh-CN" altLang="en-US" dirty="0"/>
              <a:t>预测结果</a:t>
            </a:r>
            <a:endParaRPr lang="en-US" altLang="zh-CN" dirty="0"/>
          </a:p>
          <a:p>
            <a:r>
              <a:rPr lang="en-US" altLang="zh-CN" dirty="0"/>
              <a:t>a  likes  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en-US" altLang="zh-CN" dirty="0"/>
              <a:t>b  likes  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en-US" altLang="zh-CN" dirty="0"/>
              <a:t>c  likes  </a:t>
            </a:r>
            <a:r>
              <a:rPr lang="zh-CN" altLang="en-US" dirty="0"/>
              <a:t>？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1B136AE-0C84-4800-BAAD-4E0A3869EF78}"/>
              </a:ext>
            </a:extLst>
          </p:cNvPr>
          <p:cNvSpPr txBox="1"/>
          <p:nvPr/>
        </p:nvSpPr>
        <p:spPr>
          <a:xfrm>
            <a:off x="6837683" y="3009099"/>
            <a:ext cx="15311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RNN</a:t>
            </a:r>
            <a:r>
              <a:rPr lang="zh-CN" altLang="en-US" dirty="0"/>
              <a:t>预测结果</a:t>
            </a:r>
            <a:endParaRPr lang="en-US" altLang="zh-CN" dirty="0"/>
          </a:p>
          <a:p>
            <a:r>
              <a:rPr lang="en-US" altLang="zh-CN" dirty="0"/>
              <a:t>a  likes  dog</a:t>
            </a:r>
          </a:p>
          <a:p>
            <a:r>
              <a:rPr lang="en-US" altLang="zh-CN" dirty="0"/>
              <a:t>b  likes  coffee</a:t>
            </a:r>
          </a:p>
          <a:p>
            <a:r>
              <a:rPr lang="en-US" altLang="zh-CN" dirty="0"/>
              <a:t>c  likes  milk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3215820-E73B-42A2-A064-16FEA1EB9D62}"/>
              </a:ext>
            </a:extLst>
          </p:cNvPr>
          <p:cNvSpPr/>
          <p:nvPr/>
        </p:nvSpPr>
        <p:spPr>
          <a:xfrm>
            <a:off x="628650" y="2483003"/>
            <a:ext cx="3125594" cy="228426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24B3092-A60C-4848-B54A-E064D398A0D0}"/>
              </a:ext>
            </a:extLst>
          </p:cNvPr>
          <p:cNvSpPr/>
          <p:nvPr/>
        </p:nvSpPr>
        <p:spPr>
          <a:xfrm>
            <a:off x="3927426" y="2483003"/>
            <a:ext cx="4587924" cy="228426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26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97000C-770E-40EB-9ED6-03CECD88F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回顾一下循环神经网络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DF1146D-E2EB-4F82-8097-11B37313F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B7E5-F5A6-4D19-986F-B3D2006CC8AA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EFAAAA2-2B18-4F97-8A0A-95CCD329E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640" y="1115712"/>
            <a:ext cx="2712388" cy="211843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601E0FB-7D77-4870-B2DE-238814CC0D0B}"/>
              </a:ext>
            </a:extLst>
          </p:cNvPr>
          <p:cNvSpPr txBox="1"/>
          <p:nvPr/>
        </p:nvSpPr>
        <p:spPr>
          <a:xfrm>
            <a:off x="268432" y="661751"/>
            <a:ext cx="4899003" cy="39030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257175" indent="-257175">
              <a:lnSpc>
                <a:spcPct val="130000"/>
              </a:lnSpc>
              <a:buClr>
                <a:srgbClr val="3333B3"/>
              </a:buClr>
              <a:buSzPct val="70000"/>
              <a:buFont typeface="Wingdings" panose="05000000000000000000" charset="0"/>
              <a:buChar char="l"/>
            </a:pPr>
            <a:r>
              <a:rPr lang="en-US" altLang="zh-CN" sz="1800" dirty="0">
                <a:latin typeface="Microsoft YaHei UI Light" panose="020B0502040204020203" pitchFamily="34" charset="-122"/>
                <a:ea typeface="幼圆" panose="02010509060101010101" pitchFamily="49" charset="-122"/>
                <a:sym typeface="+mn-ea"/>
              </a:rPr>
              <a:t>RNN</a:t>
            </a:r>
            <a:r>
              <a:rPr lang="zh-CN" altLang="en-US" sz="1800" dirty="0">
                <a:latin typeface="Microsoft YaHei UI Light" panose="020B0502040204020203" pitchFamily="34" charset="-122"/>
                <a:ea typeface="幼圆" panose="02010509060101010101" pitchFamily="49" charset="-122"/>
                <a:sym typeface="+mn-ea"/>
              </a:rPr>
              <a:t>的具体形式</a:t>
            </a:r>
          </a:p>
        </p:txBody>
      </p:sp>
      <p:sp>
        <p:nvSpPr>
          <p:cNvPr id="8" name="文本框 42">
            <a:extLst>
              <a:ext uri="{FF2B5EF4-FFF2-40B4-BE49-F238E27FC236}">
                <a16:creationId xmlns:a16="http://schemas.microsoft.com/office/drawing/2014/main" id="{DD0DB942-13A1-4C0E-8D96-D3F803A8679A}"/>
              </a:ext>
            </a:extLst>
          </p:cNvPr>
          <p:cNvSpPr txBox="1"/>
          <p:nvPr/>
        </p:nvSpPr>
        <p:spPr>
          <a:xfrm>
            <a:off x="811452" y="3619367"/>
            <a:ext cx="1441838" cy="42601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30000"/>
              </a:lnSpc>
              <a:buClr>
                <a:srgbClr val="3333B3"/>
              </a:buClr>
              <a:buSzPct val="75000"/>
            </a:pPr>
            <a:r>
              <a:rPr lang="zh-CN" altLang="en-US" sz="2000" dirty="0">
                <a:latin typeface="Microsoft YaHei UI Light" panose="020B0502040204020203" pitchFamily="34" charset="-122"/>
                <a:ea typeface="幼圆" panose="02010509060101010101" pitchFamily="49" charset="-122"/>
                <a:sym typeface="+mn-ea"/>
              </a:rPr>
              <a:t>加上偏置后</a:t>
            </a:r>
            <a:endParaRPr lang="en-US" altLang="zh-CN" sz="2000" dirty="0">
              <a:latin typeface="Microsoft YaHei UI Light" panose="020B0502040204020203" pitchFamily="34" charset="-122"/>
              <a:ea typeface="幼圆" panose="02010509060101010101" pitchFamily="49" charset="-122"/>
              <a:sym typeface="+mn-ea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56AC4F7-D384-47E1-99A9-8DBD06FFBAB1}"/>
              </a:ext>
            </a:extLst>
          </p:cNvPr>
          <p:cNvCxnSpPr>
            <a:cxnSpLocks/>
          </p:cNvCxnSpPr>
          <p:nvPr/>
        </p:nvCxnSpPr>
        <p:spPr>
          <a:xfrm>
            <a:off x="3775616" y="1626104"/>
            <a:ext cx="98963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C1D3B91C-7D5D-430A-97A0-293218A2FE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90" t="25773" r="6290" b="22148"/>
          <a:stretch/>
        </p:blipFill>
        <p:spPr>
          <a:xfrm>
            <a:off x="2921979" y="3864143"/>
            <a:ext cx="5441436" cy="45554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BF323A6-C314-4224-8B97-76DB81FA8FE0}"/>
                  </a:ext>
                </a:extLst>
              </p:cNvPr>
              <p:cNvSpPr txBox="1"/>
              <p:nvPr/>
            </p:nvSpPr>
            <p:spPr>
              <a:xfrm>
                <a:off x="4923664" y="2142642"/>
                <a:ext cx="33654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BF323A6-C314-4224-8B97-76DB81FA8F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664" y="2142642"/>
                <a:ext cx="3365408" cy="461665"/>
              </a:xfrm>
              <a:prstGeom prst="rect">
                <a:avLst/>
              </a:prstGeom>
              <a:blipFill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A51C26D5-6E14-4A10-8E08-FF48FE51E8AF}"/>
                  </a:ext>
                </a:extLst>
              </p:cNvPr>
              <p:cNvSpPr txBox="1"/>
              <p:nvPr/>
            </p:nvSpPr>
            <p:spPr>
              <a:xfrm>
                <a:off x="4902117" y="1384896"/>
                <a:ext cx="19078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A51C26D5-6E14-4A10-8E08-FF48FE51E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2117" y="1384896"/>
                <a:ext cx="1907895" cy="461665"/>
              </a:xfrm>
              <a:prstGeom prst="rect">
                <a:avLst/>
              </a:prstGeom>
              <a:blipFill>
                <a:blip r:embed="rId5"/>
                <a:stretch>
                  <a:fillRect r="-639"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2F2A6BA-D6C3-44B8-A7B6-57D102C53CAF}"/>
              </a:ext>
            </a:extLst>
          </p:cNvPr>
          <p:cNvCxnSpPr>
            <a:cxnSpLocks/>
          </p:cNvCxnSpPr>
          <p:nvPr/>
        </p:nvCxnSpPr>
        <p:spPr>
          <a:xfrm>
            <a:off x="3775616" y="2384813"/>
            <a:ext cx="98963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9D6C38F-CBA8-40D8-8EE9-29054F2C4022}"/>
                  </a:ext>
                </a:extLst>
              </p:cNvPr>
              <p:cNvSpPr txBox="1"/>
              <p:nvPr/>
            </p:nvSpPr>
            <p:spPr>
              <a:xfrm>
                <a:off x="2788660" y="3402478"/>
                <a:ext cx="24474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9D6C38F-CBA8-40D8-8EE9-29054F2C4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8660" y="3402478"/>
                <a:ext cx="2447401" cy="461665"/>
              </a:xfrm>
              <a:prstGeom prst="rect">
                <a:avLst/>
              </a:prstGeom>
              <a:blipFill>
                <a:blip r:embed="rId6"/>
                <a:stretch>
                  <a:fillRect r="-249"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61F11A9-2746-4BAD-ADE9-8FDA4A907EE7}"/>
                  </a:ext>
                </a:extLst>
              </p:cNvPr>
              <p:cNvSpPr txBox="1"/>
              <p:nvPr/>
            </p:nvSpPr>
            <p:spPr>
              <a:xfrm>
                <a:off x="1505487" y="4481749"/>
                <a:ext cx="6133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RNN</a:t>
                </a:r>
                <a:r>
                  <a:rPr lang="zh-CN" altLang="en-US" dirty="0"/>
                  <a:t>的具体形式不拘泥于此，保持核心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/>
                  <a:t>计算公式不变就行</a:t>
                </a:r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61F11A9-2746-4BAD-ADE9-8FDA4A907E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487" y="4481749"/>
                <a:ext cx="6133026" cy="369332"/>
              </a:xfrm>
              <a:prstGeom prst="rect">
                <a:avLst/>
              </a:prstGeom>
              <a:blipFill>
                <a:blip r:embed="rId7"/>
                <a:stretch>
                  <a:fillRect l="-895" t="-8197" r="-9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左大括号 26">
            <a:extLst>
              <a:ext uri="{FF2B5EF4-FFF2-40B4-BE49-F238E27FC236}">
                <a16:creationId xmlns:a16="http://schemas.microsoft.com/office/drawing/2014/main" id="{D2F83786-D455-4D5B-9C22-5BC24FF3C9D6}"/>
              </a:ext>
            </a:extLst>
          </p:cNvPr>
          <p:cNvSpPr/>
          <p:nvPr/>
        </p:nvSpPr>
        <p:spPr>
          <a:xfrm>
            <a:off x="2319949" y="3402478"/>
            <a:ext cx="468711" cy="917212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287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9DE277-9CAA-4A4C-B1EF-95B0C2DCA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回顾一下循环神经网络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C9573CD-F090-4A45-BC5E-9CFAFCEC4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B7E5-F5A6-4D19-986F-B3D2006CC8AA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CB03F6-1943-41C6-8B77-5CBBA2567000}"/>
              </a:ext>
            </a:extLst>
          </p:cNvPr>
          <p:cNvSpPr txBox="1"/>
          <p:nvPr/>
        </p:nvSpPr>
        <p:spPr>
          <a:xfrm>
            <a:off x="268432" y="661751"/>
            <a:ext cx="4899003" cy="39030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257175" indent="-257175">
              <a:lnSpc>
                <a:spcPct val="130000"/>
              </a:lnSpc>
              <a:buClr>
                <a:srgbClr val="3333B3"/>
              </a:buClr>
              <a:buSzPct val="70000"/>
              <a:buFont typeface="Wingdings" panose="05000000000000000000" charset="0"/>
              <a:buChar char="l"/>
            </a:pPr>
            <a:r>
              <a:rPr lang="zh-CN" altLang="en-US" sz="1800" dirty="0">
                <a:latin typeface="Microsoft YaHei UI Light" panose="020B0502040204020203" pitchFamily="34" charset="-122"/>
                <a:ea typeface="幼圆" panose="02010509060101010101" pitchFamily="49" charset="-122"/>
                <a:sym typeface="+mn-ea"/>
              </a:rPr>
              <a:t>如何搭建</a:t>
            </a:r>
            <a:r>
              <a:rPr lang="en-US" altLang="zh-CN" sz="1800" dirty="0">
                <a:latin typeface="Microsoft YaHei UI Light" panose="020B0502040204020203" pitchFamily="34" charset="-122"/>
                <a:ea typeface="幼圆" panose="02010509060101010101" pitchFamily="49" charset="-122"/>
                <a:sym typeface="+mn-ea"/>
              </a:rPr>
              <a:t>RNN</a:t>
            </a:r>
            <a:r>
              <a:rPr lang="zh-CN" altLang="en-US" sz="1800" dirty="0">
                <a:latin typeface="Microsoft YaHei UI Light" panose="020B0502040204020203" pitchFamily="34" charset="-122"/>
                <a:ea typeface="幼圆" panose="02010509060101010101" pitchFamily="49" charset="-122"/>
                <a:sym typeface="+mn-ea"/>
              </a:rPr>
              <a:t>网络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AB1156E-E182-4E7D-A617-F3BA2E137D23}"/>
              </a:ext>
            </a:extLst>
          </p:cNvPr>
          <p:cNvSpPr txBox="1"/>
          <p:nvPr/>
        </p:nvSpPr>
        <p:spPr>
          <a:xfrm>
            <a:off x="1566978" y="4719519"/>
            <a:ext cx="60100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https://pytorch.org/docs/stable/generated/torch.nn.RNN.html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CA4D004-46A1-403A-8D9A-5C6C1D87AD16}"/>
              </a:ext>
            </a:extLst>
          </p:cNvPr>
          <p:cNvSpPr txBox="1"/>
          <p:nvPr/>
        </p:nvSpPr>
        <p:spPr>
          <a:xfrm>
            <a:off x="3601365" y="564513"/>
            <a:ext cx="31321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/>
              <a:t>torch.nn.RNN</a:t>
            </a:r>
            <a:r>
              <a:rPr lang="en-US" altLang="zh-CN" sz="3200" dirty="0"/>
              <a:t> ! ! !</a:t>
            </a:r>
            <a:endParaRPr lang="zh-CN" altLang="en-US" sz="32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6E7E0F0-F172-440E-998E-E4EEA12A1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567" y="1513186"/>
            <a:ext cx="5616866" cy="3135498"/>
          </a:xfrm>
          <a:prstGeom prst="rect">
            <a:avLst/>
          </a:prstGeom>
        </p:spPr>
      </p:pic>
      <p:sp>
        <p:nvSpPr>
          <p:cNvPr id="10" name="箭头: 右 9">
            <a:extLst>
              <a:ext uri="{FF2B5EF4-FFF2-40B4-BE49-F238E27FC236}">
                <a16:creationId xmlns:a16="http://schemas.microsoft.com/office/drawing/2014/main" id="{E86D6D31-8194-4EB6-B627-B434B6E1B9DA}"/>
              </a:ext>
            </a:extLst>
          </p:cNvPr>
          <p:cNvSpPr/>
          <p:nvPr/>
        </p:nvSpPr>
        <p:spPr>
          <a:xfrm>
            <a:off x="2717933" y="655042"/>
            <a:ext cx="728546" cy="467844"/>
          </a:xfrm>
          <a:prstGeom prst="rightArrow">
            <a:avLst>
              <a:gd name="adj1" fmla="val 37288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42">
            <a:extLst>
              <a:ext uri="{FF2B5EF4-FFF2-40B4-BE49-F238E27FC236}">
                <a16:creationId xmlns:a16="http://schemas.microsoft.com/office/drawing/2014/main" id="{68D52C62-A090-4408-A20C-7D1B2F7C2F78}"/>
              </a:ext>
            </a:extLst>
          </p:cNvPr>
          <p:cNvSpPr txBox="1"/>
          <p:nvPr/>
        </p:nvSpPr>
        <p:spPr>
          <a:xfrm>
            <a:off x="588307" y="1122886"/>
            <a:ext cx="3426131" cy="39030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257175" indent="-257175">
              <a:lnSpc>
                <a:spcPct val="130000"/>
              </a:lnSpc>
              <a:buClr>
                <a:srgbClr val="3333B3"/>
              </a:buClr>
              <a:buSzPct val="75000"/>
              <a:buFontTx/>
              <a:buChar char="►"/>
            </a:pPr>
            <a:r>
              <a:rPr lang="en-US" altLang="zh-CN" sz="1800" dirty="0">
                <a:latin typeface="Microsoft YaHei UI Light" panose="020B0502040204020203" pitchFamily="34" charset="-122"/>
                <a:ea typeface="幼圆" panose="02010509060101010101" pitchFamily="49" charset="-122"/>
                <a:sym typeface="+mn-ea"/>
              </a:rPr>
              <a:t>1</a:t>
            </a:r>
            <a:r>
              <a:rPr lang="zh-CN" altLang="en-US" sz="1800" dirty="0">
                <a:latin typeface="Microsoft YaHei UI Light" panose="020B0502040204020203" pitchFamily="34" charset="-122"/>
                <a:ea typeface="幼圆" panose="02010509060101010101" pitchFamily="49" charset="-122"/>
                <a:sym typeface="+mn-ea"/>
              </a:rPr>
              <a:t>、初始化</a:t>
            </a:r>
            <a:r>
              <a:rPr lang="en-US" altLang="zh-CN" sz="1800" dirty="0">
                <a:latin typeface="Microsoft YaHei UI Light" panose="020B0502040204020203" pitchFamily="34" charset="-122"/>
                <a:ea typeface="幼圆" panose="02010509060101010101" pitchFamily="49" charset="-122"/>
                <a:sym typeface="+mn-ea"/>
              </a:rPr>
              <a:t>RNN</a:t>
            </a:r>
            <a:r>
              <a:rPr lang="zh-CN" altLang="en-US" sz="1800" dirty="0">
                <a:latin typeface="Microsoft YaHei UI Light" panose="020B0502040204020203" pitchFamily="34" charset="-122"/>
                <a:ea typeface="幼圆" panose="02010509060101010101" pitchFamily="49" charset="-122"/>
                <a:sym typeface="+mn-ea"/>
              </a:rPr>
              <a:t>的设置</a:t>
            </a:r>
            <a:endParaRPr lang="en-US" altLang="zh-CN" sz="1800" dirty="0">
              <a:latin typeface="Microsoft YaHei UI Light" panose="020B0502040204020203" pitchFamily="34" charset="-122"/>
              <a:ea typeface="幼圆" panose="02010509060101010101" pitchFamily="49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34780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9DE277-9CAA-4A4C-B1EF-95B0C2DCA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回顾一下循环神经网络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C9573CD-F090-4A45-BC5E-9CFAFCEC4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B7E5-F5A6-4D19-986F-B3D2006CC8AA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CB03F6-1943-41C6-8B77-5CBBA2567000}"/>
              </a:ext>
            </a:extLst>
          </p:cNvPr>
          <p:cNvSpPr txBox="1"/>
          <p:nvPr/>
        </p:nvSpPr>
        <p:spPr>
          <a:xfrm>
            <a:off x="268432" y="661751"/>
            <a:ext cx="4899003" cy="39030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257175" indent="-257175">
              <a:lnSpc>
                <a:spcPct val="130000"/>
              </a:lnSpc>
              <a:buClr>
                <a:srgbClr val="3333B3"/>
              </a:buClr>
              <a:buSzPct val="70000"/>
              <a:buFont typeface="Wingdings" panose="05000000000000000000" charset="0"/>
              <a:buChar char="l"/>
            </a:pPr>
            <a:r>
              <a:rPr lang="zh-CN" altLang="en-US" sz="1800" dirty="0">
                <a:latin typeface="Microsoft YaHei UI Light" panose="020B0502040204020203" pitchFamily="34" charset="-122"/>
                <a:ea typeface="幼圆" panose="02010509060101010101" pitchFamily="49" charset="-122"/>
                <a:sym typeface="+mn-ea"/>
              </a:rPr>
              <a:t>如何搭建</a:t>
            </a:r>
            <a:r>
              <a:rPr lang="en-US" altLang="zh-CN" sz="1800" dirty="0">
                <a:latin typeface="Microsoft YaHei UI Light" panose="020B0502040204020203" pitchFamily="34" charset="-122"/>
                <a:ea typeface="幼圆" panose="02010509060101010101" pitchFamily="49" charset="-122"/>
                <a:sym typeface="+mn-ea"/>
              </a:rPr>
              <a:t>RNN</a:t>
            </a:r>
            <a:r>
              <a:rPr lang="zh-CN" altLang="en-US" sz="1800" dirty="0">
                <a:latin typeface="Microsoft YaHei UI Light" panose="020B0502040204020203" pitchFamily="34" charset="-122"/>
                <a:ea typeface="幼圆" panose="02010509060101010101" pitchFamily="49" charset="-122"/>
                <a:sym typeface="+mn-ea"/>
              </a:rPr>
              <a:t>网络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CA4D004-46A1-403A-8D9A-5C6C1D87AD16}"/>
              </a:ext>
            </a:extLst>
          </p:cNvPr>
          <p:cNvSpPr txBox="1"/>
          <p:nvPr/>
        </p:nvSpPr>
        <p:spPr>
          <a:xfrm>
            <a:off x="3601365" y="564513"/>
            <a:ext cx="31321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/>
              <a:t>torch.nn.RNN</a:t>
            </a:r>
            <a:r>
              <a:rPr lang="en-US" altLang="zh-CN" sz="3200" dirty="0"/>
              <a:t> ! ! !</a:t>
            </a:r>
            <a:endParaRPr lang="zh-CN" altLang="en-US" sz="3200" dirty="0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E86D6D31-8194-4EB6-B627-B434B6E1B9DA}"/>
              </a:ext>
            </a:extLst>
          </p:cNvPr>
          <p:cNvSpPr/>
          <p:nvPr/>
        </p:nvSpPr>
        <p:spPr>
          <a:xfrm>
            <a:off x="2717933" y="655042"/>
            <a:ext cx="728546" cy="467844"/>
          </a:xfrm>
          <a:prstGeom prst="rightArrow">
            <a:avLst>
              <a:gd name="adj1" fmla="val 37288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42">
            <a:extLst>
              <a:ext uri="{FF2B5EF4-FFF2-40B4-BE49-F238E27FC236}">
                <a16:creationId xmlns:a16="http://schemas.microsoft.com/office/drawing/2014/main" id="{68D52C62-A090-4408-A20C-7D1B2F7C2F78}"/>
              </a:ext>
            </a:extLst>
          </p:cNvPr>
          <p:cNvSpPr txBox="1"/>
          <p:nvPr/>
        </p:nvSpPr>
        <p:spPr>
          <a:xfrm>
            <a:off x="588307" y="1122886"/>
            <a:ext cx="3426131" cy="39030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257175" indent="-257175">
              <a:lnSpc>
                <a:spcPct val="130000"/>
              </a:lnSpc>
              <a:buClr>
                <a:srgbClr val="3333B3"/>
              </a:buClr>
              <a:buSzPct val="75000"/>
              <a:buFontTx/>
              <a:buChar char="►"/>
            </a:pPr>
            <a:r>
              <a:rPr lang="en-US" altLang="zh-CN" sz="1800" dirty="0">
                <a:latin typeface="Microsoft YaHei UI Light" panose="020B0502040204020203" pitchFamily="34" charset="-122"/>
                <a:ea typeface="幼圆" panose="02010509060101010101" pitchFamily="49" charset="-122"/>
                <a:sym typeface="+mn-ea"/>
              </a:rPr>
              <a:t>2</a:t>
            </a:r>
            <a:r>
              <a:rPr lang="zh-CN" altLang="en-US" sz="1800" dirty="0">
                <a:latin typeface="Microsoft YaHei UI Light" panose="020B0502040204020203" pitchFamily="34" charset="-122"/>
                <a:ea typeface="幼圆" panose="02010509060101010101" pitchFamily="49" charset="-122"/>
                <a:sym typeface="+mn-ea"/>
              </a:rPr>
              <a:t>、看好</a:t>
            </a:r>
            <a:r>
              <a:rPr lang="en-US" altLang="zh-CN" sz="1800" dirty="0">
                <a:latin typeface="Microsoft YaHei UI Light" panose="020B0502040204020203" pitchFamily="34" charset="-122"/>
                <a:ea typeface="幼圆" panose="02010509060101010101" pitchFamily="49" charset="-122"/>
                <a:sym typeface="+mn-ea"/>
              </a:rPr>
              <a:t>RNN</a:t>
            </a:r>
            <a:r>
              <a:rPr lang="zh-CN" altLang="en-US" sz="1800" dirty="0">
                <a:latin typeface="Microsoft YaHei UI Light" panose="020B0502040204020203" pitchFamily="34" charset="-122"/>
                <a:ea typeface="幼圆" panose="02010509060101010101" pitchFamily="49" charset="-122"/>
                <a:sym typeface="+mn-ea"/>
              </a:rPr>
              <a:t>输入输出的维度</a:t>
            </a:r>
            <a:endParaRPr lang="en-US" altLang="zh-CN" sz="1800" dirty="0">
              <a:latin typeface="Microsoft YaHei UI Light" panose="020B0502040204020203" pitchFamily="34" charset="-122"/>
              <a:ea typeface="幼圆" panose="02010509060101010101" pitchFamily="49" charset="-122"/>
              <a:sym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A162947-9AEE-400A-8D80-9CE9F326E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159" y="1537530"/>
            <a:ext cx="3875679" cy="3229733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FB9C2678-4719-41DA-B930-CD2A62EFCE9B}"/>
              </a:ext>
            </a:extLst>
          </p:cNvPr>
          <p:cNvSpPr txBox="1"/>
          <p:nvPr/>
        </p:nvSpPr>
        <p:spPr>
          <a:xfrm>
            <a:off x="1566978" y="4719519"/>
            <a:ext cx="60100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https://pytorch.org/docs/stable/generated/torch.nn.RNN.html</a:t>
            </a:r>
          </a:p>
        </p:txBody>
      </p:sp>
    </p:spTree>
    <p:extLst>
      <p:ext uri="{BB962C8B-B14F-4D97-AF65-F5344CB8AC3E}">
        <p14:creationId xmlns:p14="http://schemas.microsoft.com/office/powerpoint/2010/main" val="1766054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D6DB2F-6A24-4B6D-B990-BECDE1FA3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接下来的任务</a:t>
            </a:r>
          </a:p>
        </p:txBody>
      </p:sp>
      <p:sp>
        <p:nvSpPr>
          <p:cNvPr id="4" name="文本框 42">
            <a:extLst>
              <a:ext uri="{FF2B5EF4-FFF2-40B4-BE49-F238E27FC236}">
                <a16:creationId xmlns:a16="http://schemas.microsoft.com/office/drawing/2014/main" id="{ECAB4635-A138-4112-AB74-0912B8AC634F}"/>
              </a:ext>
            </a:extLst>
          </p:cNvPr>
          <p:cNvSpPr txBox="1"/>
          <p:nvPr/>
        </p:nvSpPr>
        <p:spPr>
          <a:xfrm>
            <a:off x="268431" y="704759"/>
            <a:ext cx="8741754" cy="147059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257175" indent="-257175">
              <a:lnSpc>
                <a:spcPct val="130000"/>
              </a:lnSpc>
              <a:buClr>
                <a:srgbClr val="3333B3"/>
              </a:buClr>
              <a:buSzPct val="70000"/>
              <a:buFont typeface="Wingdings" panose="05000000000000000000" charset="0"/>
              <a:buChar char="l"/>
            </a:pPr>
            <a:r>
              <a:rPr lang="en-US" altLang="zh-CN" b="1" dirty="0">
                <a:latin typeface="Microsoft YaHei UI Light" panose="020B0502040204020203" pitchFamily="34" charset="-122"/>
                <a:ea typeface="幼圆" panose="02010509060101010101" pitchFamily="49" charset="-122"/>
                <a:sym typeface="+mn-ea"/>
              </a:rPr>
              <a:t>part-1</a:t>
            </a:r>
            <a:r>
              <a:rPr lang="en-US" altLang="zh-CN" dirty="0">
                <a:latin typeface="Microsoft YaHei UI Light" panose="020B0502040204020203" pitchFamily="34" charset="-122"/>
                <a:ea typeface="幼圆" panose="02010509060101010101" pitchFamily="49" charset="-122"/>
                <a:sym typeface="+mn-ea"/>
              </a:rPr>
              <a:t> </a:t>
            </a:r>
            <a:r>
              <a:rPr lang="zh-CN" altLang="en-US" dirty="0">
                <a:latin typeface="Microsoft YaHei UI Light" panose="020B0502040204020203" pitchFamily="34" charset="-122"/>
                <a:ea typeface="幼圆" panose="02010509060101010101" pitchFamily="49" charset="-122"/>
                <a:sym typeface="+mn-ea"/>
              </a:rPr>
              <a:t>跑跑</a:t>
            </a:r>
            <a:r>
              <a:rPr lang="en-US" altLang="zh-CN" dirty="0">
                <a:latin typeface="Microsoft YaHei UI Light" panose="020B0502040204020203" pitchFamily="34" charset="-122"/>
                <a:ea typeface="幼圆" panose="02010509060101010101" pitchFamily="49" charset="-122"/>
                <a:sym typeface="+mn-ea"/>
              </a:rPr>
              <a:t>RNN</a:t>
            </a:r>
            <a:r>
              <a:rPr lang="zh-CN" altLang="en-US" dirty="0">
                <a:latin typeface="Microsoft YaHei UI Light" panose="020B0502040204020203" pitchFamily="34" charset="-122"/>
                <a:ea typeface="幼圆" panose="02010509060101010101" pitchFamily="49" charset="-122"/>
                <a:sym typeface="+mn-ea"/>
              </a:rPr>
              <a:t>代码</a:t>
            </a:r>
            <a:endParaRPr lang="en-US" altLang="zh-CN" dirty="0">
              <a:latin typeface="Microsoft YaHei UI Light" panose="020B0502040204020203" pitchFamily="34" charset="-122"/>
              <a:ea typeface="幼圆" panose="02010509060101010101" pitchFamily="49" charset="-122"/>
              <a:sym typeface="+mn-ea"/>
            </a:endParaRPr>
          </a:p>
          <a:p>
            <a:pPr marL="600075" lvl="1" indent="-257175">
              <a:lnSpc>
                <a:spcPct val="130000"/>
              </a:lnSpc>
              <a:buClr>
                <a:srgbClr val="3333B3"/>
              </a:buClr>
              <a:buSzPct val="75000"/>
              <a:buFontTx/>
              <a:buChar char="►"/>
            </a:pPr>
            <a:r>
              <a:rPr lang="zh-CN" altLang="en-US" dirty="0">
                <a:latin typeface="Microsoft YaHei UI Light" panose="020B0502040204020203" pitchFamily="34" charset="-122"/>
                <a:ea typeface="幼圆" panose="02010509060101010101" pitchFamily="49" charset="-122"/>
                <a:sym typeface="+mn-ea"/>
              </a:rPr>
              <a:t>输出中间结果的维度，自己推一下每一步维度的变换</a:t>
            </a:r>
            <a:endParaRPr lang="en-US" altLang="zh-CN" dirty="0">
              <a:latin typeface="Microsoft YaHei UI Light" panose="020B0502040204020203" pitchFamily="34" charset="-122"/>
              <a:ea typeface="幼圆" panose="02010509060101010101" pitchFamily="49" charset="-122"/>
              <a:sym typeface="+mn-ea"/>
            </a:endParaRPr>
          </a:p>
          <a:p>
            <a:pPr marL="600075" lvl="1" indent="-257175">
              <a:lnSpc>
                <a:spcPct val="130000"/>
              </a:lnSpc>
              <a:buClr>
                <a:srgbClr val="3333B3"/>
              </a:buClr>
              <a:buSzPct val="75000"/>
              <a:buFontTx/>
              <a:buChar char="►"/>
            </a:pPr>
            <a:r>
              <a:rPr lang="zh-CN" altLang="en-US" dirty="0">
                <a:latin typeface="Microsoft YaHei UI Light" panose="020B0502040204020203" pitchFamily="34" charset="-122"/>
                <a:ea typeface="幼圆" panose="02010509060101010101" pitchFamily="49" charset="-122"/>
                <a:sym typeface="+mn-ea"/>
              </a:rPr>
              <a:t>把本次</a:t>
            </a:r>
            <a:r>
              <a:rPr lang="en-US" altLang="zh-CN" dirty="0">
                <a:latin typeface="Microsoft YaHei UI Light" panose="020B0502040204020203" pitchFamily="34" charset="-122"/>
                <a:ea typeface="幼圆" panose="02010509060101010101" pitchFamily="49" charset="-122"/>
                <a:sym typeface="+mn-ea"/>
              </a:rPr>
              <a:t>RNN</a:t>
            </a:r>
            <a:r>
              <a:rPr lang="zh-CN" altLang="en-US" dirty="0">
                <a:latin typeface="Microsoft YaHei UI Light" panose="020B0502040204020203" pitchFamily="34" charset="-122"/>
                <a:ea typeface="幼圆" panose="02010509060101010101" pitchFamily="49" charset="-122"/>
                <a:sym typeface="+mn-ea"/>
              </a:rPr>
              <a:t>的数据放到</a:t>
            </a:r>
            <a:r>
              <a:rPr lang="en-US" altLang="zh-CN" dirty="0">
                <a:latin typeface="Microsoft YaHei UI Light" panose="020B0502040204020203" pitchFamily="34" charset="-122"/>
                <a:ea typeface="幼圆" panose="02010509060101010101" pitchFamily="49" charset="-122"/>
                <a:sym typeface="+mn-ea"/>
              </a:rPr>
              <a:t>FNN</a:t>
            </a:r>
            <a:r>
              <a:rPr lang="zh-CN" altLang="en-US" dirty="0">
                <a:latin typeface="Microsoft YaHei UI Light" panose="020B0502040204020203" pitchFamily="34" charset="-122"/>
                <a:ea typeface="幼圆" panose="02010509060101010101" pitchFamily="49" charset="-122"/>
                <a:sym typeface="+mn-ea"/>
              </a:rPr>
              <a:t>中，测试一下会产生什么现象？思考一下为什么会导致这种意外现象？（提示：是输入数据的原因）</a:t>
            </a:r>
            <a:endParaRPr lang="en-US" altLang="zh-CN" dirty="0">
              <a:latin typeface="Microsoft YaHei UI Light" panose="020B0502040204020203" pitchFamily="34" charset="-122"/>
              <a:ea typeface="幼圆" panose="02010509060101010101" pitchFamily="49" charset="-122"/>
              <a:sym typeface="+mn-ea"/>
            </a:endParaRPr>
          </a:p>
        </p:txBody>
      </p:sp>
      <p:sp>
        <p:nvSpPr>
          <p:cNvPr id="5" name="文本框 42">
            <a:extLst>
              <a:ext uri="{FF2B5EF4-FFF2-40B4-BE49-F238E27FC236}">
                <a16:creationId xmlns:a16="http://schemas.microsoft.com/office/drawing/2014/main" id="{C7ADE0EC-439E-4CB0-80FB-2AD56A71D92C}"/>
              </a:ext>
            </a:extLst>
          </p:cNvPr>
          <p:cNvSpPr txBox="1"/>
          <p:nvPr/>
        </p:nvSpPr>
        <p:spPr>
          <a:xfrm>
            <a:off x="268431" y="2375912"/>
            <a:ext cx="8741754" cy="21907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257175" indent="-257175">
              <a:lnSpc>
                <a:spcPct val="130000"/>
              </a:lnSpc>
              <a:buClr>
                <a:srgbClr val="3333B3"/>
              </a:buClr>
              <a:buSzPct val="70000"/>
              <a:buFont typeface="Wingdings" panose="05000000000000000000" charset="0"/>
              <a:buChar char="l"/>
            </a:pPr>
            <a:r>
              <a:rPr lang="en-US" altLang="zh-CN" b="1" dirty="0">
                <a:latin typeface="Microsoft YaHei UI Light" panose="020B0502040204020203" pitchFamily="34" charset="-122"/>
                <a:ea typeface="幼圆" panose="02010509060101010101" pitchFamily="49" charset="-122"/>
                <a:sym typeface="+mn-ea"/>
              </a:rPr>
              <a:t>part-2</a:t>
            </a:r>
            <a:r>
              <a:rPr lang="en-US" altLang="zh-CN" dirty="0">
                <a:latin typeface="Microsoft YaHei UI Light" panose="020B0502040204020203" pitchFamily="34" charset="-122"/>
                <a:ea typeface="幼圆" panose="02010509060101010101" pitchFamily="49" charset="-122"/>
                <a:sym typeface="+mn-ea"/>
              </a:rPr>
              <a:t> </a:t>
            </a:r>
            <a:r>
              <a:rPr lang="zh-CN" altLang="en-US" sz="2000" b="1" dirty="0">
                <a:latin typeface="Microsoft YaHei UI Light" panose="020B0502040204020203" pitchFamily="34" charset="-122"/>
                <a:ea typeface="幼圆" panose="02010509060101010101" pitchFamily="49" charset="-122"/>
                <a:sym typeface="+mn-ea"/>
              </a:rPr>
              <a:t>手撸</a:t>
            </a:r>
            <a:r>
              <a:rPr lang="en-US" altLang="zh-CN" sz="2000" b="1" dirty="0">
                <a:latin typeface="Microsoft YaHei UI Light" panose="020B0502040204020203" pitchFamily="34" charset="-122"/>
                <a:ea typeface="幼圆" panose="02010509060101010101" pitchFamily="49" charset="-122"/>
                <a:sym typeface="+mn-ea"/>
              </a:rPr>
              <a:t>RNN </a:t>
            </a:r>
            <a:r>
              <a:rPr lang="zh-CN" altLang="en-US" dirty="0">
                <a:latin typeface="Microsoft YaHei UI Light" panose="020B0502040204020203" pitchFamily="34" charset="-122"/>
                <a:ea typeface="幼圆" panose="02010509060101010101" pitchFamily="49" charset="-122"/>
                <a:sym typeface="+mn-ea"/>
              </a:rPr>
              <a:t>尝试不靠</a:t>
            </a:r>
            <a:r>
              <a:rPr lang="en-US" altLang="zh-CN" dirty="0" err="1">
                <a:latin typeface="Microsoft YaHei UI Light" panose="020B0502040204020203" pitchFamily="34" charset="-122"/>
                <a:ea typeface="幼圆" panose="02010509060101010101" pitchFamily="49" charset="-122"/>
                <a:sym typeface="+mn-ea"/>
              </a:rPr>
              <a:t>nn.RNN</a:t>
            </a:r>
            <a:r>
              <a:rPr lang="zh-CN" altLang="en-US" dirty="0">
                <a:latin typeface="Microsoft YaHei UI Light" panose="020B0502040204020203" pitchFamily="34" charset="-122"/>
                <a:ea typeface="幼圆" panose="02010509060101010101" pitchFamily="49" charset="-122"/>
                <a:sym typeface="+mn-ea"/>
              </a:rPr>
              <a:t>实现一个</a:t>
            </a:r>
            <a:r>
              <a:rPr lang="en-US" altLang="zh-CN" dirty="0">
                <a:latin typeface="Microsoft YaHei UI Light" panose="020B0502040204020203" pitchFamily="34" charset="-122"/>
                <a:ea typeface="幼圆" panose="02010509060101010101" pitchFamily="49" charset="-122"/>
                <a:sym typeface="+mn-ea"/>
              </a:rPr>
              <a:t>RNN</a:t>
            </a:r>
            <a:r>
              <a:rPr lang="zh-CN" altLang="en-US" dirty="0">
                <a:latin typeface="Microsoft YaHei UI Light" panose="020B0502040204020203" pitchFamily="34" charset="-122"/>
                <a:ea typeface="幼圆" panose="02010509060101010101" pitchFamily="49" charset="-122"/>
                <a:sym typeface="+mn-ea"/>
              </a:rPr>
              <a:t>模型</a:t>
            </a:r>
            <a:endParaRPr lang="en-US" altLang="zh-CN" dirty="0">
              <a:latin typeface="Microsoft YaHei UI Light" panose="020B0502040204020203" pitchFamily="34" charset="-122"/>
              <a:ea typeface="幼圆" panose="02010509060101010101" pitchFamily="49" charset="-122"/>
              <a:sym typeface="+mn-ea"/>
            </a:endParaRPr>
          </a:p>
          <a:p>
            <a:pPr marL="600075" lvl="1" indent="-257175">
              <a:lnSpc>
                <a:spcPct val="130000"/>
              </a:lnSpc>
              <a:buClr>
                <a:srgbClr val="3333B3"/>
              </a:buClr>
              <a:buSzPct val="75000"/>
              <a:buFontTx/>
              <a:buChar char="►"/>
            </a:pPr>
            <a:r>
              <a:rPr lang="zh-CN" altLang="en-US" dirty="0">
                <a:latin typeface="Microsoft YaHei UI Light" panose="020B0502040204020203" pitchFamily="34" charset="-122"/>
                <a:ea typeface="幼圆" panose="02010509060101010101" pitchFamily="49" charset="-122"/>
                <a:sym typeface="+mn-ea"/>
              </a:rPr>
              <a:t>可以使用</a:t>
            </a:r>
            <a:r>
              <a:rPr lang="en-US" altLang="zh-CN" dirty="0" err="1">
                <a:latin typeface="Microsoft YaHei UI Light" panose="020B0502040204020203" pitchFamily="34" charset="-122"/>
                <a:ea typeface="幼圆" panose="02010509060101010101" pitchFamily="49" charset="-122"/>
                <a:sym typeface="+mn-ea"/>
              </a:rPr>
              <a:t>nn.Linear</a:t>
            </a:r>
            <a:r>
              <a:rPr lang="zh-CN" altLang="en-US" dirty="0">
                <a:latin typeface="Microsoft YaHei UI Light" panose="020B0502040204020203" pitchFamily="34" charset="-122"/>
                <a:ea typeface="幼圆" panose="02010509060101010101" pitchFamily="49" charset="-122"/>
                <a:sym typeface="+mn-ea"/>
              </a:rPr>
              <a:t>、</a:t>
            </a:r>
            <a:r>
              <a:rPr lang="en-US" altLang="zh-CN" dirty="0" err="1">
                <a:latin typeface="Microsoft YaHei UI Light" panose="020B0502040204020203" pitchFamily="34" charset="-122"/>
                <a:ea typeface="幼圆" panose="02010509060101010101" pitchFamily="49" charset="-122"/>
                <a:sym typeface="+mn-ea"/>
              </a:rPr>
              <a:t>nn.Parameter</a:t>
            </a:r>
            <a:r>
              <a:rPr lang="zh-CN" altLang="en-US" dirty="0">
                <a:latin typeface="Microsoft YaHei UI Light" panose="020B0502040204020203" pitchFamily="34" charset="-122"/>
                <a:ea typeface="幼圆" panose="02010509060101010101" pitchFamily="49" charset="-122"/>
                <a:sym typeface="+mn-ea"/>
              </a:rPr>
              <a:t>等搭建，需要考虑好每步计算时矩阵的维度</a:t>
            </a:r>
            <a:endParaRPr lang="en-US" altLang="zh-CN" dirty="0">
              <a:latin typeface="Microsoft YaHei UI Light" panose="020B0502040204020203" pitchFamily="34" charset="-122"/>
              <a:ea typeface="幼圆" panose="02010509060101010101" pitchFamily="49" charset="-122"/>
              <a:sym typeface="+mn-ea"/>
            </a:endParaRPr>
          </a:p>
          <a:p>
            <a:pPr marL="600075" lvl="1" indent="-257175">
              <a:lnSpc>
                <a:spcPct val="130000"/>
              </a:lnSpc>
              <a:buClr>
                <a:srgbClr val="3333B3"/>
              </a:buClr>
              <a:buSzPct val="75000"/>
              <a:buFontTx/>
              <a:buChar char="►"/>
            </a:pPr>
            <a:r>
              <a:rPr lang="zh-CN" altLang="en-US" dirty="0">
                <a:latin typeface="Microsoft YaHei UI Light" panose="020B0502040204020203" pitchFamily="34" charset="-122"/>
                <a:ea typeface="幼圆" panose="02010509060101010101" pitchFamily="49" charset="-122"/>
                <a:sym typeface="+mn-ea"/>
              </a:rPr>
              <a:t>可以参考</a:t>
            </a:r>
            <a:r>
              <a:rPr lang="en-US" altLang="zh-CN" dirty="0" err="1">
                <a:latin typeface="Microsoft YaHei UI Light" panose="020B0502040204020203" pitchFamily="34" charset="-122"/>
                <a:ea typeface="幼圆" panose="02010509060101010101" pitchFamily="49" charset="-122"/>
                <a:sym typeface="+mn-ea"/>
              </a:rPr>
              <a:t>torch.nn.RNN</a:t>
            </a:r>
            <a:r>
              <a:rPr lang="zh-CN" altLang="en-US" dirty="0">
                <a:latin typeface="Microsoft YaHei UI Light" panose="020B0502040204020203" pitchFamily="34" charset="-122"/>
                <a:ea typeface="幼圆" panose="02010509060101010101" pitchFamily="49" charset="-122"/>
                <a:sym typeface="+mn-ea"/>
              </a:rPr>
              <a:t>的计算公式，官方文档：</a:t>
            </a:r>
            <a:r>
              <a:rPr lang="en-US" altLang="zh-CN" sz="1600" dirty="0">
                <a:latin typeface="Microsoft YaHei UI Light" panose="020B0502040204020203" pitchFamily="34" charset="-122"/>
                <a:ea typeface="幼圆" panose="02010509060101010101" pitchFamily="49" charset="-122"/>
                <a:sym typeface="+mn-ea"/>
              </a:rPr>
              <a:t>https://pytorch.org/docs/stable/generated/torch.nn.RNN.html</a:t>
            </a:r>
          </a:p>
          <a:p>
            <a:pPr marL="600075" lvl="1" indent="-257175">
              <a:lnSpc>
                <a:spcPct val="130000"/>
              </a:lnSpc>
              <a:buClr>
                <a:srgbClr val="3333B3"/>
              </a:buClr>
              <a:buSzPct val="75000"/>
              <a:buFontTx/>
              <a:buChar char="►"/>
            </a:pPr>
            <a:r>
              <a:rPr lang="zh-CN" altLang="en-US" dirty="0">
                <a:latin typeface="Microsoft YaHei UI Light" panose="020B0502040204020203" pitchFamily="34" charset="-122"/>
                <a:ea typeface="幼圆" panose="02010509060101010101" pitchFamily="49" charset="-122"/>
                <a:sym typeface="+mn-ea"/>
              </a:rPr>
              <a:t>本次实践不设作业，但是理解的话会对之后的 实践环节的课程项目 有帮助。“实践环节的课程项目”是啥？详见</a:t>
            </a:r>
            <a:r>
              <a:rPr lang="en-US" altLang="zh-CN" dirty="0">
                <a:latin typeface="Microsoft YaHei UI Light" panose="020B0502040204020203" pitchFamily="34" charset="-122"/>
                <a:ea typeface="幼圆" panose="02010509060101010101" pitchFamily="49" charset="-122"/>
                <a:sym typeface="+mn-ea"/>
              </a:rPr>
              <a:t>https://www.nlplab.com/courses/nlp2021/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F8DAE5-DE76-4105-831E-48277F18C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B7E5-F5A6-4D19-986F-B3D2006CC8A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213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</TotalTime>
  <Words>468</Words>
  <Application>Microsoft Office PowerPoint</Application>
  <PresentationFormat>全屏显示(16:9)</PresentationFormat>
  <Paragraphs>58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Microsoft YaHei UI Light</vt:lpstr>
      <vt:lpstr>等线</vt:lpstr>
      <vt:lpstr>幼圆</vt:lpstr>
      <vt:lpstr>Arial</vt:lpstr>
      <vt:lpstr>Calibri</vt:lpstr>
      <vt:lpstr>Calibri Light</vt:lpstr>
      <vt:lpstr>Cambria Math</vt:lpstr>
      <vt:lpstr>Wingdings</vt:lpstr>
      <vt:lpstr>Office 主题​​</vt:lpstr>
      <vt:lpstr>PowerPoint 演示文稿</vt:lpstr>
      <vt:lpstr>回顾一下循环神经网络</vt:lpstr>
      <vt:lpstr>回顾一下循环神经网络</vt:lpstr>
      <vt:lpstr>回顾一下循环神经网络</vt:lpstr>
      <vt:lpstr>回顾一下循环神经网络</vt:lpstr>
      <vt:lpstr>回顾一下循环神经网络</vt:lpstr>
      <vt:lpstr>接下来的任务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永誉 穆</dc:creator>
  <cp:lastModifiedBy>永誉 穆</cp:lastModifiedBy>
  <cp:revision>15</cp:revision>
  <dcterms:created xsi:type="dcterms:W3CDTF">2021-10-26T11:42:19Z</dcterms:created>
  <dcterms:modified xsi:type="dcterms:W3CDTF">2021-10-26T14:38:06Z</dcterms:modified>
</cp:coreProperties>
</file>