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0" r:id="rId2"/>
    <p:sldId id="289" r:id="rId3"/>
    <p:sldId id="291" r:id="rId4"/>
    <p:sldId id="257" r:id="rId5"/>
    <p:sldId id="270" r:id="rId6"/>
    <p:sldId id="258" r:id="rId7"/>
    <p:sldId id="273" r:id="rId8"/>
    <p:sldId id="274" r:id="rId9"/>
    <p:sldId id="275" r:id="rId10"/>
    <p:sldId id="271" r:id="rId11"/>
    <p:sldId id="277" r:id="rId12"/>
    <p:sldId id="278" r:id="rId13"/>
    <p:sldId id="288" r:id="rId14"/>
    <p:sldId id="272" r:id="rId15"/>
    <p:sldId id="280" r:id="rId16"/>
    <p:sldId id="281" r:id="rId17"/>
    <p:sldId id="282" r:id="rId18"/>
    <p:sldId id="279" r:id="rId19"/>
    <p:sldId id="265" r:id="rId20"/>
    <p:sldId id="29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4978" autoAdjust="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565CA-2D81-4460-8D7B-E8A281D5AE4D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4DB5A-A084-4E5B-8C91-99F51B5B6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45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F29069-56C5-49C2-884E-A875679A8B2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下面就介绍一下</a:t>
            </a:r>
            <a:r>
              <a:rPr lang="en-US" altLang="zh-CN" dirty="0"/>
              <a:t>LSTM</a:t>
            </a:r>
            <a:r>
              <a:rPr lang="zh-CN" altLang="en-US" dirty="0"/>
              <a:t>的公式形式</a:t>
            </a:r>
            <a:endParaRPr lang="en-US" altLang="zh-CN" dirty="0"/>
          </a:p>
          <a:p>
            <a:r>
              <a:rPr lang="zh-CN" altLang="en-US" dirty="0"/>
              <a:t>里面的门控使用</a:t>
            </a:r>
            <a:r>
              <a:rPr lang="en-US" altLang="zh-CN" dirty="0"/>
              <a:t>sigmoid</a:t>
            </a:r>
            <a:r>
              <a:rPr lang="zh-CN" altLang="en-US" dirty="0"/>
              <a:t>作为激活函数的原因就是</a:t>
            </a:r>
            <a:r>
              <a:rPr lang="en-US" altLang="zh-CN" dirty="0"/>
              <a:t>sigmoid</a:t>
            </a:r>
            <a:r>
              <a:rPr lang="zh-CN" altLang="en-US" dirty="0"/>
              <a:t>函数的输出值在</a:t>
            </a:r>
            <a:r>
              <a:rPr lang="en-US" altLang="zh-CN" dirty="0"/>
              <a:t>0~1</a:t>
            </a:r>
            <a:r>
              <a:rPr lang="zh-CN" altLang="en-US" dirty="0"/>
              <a:t>之间（画一个简易</a:t>
            </a:r>
            <a:r>
              <a:rPr lang="en-US" altLang="zh-CN" dirty="0"/>
              <a:t>sigmoid</a:t>
            </a:r>
            <a:r>
              <a:rPr lang="zh-CN" altLang="en-US" dirty="0"/>
              <a:t>的函数图像），这个</a:t>
            </a:r>
            <a:r>
              <a:rPr lang="en-US" altLang="zh-CN" dirty="0"/>
              <a:t>0~1</a:t>
            </a:r>
            <a:r>
              <a:rPr lang="zh-CN" altLang="en-US" dirty="0"/>
              <a:t>之间的值就代表了这个</a:t>
            </a:r>
            <a:r>
              <a:rPr lang="en-US" altLang="zh-CN" dirty="0"/>
              <a:t>gate</a:t>
            </a:r>
            <a:r>
              <a:rPr lang="zh-CN" altLang="en-US" dirty="0"/>
              <a:t>被打开的程度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4DB5A-A084-4E5B-8C91-99F51B5B66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689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4DB5A-A084-4E5B-8C91-99F51B5B66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350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4DB5A-A084-4E5B-8C91-99F51B5B660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862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LSTM</a:t>
            </a:r>
            <a:r>
              <a:rPr lang="zh-CN" altLang="en-US" dirty="0"/>
              <a:t>（</a:t>
            </a:r>
            <a:r>
              <a:rPr lang="en-US" altLang="zh-CN" dirty="0"/>
              <a:t>Long Short-term Memory</a:t>
            </a:r>
            <a:r>
              <a:rPr lang="zh-CN" altLang="en-US" dirty="0"/>
              <a:t>比较长的</a:t>
            </a:r>
            <a:r>
              <a:rPr lang="en-US" altLang="zh-CN" dirty="0"/>
              <a:t>Short-term Memory</a:t>
            </a:r>
            <a:r>
              <a:rPr lang="zh-CN" altLang="en-US" dirty="0"/>
              <a:t>）的本质是想让</a:t>
            </a:r>
            <a:r>
              <a:rPr lang="en-US" altLang="zh-CN" dirty="0"/>
              <a:t>RNN</a:t>
            </a:r>
            <a:r>
              <a:rPr lang="zh-CN" altLang="en-US" dirty="0"/>
              <a:t>能够主动选择在计算当前时刻的隐层的时候，要不要引入上一时刻状态的信息，相当于给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前加上一个输入门控，</a:t>
            </a:r>
            <a:endParaRPr lang="en-US" altLang="zh-CN" dirty="0"/>
          </a:p>
          <a:p>
            <a:r>
              <a:rPr lang="zh-CN" altLang="en-US" dirty="0"/>
              <a:t>这里面说的</a:t>
            </a:r>
            <a:r>
              <a:rPr lang="en-US" altLang="zh-CN" dirty="0"/>
              <a:t>memory cell</a:t>
            </a:r>
            <a:r>
              <a:rPr lang="zh-CN" altLang="en-US" dirty="0"/>
              <a:t>指的就是前面</a:t>
            </a:r>
            <a:r>
              <a:rPr lang="en-US" altLang="zh-CN" dirty="0" err="1"/>
              <a:t>rnn</a:t>
            </a:r>
            <a:r>
              <a:rPr lang="zh-CN" altLang="en-US" dirty="0"/>
              <a:t>在每完成一个时刻计算之后，都要把当前时刻的状态存入</a:t>
            </a:r>
            <a:r>
              <a:rPr lang="en-US" altLang="zh-CN" dirty="0"/>
              <a:t>memory</a:t>
            </a:r>
            <a:r>
              <a:rPr lang="zh-CN" altLang="en-US" dirty="0"/>
              <a:t>中，当然这个当前时刻既可以是隐层状态也可以是输出层状态，存入的这个</a:t>
            </a:r>
            <a:r>
              <a:rPr lang="en-US" altLang="zh-CN" dirty="0"/>
              <a:t>memory</a:t>
            </a:r>
            <a:r>
              <a:rPr lang="zh-CN" altLang="en-US" dirty="0"/>
              <a:t>就是前面说的</a:t>
            </a:r>
            <a:r>
              <a:rPr lang="en-US" altLang="zh-CN" dirty="0"/>
              <a:t>memory cell</a:t>
            </a:r>
          </a:p>
          <a:p>
            <a:r>
              <a:rPr lang="zh-CN" altLang="en-US" dirty="0"/>
              <a:t>同时这个输入门控如果打开的话，那么</a:t>
            </a:r>
            <a:r>
              <a:rPr lang="en-US" altLang="zh-CN" dirty="0"/>
              <a:t>memory cell</a:t>
            </a:r>
            <a:r>
              <a:rPr lang="zh-CN" altLang="en-US" dirty="0"/>
              <a:t>就可以被写入，否则就无法被写入，而这个输入门的打开还是关闭是</a:t>
            </a:r>
            <a:r>
              <a:rPr lang="en-US" altLang="zh-CN" dirty="0"/>
              <a:t>LSTM</a:t>
            </a:r>
            <a:r>
              <a:rPr lang="zh-CN" altLang="en-US" dirty="0"/>
              <a:t>自己学习到的，就相当于</a:t>
            </a:r>
            <a:r>
              <a:rPr lang="en-US" altLang="zh-CN" dirty="0"/>
              <a:t>LSTM</a:t>
            </a:r>
            <a:r>
              <a:rPr lang="zh-CN" altLang="en-US" dirty="0"/>
              <a:t>能够自己学习什么时刻打开或者关闭输入门</a:t>
            </a:r>
            <a:endParaRPr lang="en-US" altLang="zh-CN" dirty="0"/>
          </a:p>
          <a:p>
            <a:r>
              <a:rPr lang="zh-CN" altLang="en-US" dirty="0"/>
              <a:t>并且这个</a:t>
            </a:r>
            <a:r>
              <a:rPr lang="en-US" altLang="zh-CN" dirty="0"/>
              <a:t>memory cell</a:t>
            </a:r>
            <a:r>
              <a:rPr lang="zh-CN" altLang="en-US" dirty="0"/>
              <a:t>也有一个输出门，这个输出门就决定了外界能不能够读取这个</a:t>
            </a:r>
            <a:r>
              <a:rPr lang="en-US" altLang="zh-CN" dirty="0"/>
              <a:t>memory cell</a:t>
            </a:r>
            <a:r>
              <a:rPr lang="zh-CN" altLang="en-US" dirty="0"/>
              <a:t>中的信息，跟输入门一样，输出门的打开和关闭也都是</a:t>
            </a:r>
            <a:r>
              <a:rPr lang="en-US" altLang="zh-CN" dirty="0"/>
              <a:t>LSTM</a:t>
            </a:r>
            <a:r>
              <a:rPr lang="zh-CN" altLang="en-US" dirty="0"/>
              <a:t>自己学习到的</a:t>
            </a:r>
            <a:endParaRPr lang="en-US" altLang="zh-CN" dirty="0"/>
          </a:p>
          <a:p>
            <a:r>
              <a:rPr lang="zh-CN" altLang="en-US" dirty="0"/>
              <a:t>还有第三个门控叫遗忘门，这个遗忘门控制的就是</a:t>
            </a:r>
            <a:r>
              <a:rPr lang="en-US" altLang="zh-CN" dirty="0"/>
              <a:t>memory cell</a:t>
            </a:r>
            <a:r>
              <a:rPr lang="zh-CN" altLang="en-US" dirty="0"/>
              <a:t>在某一时刻是需要把存储的内容遗忘掉还是继续保留下来，这个门控也是网络自己学习到的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LSTM</a:t>
            </a:r>
            <a:r>
              <a:rPr lang="zh-CN" altLang="en-US" dirty="0"/>
              <a:t>可以看作有四个输入，一个输出，四个输入分别是输入门控制信号、输出门控制信号、遗忘门控制信号和想要被存入</a:t>
            </a:r>
            <a:r>
              <a:rPr lang="en-US" altLang="zh-CN" dirty="0"/>
              <a:t>memory</a:t>
            </a:r>
            <a:r>
              <a:rPr lang="zh-CN" altLang="en-US" dirty="0"/>
              <a:t>里面的值，一个输出就是遗忘门的输出</a:t>
            </a:r>
            <a:endParaRPr lang="en-US" altLang="zh-CN" dirty="0"/>
          </a:p>
          <a:p>
            <a:r>
              <a:rPr lang="zh-CN" altLang="en-US" dirty="0"/>
              <a:t>前面的</a:t>
            </a:r>
            <a:r>
              <a:rPr lang="en-US" altLang="zh-CN" dirty="0"/>
              <a:t>RNN</a:t>
            </a:r>
            <a:r>
              <a:rPr lang="zh-CN" altLang="en-US" dirty="0"/>
              <a:t>呢，它是在每一时刻都会刷新</a:t>
            </a:r>
            <a:r>
              <a:rPr lang="en-US" altLang="zh-CN" dirty="0"/>
              <a:t>memory</a:t>
            </a:r>
            <a:r>
              <a:rPr lang="zh-CN" altLang="en-US" dirty="0"/>
              <a:t>里面的值，所以</a:t>
            </a:r>
            <a:r>
              <a:rPr lang="en-US" altLang="zh-CN" dirty="0"/>
              <a:t>RNN</a:t>
            </a:r>
            <a:r>
              <a:rPr lang="zh-CN" altLang="en-US" dirty="0"/>
              <a:t>的</a:t>
            </a:r>
            <a:r>
              <a:rPr lang="en-US" altLang="zh-CN" dirty="0"/>
              <a:t>memory</a:t>
            </a:r>
            <a:r>
              <a:rPr lang="zh-CN" altLang="en-US" dirty="0"/>
              <a:t>是非常</a:t>
            </a:r>
            <a:r>
              <a:rPr lang="en-US" altLang="zh-CN" dirty="0"/>
              <a:t>short-term</a:t>
            </a:r>
            <a:r>
              <a:rPr lang="zh-CN" altLang="en-US" dirty="0"/>
              <a:t>的，它只会记得前一个时间点的值，而</a:t>
            </a:r>
            <a:r>
              <a:rPr lang="en-US" altLang="zh-CN" dirty="0"/>
              <a:t>LSTM</a:t>
            </a:r>
            <a:r>
              <a:rPr lang="zh-CN" altLang="en-US" dirty="0"/>
              <a:t>相比于</a:t>
            </a:r>
            <a:r>
              <a:rPr lang="en-US" altLang="zh-CN" dirty="0"/>
              <a:t>RNN</a:t>
            </a:r>
            <a:r>
              <a:rPr lang="zh-CN" altLang="en-US" dirty="0"/>
              <a:t>，就不会每一时刻都把</a:t>
            </a:r>
            <a:r>
              <a:rPr lang="en-US" altLang="zh-CN" dirty="0"/>
              <a:t>memory</a:t>
            </a:r>
            <a:r>
              <a:rPr lang="zh-CN" altLang="en-US" dirty="0"/>
              <a:t>里面的值更新掉，所以，</a:t>
            </a:r>
            <a:r>
              <a:rPr lang="en-US" altLang="zh-CN" dirty="0"/>
              <a:t>LSTM</a:t>
            </a:r>
            <a:r>
              <a:rPr lang="zh-CN" altLang="en-US" dirty="0"/>
              <a:t>是个更加</a:t>
            </a:r>
            <a:r>
              <a:rPr lang="en-US" altLang="zh-CN" dirty="0"/>
              <a:t>long</a:t>
            </a:r>
            <a:r>
              <a:rPr lang="zh-CN" altLang="en-US" dirty="0"/>
              <a:t>，也就是长一点的 </a:t>
            </a:r>
            <a:r>
              <a:rPr lang="en-US" altLang="zh-CN" dirty="0"/>
              <a:t>short-term </a:t>
            </a:r>
            <a:r>
              <a:rPr lang="zh-CN" altLang="en-US" dirty="0"/>
              <a:t>的</a:t>
            </a:r>
            <a:r>
              <a:rPr lang="en-US" altLang="zh-CN" dirty="0"/>
              <a:t>memory</a:t>
            </a:r>
            <a:r>
              <a:rPr lang="zh-CN" altLang="en-US" dirty="0"/>
              <a:t>，这就是</a:t>
            </a:r>
            <a:r>
              <a:rPr lang="en-US" altLang="zh-CN" dirty="0"/>
              <a:t>LSTM</a:t>
            </a:r>
            <a:r>
              <a:rPr lang="zh-CN" altLang="en-US" dirty="0"/>
              <a:t>的名字的由来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下面就介绍一下</a:t>
            </a:r>
            <a:r>
              <a:rPr lang="en-US" altLang="zh-CN" dirty="0"/>
              <a:t>LSTM</a:t>
            </a:r>
            <a:r>
              <a:rPr lang="zh-CN" altLang="en-US" dirty="0"/>
              <a:t>的公式形式</a:t>
            </a:r>
            <a:endParaRPr lang="en-US" altLang="zh-CN" dirty="0"/>
          </a:p>
          <a:p>
            <a:r>
              <a:rPr lang="zh-CN" altLang="en-US" dirty="0"/>
              <a:t>里面的门控使用</a:t>
            </a:r>
            <a:r>
              <a:rPr lang="en-US" altLang="zh-CN" dirty="0"/>
              <a:t>sigmoid</a:t>
            </a:r>
            <a:r>
              <a:rPr lang="zh-CN" altLang="en-US" dirty="0"/>
              <a:t>作为激活函数的原因就是</a:t>
            </a:r>
            <a:r>
              <a:rPr lang="en-US" altLang="zh-CN" dirty="0"/>
              <a:t>sigmoid</a:t>
            </a:r>
            <a:r>
              <a:rPr lang="zh-CN" altLang="en-US" dirty="0"/>
              <a:t>函数的输出值在</a:t>
            </a:r>
            <a:r>
              <a:rPr lang="en-US" altLang="zh-CN" dirty="0"/>
              <a:t>0~1</a:t>
            </a:r>
            <a:r>
              <a:rPr lang="zh-CN" altLang="en-US" dirty="0"/>
              <a:t>之间（画一个简易</a:t>
            </a:r>
            <a:r>
              <a:rPr lang="en-US" altLang="zh-CN" dirty="0"/>
              <a:t>sigmoid</a:t>
            </a:r>
            <a:r>
              <a:rPr lang="zh-CN" altLang="en-US" dirty="0"/>
              <a:t>的函数图像），这个</a:t>
            </a:r>
            <a:r>
              <a:rPr lang="en-US" altLang="zh-CN" dirty="0"/>
              <a:t>0~1</a:t>
            </a:r>
            <a:r>
              <a:rPr lang="zh-CN" altLang="en-US" dirty="0"/>
              <a:t>之间的值就代表了这个</a:t>
            </a:r>
            <a:r>
              <a:rPr lang="en-US" altLang="zh-CN" dirty="0"/>
              <a:t>gate</a:t>
            </a:r>
            <a:r>
              <a:rPr lang="zh-CN" altLang="en-US" dirty="0"/>
              <a:t>被打开的程度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4DB5A-A084-4E5B-8C91-99F51B5B66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772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LSTM</a:t>
            </a:r>
            <a:r>
              <a:rPr lang="zh-CN" altLang="en-US" dirty="0"/>
              <a:t>（</a:t>
            </a:r>
            <a:r>
              <a:rPr lang="en-US" altLang="zh-CN" dirty="0"/>
              <a:t>Long Short-term Memory</a:t>
            </a:r>
            <a:r>
              <a:rPr lang="zh-CN" altLang="en-US" dirty="0"/>
              <a:t>比较长的</a:t>
            </a:r>
            <a:r>
              <a:rPr lang="en-US" altLang="zh-CN" dirty="0"/>
              <a:t>Short-term Memory</a:t>
            </a:r>
            <a:r>
              <a:rPr lang="zh-CN" altLang="en-US" dirty="0"/>
              <a:t>）的本质是想让</a:t>
            </a:r>
            <a:r>
              <a:rPr lang="en-US" altLang="zh-CN" dirty="0"/>
              <a:t>RNN</a:t>
            </a:r>
            <a:r>
              <a:rPr lang="zh-CN" altLang="en-US" dirty="0"/>
              <a:t>能够主动选择在计算当前时刻的隐层的时候，要不要引入上一时刻状态的信息，相当于给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前加上一个输入门控，</a:t>
            </a:r>
            <a:endParaRPr lang="en-US" altLang="zh-CN" dirty="0"/>
          </a:p>
          <a:p>
            <a:r>
              <a:rPr lang="zh-CN" altLang="en-US" dirty="0"/>
              <a:t>这里面说的</a:t>
            </a:r>
            <a:r>
              <a:rPr lang="en-US" altLang="zh-CN" dirty="0"/>
              <a:t>memory cell</a:t>
            </a:r>
            <a:r>
              <a:rPr lang="zh-CN" altLang="en-US" dirty="0"/>
              <a:t>指的就是前面</a:t>
            </a:r>
            <a:r>
              <a:rPr lang="en-US" altLang="zh-CN" dirty="0" err="1"/>
              <a:t>rnn</a:t>
            </a:r>
            <a:r>
              <a:rPr lang="zh-CN" altLang="en-US" dirty="0"/>
              <a:t>在每完成一个时刻计算之后，都要把当前时刻的状态存入</a:t>
            </a:r>
            <a:r>
              <a:rPr lang="en-US" altLang="zh-CN" dirty="0"/>
              <a:t>memory</a:t>
            </a:r>
            <a:r>
              <a:rPr lang="zh-CN" altLang="en-US" dirty="0"/>
              <a:t>中，当然这个当前时刻既可以是隐层状态也可以是输出层状态，存入的这个</a:t>
            </a:r>
            <a:r>
              <a:rPr lang="en-US" altLang="zh-CN" dirty="0"/>
              <a:t>memory</a:t>
            </a:r>
            <a:r>
              <a:rPr lang="zh-CN" altLang="en-US" dirty="0"/>
              <a:t>就是前面说的</a:t>
            </a:r>
            <a:r>
              <a:rPr lang="en-US" altLang="zh-CN" dirty="0"/>
              <a:t>memory cell</a:t>
            </a:r>
          </a:p>
          <a:p>
            <a:r>
              <a:rPr lang="zh-CN" altLang="en-US" dirty="0"/>
              <a:t>同时这个输入门控如果打开的话，那么</a:t>
            </a:r>
            <a:r>
              <a:rPr lang="en-US" altLang="zh-CN" dirty="0"/>
              <a:t>memory cell</a:t>
            </a:r>
            <a:r>
              <a:rPr lang="zh-CN" altLang="en-US" dirty="0"/>
              <a:t>就可以被写入，否则就无法被写入，而这个输入门的打开还是关闭是</a:t>
            </a:r>
            <a:r>
              <a:rPr lang="en-US" altLang="zh-CN" dirty="0"/>
              <a:t>LSTM</a:t>
            </a:r>
            <a:r>
              <a:rPr lang="zh-CN" altLang="en-US" dirty="0"/>
              <a:t>自己学习到的，就相当于</a:t>
            </a:r>
            <a:r>
              <a:rPr lang="en-US" altLang="zh-CN" dirty="0"/>
              <a:t>LSTM</a:t>
            </a:r>
            <a:r>
              <a:rPr lang="zh-CN" altLang="en-US" dirty="0"/>
              <a:t>能够自己学习什么时刻打开或者关闭输入门</a:t>
            </a:r>
            <a:endParaRPr lang="en-US" altLang="zh-CN" dirty="0"/>
          </a:p>
          <a:p>
            <a:r>
              <a:rPr lang="zh-CN" altLang="en-US" dirty="0"/>
              <a:t>并且这个</a:t>
            </a:r>
            <a:r>
              <a:rPr lang="en-US" altLang="zh-CN" dirty="0"/>
              <a:t>memory cell</a:t>
            </a:r>
            <a:r>
              <a:rPr lang="zh-CN" altLang="en-US" dirty="0"/>
              <a:t>也有一个输出门，这个输出门就决定了外界能不能够读取这个</a:t>
            </a:r>
            <a:r>
              <a:rPr lang="en-US" altLang="zh-CN" dirty="0"/>
              <a:t>memory cell</a:t>
            </a:r>
            <a:r>
              <a:rPr lang="zh-CN" altLang="en-US" dirty="0"/>
              <a:t>中的信息，跟输入门一样，输出门的打开和关闭也都是</a:t>
            </a:r>
            <a:r>
              <a:rPr lang="en-US" altLang="zh-CN" dirty="0"/>
              <a:t>LSTM</a:t>
            </a:r>
            <a:r>
              <a:rPr lang="zh-CN" altLang="en-US" dirty="0"/>
              <a:t>自己学习到的</a:t>
            </a:r>
            <a:endParaRPr lang="en-US" altLang="zh-CN" dirty="0"/>
          </a:p>
          <a:p>
            <a:r>
              <a:rPr lang="zh-CN" altLang="en-US" dirty="0"/>
              <a:t>还有第三个门控叫遗忘门，这个遗忘门控制的就是</a:t>
            </a:r>
            <a:r>
              <a:rPr lang="en-US" altLang="zh-CN" dirty="0"/>
              <a:t>memory cell</a:t>
            </a:r>
            <a:r>
              <a:rPr lang="zh-CN" altLang="en-US" dirty="0"/>
              <a:t>在某一时刻是需要把存储的内容遗忘掉还是继续保留下来，这个门控也是网络自己学习到的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LSTM</a:t>
            </a:r>
            <a:r>
              <a:rPr lang="zh-CN" altLang="en-US" dirty="0"/>
              <a:t>可以看作有四个输入，一个输出，四个输入分别是输入门控制信号、输出门控制信号、遗忘门控制信号和想要被存入</a:t>
            </a:r>
            <a:r>
              <a:rPr lang="en-US" altLang="zh-CN" dirty="0"/>
              <a:t>memory</a:t>
            </a:r>
            <a:r>
              <a:rPr lang="zh-CN" altLang="en-US" dirty="0"/>
              <a:t>里面的值，一个输出就是遗忘门的输出</a:t>
            </a:r>
            <a:endParaRPr lang="en-US" altLang="zh-CN" dirty="0"/>
          </a:p>
          <a:p>
            <a:r>
              <a:rPr lang="zh-CN" altLang="en-US" dirty="0"/>
              <a:t>前面的</a:t>
            </a:r>
            <a:r>
              <a:rPr lang="en-US" altLang="zh-CN" dirty="0"/>
              <a:t>RNN</a:t>
            </a:r>
            <a:r>
              <a:rPr lang="zh-CN" altLang="en-US" dirty="0"/>
              <a:t>呢，它是在每一时刻都会刷新</a:t>
            </a:r>
            <a:r>
              <a:rPr lang="en-US" altLang="zh-CN" dirty="0"/>
              <a:t>memory</a:t>
            </a:r>
            <a:r>
              <a:rPr lang="zh-CN" altLang="en-US" dirty="0"/>
              <a:t>里面的值，所以</a:t>
            </a:r>
            <a:r>
              <a:rPr lang="en-US" altLang="zh-CN" dirty="0"/>
              <a:t>RNN</a:t>
            </a:r>
            <a:r>
              <a:rPr lang="zh-CN" altLang="en-US" dirty="0"/>
              <a:t>的</a:t>
            </a:r>
            <a:r>
              <a:rPr lang="en-US" altLang="zh-CN" dirty="0"/>
              <a:t>memory</a:t>
            </a:r>
            <a:r>
              <a:rPr lang="zh-CN" altLang="en-US" dirty="0"/>
              <a:t>是非常</a:t>
            </a:r>
            <a:r>
              <a:rPr lang="en-US" altLang="zh-CN" dirty="0"/>
              <a:t>short-term</a:t>
            </a:r>
            <a:r>
              <a:rPr lang="zh-CN" altLang="en-US" dirty="0"/>
              <a:t>的，它只会记得前一个时间点的值，而</a:t>
            </a:r>
            <a:r>
              <a:rPr lang="en-US" altLang="zh-CN" dirty="0"/>
              <a:t>LSTM</a:t>
            </a:r>
            <a:r>
              <a:rPr lang="zh-CN" altLang="en-US" dirty="0"/>
              <a:t>相比于</a:t>
            </a:r>
            <a:r>
              <a:rPr lang="en-US" altLang="zh-CN" dirty="0"/>
              <a:t>RNN</a:t>
            </a:r>
            <a:r>
              <a:rPr lang="zh-CN" altLang="en-US" dirty="0"/>
              <a:t>，就不会每一时刻都把</a:t>
            </a:r>
            <a:r>
              <a:rPr lang="en-US" altLang="zh-CN" dirty="0"/>
              <a:t>memory</a:t>
            </a:r>
            <a:r>
              <a:rPr lang="zh-CN" altLang="en-US" dirty="0"/>
              <a:t>里面的值更新掉，所以，</a:t>
            </a:r>
            <a:r>
              <a:rPr lang="en-US" altLang="zh-CN" dirty="0"/>
              <a:t>LSTM</a:t>
            </a:r>
            <a:r>
              <a:rPr lang="zh-CN" altLang="en-US" dirty="0"/>
              <a:t>是个更加</a:t>
            </a:r>
            <a:r>
              <a:rPr lang="en-US" altLang="zh-CN" dirty="0"/>
              <a:t>long</a:t>
            </a:r>
            <a:r>
              <a:rPr lang="zh-CN" altLang="en-US" dirty="0"/>
              <a:t>，也就是长一点的 </a:t>
            </a:r>
            <a:r>
              <a:rPr lang="en-US" altLang="zh-CN" dirty="0"/>
              <a:t>short-term </a:t>
            </a:r>
            <a:r>
              <a:rPr lang="zh-CN" altLang="en-US" dirty="0"/>
              <a:t>的</a:t>
            </a:r>
            <a:r>
              <a:rPr lang="en-US" altLang="zh-CN" dirty="0"/>
              <a:t>memory</a:t>
            </a:r>
            <a:r>
              <a:rPr lang="zh-CN" altLang="en-US" dirty="0"/>
              <a:t>，这就是</a:t>
            </a:r>
            <a:r>
              <a:rPr lang="en-US" altLang="zh-CN" dirty="0"/>
              <a:t>LSTM</a:t>
            </a:r>
            <a:r>
              <a:rPr lang="zh-CN" altLang="en-US" dirty="0"/>
              <a:t>的名字的由来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下面就介绍一下</a:t>
            </a:r>
            <a:r>
              <a:rPr lang="en-US" altLang="zh-CN" dirty="0"/>
              <a:t>LSTM</a:t>
            </a:r>
            <a:r>
              <a:rPr lang="zh-CN" altLang="en-US" dirty="0"/>
              <a:t>的公式形式</a:t>
            </a:r>
            <a:endParaRPr lang="en-US" altLang="zh-CN" dirty="0"/>
          </a:p>
          <a:p>
            <a:r>
              <a:rPr lang="zh-CN" altLang="en-US" dirty="0"/>
              <a:t>里面的门控使用</a:t>
            </a:r>
            <a:r>
              <a:rPr lang="en-US" altLang="zh-CN" dirty="0"/>
              <a:t>sigmoid</a:t>
            </a:r>
            <a:r>
              <a:rPr lang="zh-CN" altLang="en-US" dirty="0"/>
              <a:t>作为激活函数的原因就是</a:t>
            </a:r>
            <a:r>
              <a:rPr lang="en-US" altLang="zh-CN" dirty="0"/>
              <a:t>sigmoid</a:t>
            </a:r>
            <a:r>
              <a:rPr lang="zh-CN" altLang="en-US" dirty="0"/>
              <a:t>函数的输出值在</a:t>
            </a:r>
            <a:r>
              <a:rPr lang="en-US" altLang="zh-CN" dirty="0"/>
              <a:t>0~1</a:t>
            </a:r>
            <a:r>
              <a:rPr lang="zh-CN" altLang="en-US" dirty="0"/>
              <a:t>之间（画一个简易</a:t>
            </a:r>
            <a:r>
              <a:rPr lang="en-US" altLang="zh-CN" dirty="0"/>
              <a:t>sigmoid</a:t>
            </a:r>
            <a:r>
              <a:rPr lang="zh-CN" altLang="en-US" dirty="0"/>
              <a:t>的函数图像），这个</a:t>
            </a:r>
            <a:r>
              <a:rPr lang="en-US" altLang="zh-CN" dirty="0"/>
              <a:t>0~1</a:t>
            </a:r>
            <a:r>
              <a:rPr lang="zh-CN" altLang="en-US" dirty="0"/>
              <a:t>之间的值就代表了这个</a:t>
            </a:r>
            <a:r>
              <a:rPr lang="en-US" altLang="zh-CN" dirty="0"/>
              <a:t>gate</a:t>
            </a:r>
            <a:r>
              <a:rPr lang="zh-CN" altLang="en-US" dirty="0"/>
              <a:t>被打开的程度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4DB5A-A084-4E5B-8C91-99F51B5B660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279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LSTM</a:t>
            </a:r>
            <a:r>
              <a:rPr lang="zh-CN" altLang="en-US" dirty="0"/>
              <a:t>（</a:t>
            </a:r>
            <a:r>
              <a:rPr lang="en-US" altLang="zh-CN" dirty="0"/>
              <a:t>Long Short-term Memory</a:t>
            </a:r>
            <a:r>
              <a:rPr lang="zh-CN" altLang="en-US" dirty="0"/>
              <a:t>比较长的</a:t>
            </a:r>
            <a:r>
              <a:rPr lang="en-US" altLang="zh-CN" dirty="0"/>
              <a:t>Short-term Memory</a:t>
            </a:r>
            <a:r>
              <a:rPr lang="zh-CN" altLang="en-US" dirty="0"/>
              <a:t>）的本质是想让</a:t>
            </a:r>
            <a:r>
              <a:rPr lang="en-US" altLang="zh-CN" dirty="0"/>
              <a:t>RNN</a:t>
            </a:r>
            <a:r>
              <a:rPr lang="zh-CN" altLang="en-US" dirty="0"/>
              <a:t>能够主动选择在计算当前时刻的隐层的时候，要不要引入上一时刻状态的信息，相当于给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前加上一个输入门控，</a:t>
            </a:r>
            <a:endParaRPr lang="en-US" altLang="zh-CN" dirty="0"/>
          </a:p>
          <a:p>
            <a:r>
              <a:rPr lang="zh-CN" altLang="en-US" dirty="0"/>
              <a:t>这里面说的</a:t>
            </a:r>
            <a:r>
              <a:rPr lang="en-US" altLang="zh-CN" dirty="0"/>
              <a:t>memory cell</a:t>
            </a:r>
            <a:r>
              <a:rPr lang="zh-CN" altLang="en-US" dirty="0"/>
              <a:t>指的就是前面</a:t>
            </a:r>
            <a:r>
              <a:rPr lang="en-US" altLang="zh-CN" dirty="0" err="1"/>
              <a:t>rnn</a:t>
            </a:r>
            <a:r>
              <a:rPr lang="zh-CN" altLang="en-US" dirty="0"/>
              <a:t>在每完成一个时刻计算之后，都要把当前时刻的状态存入</a:t>
            </a:r>
            <a:r>
              <a:rPr lang="en-US" altLang="zh-CN" dirty="0"/>
              <a:t>memory</a:t>
            </a:r>
            <a:r>
              <a:rPr lang="zh-CN" altLang="en-US" dirty="0"/>
              <a:t>中，当然这个当前时刻既可以是隐层状态也可以是输出层状态，存入的这个</a:t>
            </a:r>
            <a:r>
              <a:rPr lang="en-US" altLang="zh-CN" dirty="0"/>
              <a:t>memory</a:t>
            </a:r>
            <a:r>
              <a:rPr lang="zh-CN" altLang="en-US" dirty="0"/>
              <a:t>就是前面说的</a:t>
            </a:r>
            <a:r>
              <a:rPr lang="en-US" altLang="zh-CN" dirty="0"/>
              <a:t>memory cell</a:t>
            </a:r>
          </a:p>
          <a:p>
            <a:r>
              <a:rPr lang="zh-CN" altLang="en-US" dirty="0"/>
              <a:t>同时这个输入门控如果打开的话，那么</a:t>
            </a:r>
            <a:r>
              <a:rPr lang="en-US" altLang="zh-CN" dirty="0"/>
              <a:t>memory cell</a:t>
            </a:r>
            <a:r>
              <a:rPr lang="zh-CN" altLang="en-US" dirty="0"/>
              <a:t>就可以被写入，否则就无法被写入，而这个输入门的打开还是关闭是</a:t>
            </a:r>
            <a:r>
              <a:rPr lang="en-US" altLang="zh-CN" dirty="0"/>
              <a:t>LSTM</a:t>
            </a:r>
            <a:r>
              <a:rPr lang="zh-CN" altLang="en-US" dirty="0"/>
              <a:t>自己学习到的，就相当于</a:t>
            </a:r>
            <a:r>
              <a:rPr lang="en-US" altLang="zh-CN" dirty="0"/>
              <a:t>LSTM</a:t>
            </a:r>
            <a:r>
              <a:rPr lang="zh-CN" altLang="en-US" dirty="0"/>
              <a:t>能够自己学习什么时刻打开或者关闭输入门</a:t>
            </a:r>
            <a:endParaRPr lang="en-US" altLang="zh-CN" dirty="0"/>
          </a:p>
          <a:p>
            <a:r>
              <a:rPr lang="zh-CN" altLang="en-US" dirty="0"/>
              <a:t>并且这个</a:t>
            </a:r>
            <a:r>
              <a:rPr lang="en-US" altLang="zh-CN" dirty="0"/>
              <a:t>memory cell</a:t>
            </a:r>
            <a:r>
              <a:rPr lang="zh-CN" altLang="en-US" dirty="0"/>
              <a:t>也有一个输出门，这个输出门就决定了外界能不能够读取这个</a:t>
            </a:r>
            <a:r>
              <a:rPr lang="en-US" altLang="zh-CN" dirty="0"/>
              <a:t>memory cell</a:t>
            </a:r>
            <a:r>
              <a:rPr lang="zh-CN" altLang="en-US" dirty="0"/>
              <a:t>中的信息，跟输入门一样，输出门的打开和关闭也都是</a:t>
            </a:r>
            <a:r>
              <a:rPr lang="en-US" altLang="zh-CN" dirty="0"/>
              <a:t>LSTM</a:t>
            </a:r>
            <a:r>
              <a:rPr lang="zh-CN" altLang="en-US" dirty="0"/>
              <a:t>自己学习到的</a:t>
            </a:r>
            <a:endParaRPr lang="en-US" altLang="zh-CN" dirty="0"/>
          </a:p>
          <a:p>
            <a:r>
              <a:rPr lang="zh-CN" altLang="en-US" dirty="0"/>
              <a:t>还有第三个门控叫遗忘门，这个遗忘门控制的就是</a:t>
            </a:r>
            <a:r>
              <a:rPr lang="en-US" altLang="zh-CN" dirty="0"/>
              <a:t>memory cell</a:t>
            </a:r>
            <a:r>
              <a:rPr lang="zh-CN" altLang="en-US" dirty="0"/>
              <a:t>在某一时刻是需要把存储的内容遗忘掉还是继续保留下来，这个门控也是网络自己学习到的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LSTM</a:t>
            </a:r>
            <a:r>
              <a:rPr lang="zh-CN" altLang="en-US" dirty="0"/>
              <a:t>可以看作有四个输入，一个输出，四个输入分别是输入门控制信号、输出门控制信号、遗忘门控制信号和想要被存入</a:t>
            </a:r>
            <a:r>
              <a:rPr lang="en-US" altLang="zh-CN" dirty="0"/>
              <a:t>memory</a:t>
            </a:r>
            <a:r>
              <a:rPr lang="zh-CN" altLang="en-US" dirty="0"/>
              <a:t>里面的值，一个输出就是遗忘门的输出</a:t>
            </a:r>
            <a:endParaRPr lang="en-US" altLang="zh-CN" dirty="0"/>
          </a:p>
          <a:p>
            <a:r>
              <a:rPr lang="zh-CN" altLang="en-US" dirty="0"/>
              <a:t>前面的</a:t>
            </a:r>
            <a:r>
              <a:rPr lang="en-US" altLang="zh-CN" dirty="0"/>
              <a:t>RNN</a:t>
            </a:r>
            <a:r>
              <a:rPr lang="zh-CN" altLang="en-US" dirty="0"/>
              <a:t>呢，它是在每一时刻都会刷新</a:t>
            </a:r>
            <a:r>
              <a:rPr lang="en-US" altLang="zh-CN" dirty="0"/>
              <a:t>memory</a:t>
            </a:r>
            <a:r>
              <a:rPr lang="zh-CN" altLang="en-US" dirty="0"/>
              <a:t>里面的值，所以</a:t>
            </a:r>
            <a:r>
              <a:rPr lang="en-US" altLang="zh-CN" dirty="0"/>
              <a:t>RNN</a:t>
            </a:r>
            <a:r>
              <a:rPr lang="zh-CN" altLang="en-US" dirty="0"/>
              <a:t>的</a:t>
            </a:r>
            <a:r>
              <a:rPr lang="en-US" altLang="zh-CN" dirty="0"/>
              <a:t>memory</a:t>
            </a:r>
            <a:r>
              <a:rPr lang="zh-CN" altLang="en-US" dirty="0"/>
              <a:t>是非常</a:t>
            </a:r>
            <a:r>
              <a:rPr lang="en-US" altLang="zh-CN" dirty="0"/>
              <a:t>short-term</a:t>
            </a:r>
            <a:r>
              <a:rPr lang="zh-CN" altLang="en-US" dirty="0"/>
              <a:t>的，它只会记得前一个时间点的值，而</a:t>
            </a:r>
            <a:r>
              <a:rPr lang="en-US" altLang="zh-CN" dirty="0"/>
              <a:t>LSTM</a:t>
            </a:r>
            <a:r>
              <a:rPr lang="zh-CN" altLang="en-US" dirty="0"/>
              <a:t>相比于</a:t>
            </a:r>
            <a:r>
              <a:rPr lang="en-US" altLang="zh-CN" dirty="0"/>
              <a:t>RNN</a:t>
            </a:r>
            <a:r>
              <a:rPr lang="zh-CN" altLang="en-US" dirty="0"/>
              <a:t>，就不会每一时刻都把</a:t>
            </a:r>
            <a:r>
              <a:rPr lang="en-US" altLang="zh-CN" dirty="0"/>
              <a:t>memory</a:t>
            </a:r>
            <a:r>
              <a:rPr lang="zh-CN" altLang="en-US" dirty="0"/>
              <a:t>里面的值更新掉，所以，</a:t>
            </a:r>
            <a:r>
              <a:rPr lang="en-US" altLang="zh-CN" dirty="0"/>
              <a:t>LSTM</a:t>
            </a:r>
            <a:r>
              <a:rPr lang="zh-CN" altLang="en-US" dirty="0"/>
              <a:t>是个更加</a:t>
            </a:r>
            <a:r>
              <a:rPr lang="en-US" altLang="zh-CN" dirty="0"/>
              <a:t>long</a:t>
            </a:r>
            <a:r>
              <a:rPr lang="zh-CN" altLang="en-US" dirty="0"/>
              <a:t>，也就是长一点的 </a:t>
            </a:r>
            <a:r>
              <a:rPr lang="en-US" altLang="zh-CN" dirty="0"/>
              <a:t>short-term </a:t>
            </a:r>
            <a:r>
              <a:rPr lang="zh-CN" altLang="en-US" dirty="0"/>
              <a:t>的</a:t>
            </a:r>
            <a:r>
              <a:rPr lang="en-US" altLang="zh-CN" dirty="0"/>
              <a:t>memory</a:t>
            </a:r>
            <a:r>
              <a:rPr lang="zh-CN" altLang="en-US" dirty="0"/>
              <a:t>，这就是</a:t>
            </a:r>
            <a:r>
              <a:rPr lang="en-US" altLang="zh-CN" dirty="0"/>
              <a:t>LSTM</a:t>
            </a:r>
            <a:r>
              <a:rPr lang="zh-CN" altLang="en-US" dirty="0"/>
              <a:t>的名字的由来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下面就介绍一下</a:t>
            </a:r>
            <a:r>
              <a:rPr lang="en-US" altLang="zh-CN" dirty="0"/>
              <a:t>LSTM</a:t>
            </a:r>
            <a:r>
              <a:rPr lang="zh-CN" altLang="en-US" dirty="0"/>
              <a:t>的公式形式</a:t>
            </a:r>
            <a:endParaRPr lang="en-US" altLang="zh-CN" dirty="0"/>
          </a:p>
          <a:p>
            <a:r>
              <a:rPr lang="zh-CN" altLang="en-US" dirty="0"/>
              <a:t>里面的门控使用</a:t>
            </a:r>
            <a:r>
              <a:rPr lang="en-US" altLang="zh-CN" dirty="0"/>
              <a:t>sigmoid</a:t>
            </a:r>
            <a:r>
              <a:rPr lang="zh-CN" altLang="en-US" dirty="0"/>
              <a:t>作为激活函数的原因就是</a:t>
            </a:r>
            <a:r>
              <a:rPr lang="en-US" altLang="zh-CN" dirty="0"/>
              <a:t>sigmoid</a:t>
            </a:r>
            <a:r>
              <a:rPr lang="zh-CN" altLang="en-US" dirty="0"/>
              <a:t>函数的输出值在</a:t>
            </a:r>
            <a:r>
              <a:rPr lang="en-US" altLang="zh-CN" dirty="0"/>
              <a:t>0~1</a:t>
            </a:r>
            <a:r>
              <a:rPr lang="zh-CN" altLang="en-US" dirty="0"/>
              <a:t>之间（画一个简易</a:t>
            </a:r>
            <a:r>
              <a:rPr lang="en-US" altLang="zh-CN" dirty="0"/>
              <a:t>sigmoid</a:t>
            </a:r>
            <a:r>
              <a:rPr lang="zh-CN" altLang="en-US" dirty="0"/>
              <a:t>的函数图像），这个</a:t>
            </a:r>
            <a:r>
              <a:rPr lang="en-US" altLang="zh-CN" dirty="0"/>
              <a:t>0~1</a:t>
            </a:r>
            <a:r>
              <a:rPr lang="zh-CN" altLang="en-US" dirty="0"/>
              <a:t>之间的值就代表了这个</a:t>
            </a:r>
            <a:r>
              <a:rPr lang="en-US" altLang="zh-CN" dirty="0"/>
              <a:t>gate</a:t>
            </a:r>
            <a:r>
              <a:rPr lang="zh-CN" altLang="en-US" dirty="0"/>
              <a:t>被打开的程度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4DB5A-A084-4E5B-8C91-99F51B5B66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086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LSTM</a:t>
            </a:r>
            <a:r>
              <a:rPr lang="zh-CN" altLang="en-US" dirty="0"/>
              <a:t>（</a:t>
            </a:r>
            <a:r>
              <a:rPr lang="en-US" altLang="zh-CN" dirty="0"/>
              <a:t>Long Short-term Memory</a:t>
            </a:r>
            <a:r>
              <a:rPr lang="zh-CN" altLang="en-US" dirty="0"/>
              <a:t>比较长的</a:t>
            </a:r>
            <a:r>
              <a:rPr lang="en-US" altLang="zh-CN" dirty="0"/>
              <a:t>Short-term Memory</a:t>
            </a:r>
            <a:r>
              <a:rPr lang="zh-CN" altLang="en-US" dirty="0"/>
              <a:t>）的本质是想让</a:t>
            </a:r>
            <a:r>
              <a:rPr lang="en-US" altLang="zh-CN" dirty="0"/>
              <a:t>RNN</a:t>
            </a:r>
            <a:r>
              <a:rPr lang="zh-CN" altLang="en-US" dirty="0"/>
              <a:t>能够主动选择在计算当前时刻的隐层的时候，要不要引入上一时刻状态的信息，相当于给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前加上一个输入门控，</a:t>
            </a:r>
            <a:endParaRPr lang="en-US" altLang="zh-CN" dirty="0"/>
          </a:p>
          <a:p>
            <a:r>
              <a:rPr lang="zh-CN" altLang="en-US" dirty="0"/>
              <a:t>这里面说的</a:t>
            </a:r>
            <a:r>
              <a:rPr lang="en-US" altLang="zh-CN" dirty="0"/>
              <a:t>memory cell</a:t>
            </a:r>
            <a:r>
              <a:rPr lang="zh-CN" altLang="en-US" dirty="0"/>
              <a:t>指的就是前面</a:t>
            </a:r>
            <a:r>
              <a:rPr lang="en-US" altLang="zh-CN" dirty="0" err="1"/>
              <a:t>rnn</a:t>
            </a:r>
            <a:r>
              <a:rPr lang="zh-CN" altLang="en-US" dirty="0"/>
              <a:t>在每完成一个时刻计算之后，都要把当前时刻的状态存入</a:t>
            </a:r>
            <a:r>
              <a:rPr lang="en-US" altLang="zh-CN" dirty="0"/>
              <a:t>memory</a:t>
            </a:r>
            <a:r>
              <a:rPr lang="zh-CN" altLang="en-US" dirty="0"/>
              <a:t>中，当然这个当前时刻既可以是隐层状态也可以是输出层状态，存入的这个</a:t>
            </a:r>
            <a:r>
              <a:rPr lang="en-US" altLang="zh-CN" dirty="0"/>
              <a:t>memory</a:t>
            </a:r>
            <a:r>
              <a:rPr lang="zh-CN" altLang="en-US" dirty="0"/>
              <a:t>就是前面说的</a:t>
            </a:r>
            <a:r>
              <a:rPr lang="en-US" altLang="zh-CN" dirty="0"/>
              <a:t>memory cell</a:t>
            </a:r>
          </a:p>
          <a:p>
            <a:r>
              <a:rPr lang="zh-CN" altLang="en-US" dirty="0"/>
              <a:t>同时这个输入门控如果打开的话，那么</a:t>
            </a:r>
            <a:r>
              <a:rPr lang="en-US" altLang="zh-CN" dirty="0"/>
              <a:t>memory cell</a:t>
            </a:r>
            <a:r>
              <a:rPr lang="zh-CN" altLang="en-US" dirty="0"/>
              <a:t>就可以被写入，否则就无法被写入，而这个输入门的打开还是关闭是</a:t>
            </a:r>
            <a:r>
              <a:rPr lang="en-US" altLang="zh-CN" dirty="0"/>
              <a:t>LSTM</a:t>
            </a:r>
            <a:r>
              <a:rPr lang="zh-CN" altLang="en-US" dirty="0"/>
              <a:t>自己学习到的，就相当于</a:t>
            </a:r>
            <a:r>
              <a:rPr lang="en-US" altLang="zh-CN" dirty="0"/>
              <a:t>LSTM</a:t>
            </a:r>
            <a:r>
              <a:rPr lang="zh-CN" altLang="en-US" dirty="0"/>
              <a:t>能够自己学习什么时刻打开或者关闭输入门</a:t>
            </a:r>
            <a:endParaRPr lang="en-US" altLang="zh-CN" dirty="0"/>
          </a:p>
          <a:p>
            <a:r>
              <a:rPr lang="zh-CN" altLang="en-US" dirty="0"/>
              <a:t>并且这个</a:t>
            </a:r>
            <a:r>
              <a:rPr lang="en-US" altLang="zh-CN" dirty="0"/>
              <a:t>memory cell</a:t>
            </a:r>
            <a:r>
              <a:rPr lang="zh-CN" altLang="en-US" dirty="0"/>
              <a:t>也有一个输出门，这个输出门就决定了外界能不能够读取这个</a:t>
            </a:r>
            <a:r>
              <a:rPr lang="en-US" altLang="zh-CN" dirty="0"/>
              <a:t>memory cell</a:t>
            </a:r>
            <a:r>
              <a:rPr lang="zh-CN" altLang="en-US" dirty="0"/>
              <a:t>中的信息，跟输入门一样，输出门的打开和关闭也都是</a:t>
            </a:r>
            <a:r>
              <a:rPr lang="en-US" altLang="zh-CN" dirty="0"/>
              <a:t>LSTM</a:t>
            </a:r>
            <a:r>
              <a:rPr lang="zh-CN" altLang="en-US" dirty="0"/>
              <a:t>自己学习到的</a:t>
            </a:r>
            <a:endParaRPr lang="en-US" altLang="zh-CN" dirty="0"/>
          </a:p>
          <a:p>
            <a:r>
              <a:rPr lang="zh-CN" altLang="en-US" dirty="0"/>
              <a:t>还有第三个门控叫遗忘门，这个遗忘门控制的就是</a:t>
            </a:r>
            <a:r>
              <a:rPr lang="en-US" altLang="zh-CN" dirty="0"/>
              <a:t>memory cell</a:t>
            </a:r>
            <a:r>
              <a:rPr lang="zh-CN" altLang="en-US" dirty="0"/>
              <a:t>在某一时刻是需要把存储的内容遗忘掉还是继续保留下来，这个门控也是网络自己学习到的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LSTM</a:t>
            </a:r>
            <a:r>
              <a:rPr lang="zh-CN" altLang="en-US" dirty="0"/>
              <a:t>可以看作有四个输入，一个输出，四个输入分别是输入门控制信号、输出门控制信号、遗忘门控制信号和想要被存入</a:t>
            </a:r>
            <a:r>
              <a:rPr lang="en-US" altLang="zh-CN" dirty="0"/>
              <a:t>memory</a:t>
            </a:r>
            <a:r>
              <a:rPr lang="zh-CN" altLang="en-US" dirty="0"/>
              <a:t>里面的值，一个输出就是遗忘门的输出</a:t>
            </a:r>
            <a:endParaRPr lang="en-US" altLang="zh-CN" dirty="0"/>
          </a:p>
          <a:p>
            <a:r>
              <a:rPr lang="zh-CN" altLang="en-US" dirty="0"/>
              <a:t>前面的</a:t>
            </a:r>
            <a:r>
              <a:rPr lang="en-US" altLang="zh-CN" dirty="0"/>
              <a:t>RNN</a:t>
            </a:r>
            <a:r>
              <a:rPr lang="zh-CN" altLang="en-US" dirty="0"/>
              <a:t>呢，它是在每一时刻都会刷新</a:t>
            </a:r>
            <a:r>
              <a:rPr lang="en-US" altLang="zh-CN" dirty="0"/>
              <a:t>memory</a:t>
            </a:r>
            <a:r>
              <a:rPr lang="zh-CN" altLang="en-US" dirty="0"/>
              <a:t>里面的值，所以</a:t>
            </a:r>
            <a:r>
              <a:rPr lang="en-US" altLang="zh-CN" dirty="0"/>
              <a:t>RNN</a:t>
            </a:r>
            <a:r>
              <a:rPr lang="zh-CN" altLang="en-US" dirty="0"/>
              <a:t>的</a:t>
            </a:r>
            <a:r>
              <a:rPr lang="en-US" altLang="zh-CN" dirty="0"/>
              <a:t>memory</a:t>
            </a:r>
            <a:r>
              <a:rPr lang="zh-CN" altLang="en-US" dirty="0"/>
              <a:t>是非常</a:t>
            </a:r>
            <a:r>
              <a:rPr lang="en-US" altLang="zh-CN" dirty="0"/>
              <a:t>short-term</a:t>
            </a:r>
            <a:r>
              <a:rPr lang="zh-CN" altLang="en-US" dirty="0"/>
              <a:t>的，它只会记得前一个时间点的值，而</a:t>
            </a:r>
            <a:r>
              <a:rPr lang="en-US" altLang="zh-CN" dirty="0"/>
              <a:t>LSTM</a:t>
            </a:r>
            <a:r>
              <a:rPr lang="zh-CN" altLang="en-US" dirty="0"/>
              <a:t>相比于</a:t>
            </a:r>
            <a:r>
              <a:rPr lang="en-US" altLang="zh-CN" dirty="0"/>
              <a:t>RNN</a:t>
            </a:r>
            <a:r>
              <a:rPr lang="zh-CN" altLang="en-US" dirty="0"/>
              <a:t>，就不会每一时刻都把</a:t>
            </a:r>
            <a:r>
              <a:rPr lang="en-US" altLang="zh-CN" dirty="0"/>
              <a:t>memory</a:t>
            </a:r>
            <a:r>
              <a:rPr lang="zh-CN" altLang="en-US" dirty="0"/>
              <a:t>里面的值更新掉，所以，</a:t>
            </a:r>
            <a:r>
              <a:rPr lang="en-US" altLang="zh-CN" dirty="0"/>
              <a:t>LSTM</a:t>
            </a:r>
            <a:r>
              <a:rPr lang="zh-CN" altLang="en-US" dirty="0"/>
              <a:t>是个更加</a:t>
            </a:r>
            <a:r>
              <a:rPr lang="en-US" altLang="zh-CN" dirty="0"/>
              <a:t>long</a:t>
            </a:r>
            <a:r>
              <a:rPr lang="zh-CN" altLang="en-US" dirty="0"/>
              <a:t>，也就是长一点的 </a:t>
            </a:r>
            <a:r>
              <a:rPr lang="en-US" altLang="zh-CN" dirty="0"/>
              <a:t>short-term </a:t>
            </a:r>
            <a:r>
              <a:rPr lang="zh-CN" altLang="en-US" dirty="0"/>
              <a:t>的</a:t>
            </a:r>
            <a:r>
              <a:rPr lang="en-US" altLang="zh-CN" dirty="0"/>
              <a:t>memory</a:t>
            </a:r>
            <a:r>
              <a:rPr lang="zh-CN" altLang="en-US" dirty="0"/>
              <a:t>，这就是</a:t>
            </a:r>
            <a:r>
              <a:rPr lang="en-US" altLang="zh-CN" dirty="0"/>
              <a:t>LSTM</a:t>
            </a:r>
            <a:r>
              <a:rPr lang="zh-CN" altLang="en-US" dirty="0"/>
              <a:t>的名字的由来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下面就介绍一下</a:t>
            </a:r>
            <a:r>
              <a:rPr lang="en-US" altLang="zh-CN" dirty="0"/>
              <a:t>LSTM</a:t>
            </a:r>
            <a:r>
              <a:rPr lang="zh-CN" altLang="en-US" dirty="0"/>
              <a:t>的公式形式</a:t>
            </a:r>
            <a:endParaRPr lang="en-US" altLang="zh-CN" dirty="0"/>
          </a:p>
          <a:p>
            <a:r>
              <a:rPr lang="zh-CN" altLang="en-US" dirty="0"/>
              <a:t>里面的门控使用</a:t>
            </a:r>
            <a:r>
              <a:rPr lang="en-US" altLang="zh-CN" dirty="0"/>
              <a:t>sigmoid</a:t>
            </a:r>
            <a:r>
              <a:rPr lang="zh-CN" altLang="en-US" dirty="0"/>
              <a:t>作为激活函数的原因就是</a:t>
            </a:r>
            <a:r>
              <a:rPr lang="en-US" altLang="zh-CN" dirty="0"/>
              <a:t>sigmoid</a:t>
            </a:r>
            <a:r>
              <a:rPr lang="zh-CN" altLang="en-US" dirty="0"/>
              <a:t>函数的输出值在</a:t>
            </a:r>
            <a:r>
              <a:rPr lang="en-US" altLang="zh-CN" dirty="0"/>
              <a:t>0~1</a:t>
            </a:r>
            <a:r>
              <a:rPr lang="zh-CN" altLang="en-US" dirty="0"/>
              <a:t>之间（画一个简易</a:t>
            </a:r>
            <a:r>
              <a:rPr lang="en-US" altLang="zh-CN" dirty="0"/>
              <a:t>sigmoid</a:t>
            </a:r>
            <a:r>
              <a:rPr lang="zh-CN" altLang="en-US" dirty="0"/>
              <a:t>的函数图像），这个</a:t>
            </a:r>
            <a:r>
              <a:rPr lang="en-US" altLang="zh-CN" dirty="0"/>
              <a:t>0~1</a:t>
            </a:r>
            <a:r>
              <a:rPr lang="zh-CN" altLang="en-US" dirty="0"/>
              <a:t>之间的值就代表了这个</a:t>
            </a:r>
            <a:r>
              <a:rPr lang="en-US" altLang="zh-CN" dirty="0"/>
              <a:t>gate</a:t>
            </a:r>
            <a:r>
              <a:rPr lang="zh-CN" altLang="en-US" dirty="0"/>
              <a:t>被打开的程度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4DB5A-A084-4E5B-8C91-99F51B5B66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056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4DB5A-A084-4E5B-8C91-99F51B5B660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662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激活函数的目的是解决实际问题中的非线性变换，线性变换只能拟合直线，而激活函数的加入，使神经网络具有了拟合曲线的能力。</a:t>
            </a:r>
            <a:endParaRPr lang="en-US" altLang="zh-CN" dirty="0"/>
          </a:p>
          <a:p>
            <a:r>
              <a:rPr lang="zh-CN" altLang="en-US" dirty="0"/>
              <a:t>经过前面的学习，我们都知道</a:t>
            </a:r>
            <a:r>
              <a:rPr lang="en-US" altLang="zh-CN" dirty="0" err="1"/>
              <a:t>fnn</a:t>
            </a:r>
            <a:r>
              <a:rPr lang="zh-CN" altLang="en-US" dirty="0"/>
              <a:t>长啥样，那么</a:t>
            </a:r>
            <a:r>
              <a:rPr lang="en-US" altLang="zh-CN" dirty="0" err="1"/>
              <a:t>rnn</a:t>
            </a:r>
            <a:r>
              <a:rPr lang="zh-CN" altLang="en-US" dirty="0"/>
              <a:t>循环神经网络就是</a:t>
            </a:r>
            <a:r>
              <a:rPr lang="en-US" altLang="zh-CN" dirty="0" err="1"/>
              <a:t>fnn</a:t>
            </a:r>
            <a:r>
              <a:rPr lang="zh-CN" altLang="en-US" dirty="0"/>
              <a:t>加上循环的这个特点</a:t>
            </a:r>
            <a:endParaRPr lang="en-US" altLang="zh-CN" dirty="0"/>
          </a:p>
          <a:p>
            <a:r>
              <a:rPr lang="en-US" altLang="zh-CN" dirty="0"/>
              <a:t>RNN</a:t>
            </a:r>
            <a:r>
              <a:rPr lang="zh-CN" altLang="en-US" dirty="0"/>
              <a:t>完全可以变得更深，也可以选择中间隐藏层或者输出层的结果作为下一时刻隐层的输入</a:t>
            </a:r>
            <a:endParaRPr lang="en-US" altLang="zh-CN" dirty="0"/>
          </a:p>
          <a:p>
            <a:r>
              <a:rPr lang="en-US" altLang="zh-CN" dirty="0"/>
              <a:t>RNN</a:t>
            </a:r>
            <a:r>
              <a:rPr lang="zh-CN" altLang="en-US" dirty="0"/>
              <a:t>也可以变成双向，双向的</a:t>
            </a:r>
            <a:r>
              <a:rPr lang="en-US" altLang="zh-CN" dirty="0"/>
              <a:t>RNN</a:t>
            </a:r>
            <a:r>
              <a:rPr lang="zh-CN" altLang="en-US" dirty="0"/>
              <a:t>看到文本的范围更广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4DB5A-A084-4E5B-8C91-99F51B5B66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26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虽然从窗口里面看到的数据是一样的，也就是文本输入是一样的都是</a:t>
            </a:r>
            <a:r>
              <a:rPr lang="en-US" altLang="zh-CN" dirty="0"/>
              <a:t>XX</a:t>
            </a:r>
            <a:r>
              <a:rPr lang="zh-CN" altLang="en-US" dirty="0"/>
              <a:t>，但是因为</a:t>
            </a:r>
            <a:r>
              <a:rPr lang="en-US" altLang="zh-CN" dirty="0"/>
              <a:t>RNN</a:t>
            </a:r>
            <a:r>
              <a:rPr lang="zh-CN" altLang="en-US" dirty="0"/>
              <a:t>还会受到前一时刻记忆的影响，所以产生的结果也会不一样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4DB5A-A084-4E5B-8C91-99F51B5B66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422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LSTM</a:t>
            </a:r>
            <a:r>
              <a:rPr lang="zh-CN" altLang="en-US" dirty="0"/>
              <a:t>（</a:t>
            </a:r>
            <a:r>
              <a:rPr lang="en-US" altLang="zh-CN" dirty="0"/>
              <a:t>Long Short-term Memory</a:t>
            </a:r>
            <a:r>
              <a:rPr lang="zh-CN" altLang="en-US" dirty="0"/>
              <a:t>比较长的</a:t>
            </a:r>
            <a:r>
              <a:rPr lang="en-US" altLang="zh-CN" dirty="0"/>
              <a:t>Short-term Memory</a:t>
            </a:r>
            <a:r>
              <a:rPr lang="zh-CN" altLang="en-US" dirty="0"/>
              <a:t>）的本质是想让</a:t>
            </a:r>
            <a:r>
              <a:rPr lang="en-US" altLang="zh-CN" dirty="0"/>
              <a:t>RNN</a:t>
            </a:r>
            <a:r>
              <a:rPr lang="zh-CN" altLang="en-US" dirty="0"/>
              <a:t>能够主动选择在计算当前时刻的隐层的时候，要不要引入上一时刻状态的信息，相当于给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前加上一个输入门控，</a:t>
            </a:r>
            <a:endParaRPr lang="en-US" altLang="zh-CN" dirty="0"/>
          </a:p>
          <a:p>
            <a:r>
              <a:rPr lang="zh-CN" altLang="en-US" dirty="0"/>
              <a:t>这里面说的</a:t>
            </a:r>
            <a:r>
              <a:rPr lang="en-US" altLang="zh-CN" dirty="0"/>
              <a:t>memory cell</a:t>
            </a:r>
            <a:r>
              <a:rPr lang="zh-CN" altLang="en-US" dirty="0"/>
              <a:t>指的就是前面</a:t>
            </a:r>
            <a:r>
              <a:rPr lang="en-US" altLang="zh-CN" dirty="0" err="1"/>
              <a:t>rnn</a:t>
            </a:r>
            <a:r>
              <a:rPr lang="zh-CN" altLang="en-US" dirty="0"/>
              <a:t>在每完成一个时刻计算之后，都要把当前时刻的状态存入</a:t>
            </a:r>
            <a:r>
              <a:rPr lang="en-US" altLang="zh-CN" dirty="0"/>
              <a:t>memory</a:t>
            </a:r>
            <a:r>
              <a:rPr lang="zh-CN" altLang="en-US" dirty="0"/>
              <a:t>中，当然这个当前时刻既可以是隐层状态也可以是输出层状态，存入的这个</a:t>
            </a:r>
            <a:r>
              <a:rPr lang="en-US" altLang="zh-CN" dirty="0"/>
              <a:t>memory</a:t>
            </a:r>
            <a:r>
              <a:rPr lang="zh-CN" altLang="en-US" dirty="0"/>
              <a:t>就是前面说的</a:t>
            </a:r>
            <a:r>
              <a:rPr lang="en-US" altLang="zh-CN" dirty="0"/>
              <a:t>memory cell</a:t>
            </a:r>
          </a:p>
          <a:p>
            <a:r>
              <a:rPr lang="zh-CN" altLang="en-US" dirty="0"/>
              <a:t>同时这个输入门控如果打开的话，那么</a:t>
            </a:r>
            <a:r>
              <a:rPr lang="en-US" altLang="zh-CN" dirty="0"/>
              <a:t>memory cell</a:t>
            </a:r>
            <a:r>
              <a:rPr lang="zh-CN" altLang="en-US" dirty="0"/>
              <a:t>就可以被写入，否则就无法被写入，而这个输入门的打开还是关闭是</a:t>
            </a:r>
            <a:r>
              <a:rPr lang="en-US" altLang="zh-CN" dirty="0"/>
              <a:t>LSTM</a:t>
            </a:r>
            <a:r>
              <a:rPr lang="zh-CN" altLang="en-US" dirty="0"/>
              <a:t>自己学习到的，就相当于</a:t>
            </a:r>
            <a:r>
              <a:rPr lang="en-US" altLang="zh-CN" dirty="0"/>
              <a:t>LSTM</a:t>
            </a:r>
            <a:r>
              <a:rPr lang="zh-CN" altLang="en-US" dirty="0"/>
              <a:t>能够自己学习什么时刻打开或者关闭输入门</a:t>
            </a:r>
            <a:endParaRPr lang="en-US" altLang="zh-CN" dirty="0"/>
          </a:p>
          <a:p>
            <a:r>
              <a:rPr lang="zh-CN" altLang="en-US" dirty="0"/>
              <a:t>并且这个</a:t>
            </a:r>
            <a:r>
              <a:rPr lang="en-US" altLang="zh-CN" dirty="0"/>
              <a:t>memory cell</a:t>
            </a:r>
            <a:r>
              <a:rPr lang="zh-CN" altLang="en-US" dirty="0"/>
              <a:t>也有一个输出门，这个输出门就决定了外界能不能够读取这个</a:t>
            </a:r>
            <a:r>
              <a:rPr lang="en-US" altLang="zh-CN" dirty="0"/>
              <a:t>memory cell</a:t>
            </a:r>
            <a:r>
              <a:rPr lang="zh-CN" altLang="en-US" dirty="0"/>
              <a:t>中的信息，跟输入门一样，输出门的打开和关闭也都是</a:t>
            </a:r>
            <a:r>
              <a:rPr lang="en-US" altLang="zh-CN" dirty="0"/>
              <a:t>LSTM</a:t>
            </a:r>
            <a:r>
              <a:rPr lang="zh-CN" altLang="en-US" dirty="0"/>
              <a:t>自己学习到的</a:t>
            </a:r>
            <a:endParaRPr lang="en-US" altLang="zh-CN" dirty="0"/>
          </a:p>
          <a:p>
            <a:r>
              <a:rPr lang="zh-CN" altLang="en-US" dirty="0"/>
              <a:t>还有第三个门控叫遗忘门，这个遗忘门控制的就是</a:t>
            </a:r>
            <a:r>
              <a:rPr lang="en-US" altLang="zh-CN" dirty="0"/>
              <a:t>memory cell</a:t>
            </a:r>
            <a:r>
              <a:rPr lang="zh-CN" altLang="en-US" dirty="0"/>
              <a:t>在某一时刻是需要把存储的内容遗忘掉还是继续保留下来，这个门控也是网络自己学习到的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LSTM</a:t>
            </a:r>
            <a:r>
              <a:rPr lang="zh-CN" altLang="en-US" dirty="0"/>
              <a:t>可以看作有四个输入，一个输出，四个输入分别是输入门控制信号、输出门控制信号、遗忘门控制信号和想要被存入</a:t>
            </a:r>
            <a:r>
              <a:rPr lang="en-US" altLang="zh-CN" dirty="0"/>
              <a:t>memory</a:t>
            </a:r>
            <a:r>
              <a:rPr lang="zh-CN" altLang="en-US" dirty="0"/>
              <a:t>里面的值，一个输出就是遗忘门的输出</a:t>
            </a:r>
            <a:endParaRPr lang="en-US" altLang="zh-CN" dirty="0"/>
          </a:p>
          <a:p>
            <a:r>
              <a:rPr lang="zh-CN" altLang="en-US" dirty="0"/>
              <a:t>前面的</a:t>
            </a:r>
            <a:r>
              <a:rPr lang="en-US" altLang="zh-CN" dirty="0"/>
              <a:t>RNN</a:t>
            </a:r>
            <a:r>
              <a:rPr lang="zh-CN" altLang="en-US" dirty="0"/>
              <a:t>呢，它是在每一时刻都会刷新</a:t>
            </a:r>
            <a:r>
              <a:rPr lang="en-US" altLang="zh-CN" dirty="0"/>
              <a:t>memory</a:t>
            </a:r>
            <a:r>
              <a:rPr lang="zh-CN" altLang="en-US" dirty="0"/>
              <a:t>里面的值，所以</a:t>
            </a:r>
            <a:r>
              <a:rPr lang="en-US" altLang="zh-CN" dirty="0"/>
              <a:t>RNN</a:t>
            </a:r>
            <a:r>
              <a:rPr lang="zh-CN" altLang="en-US" dirty="0"/>
              <a:t>的</a:t>
            </a:r>
            <a:r>
              <a:rPr lang="en-US" altLang="zh-CN" dirty="0"/>
              <a:t>memory</a:t>
            </a:r>
            <a:r>
              <a:rPr lang="zh-CN" altLang="en-US" dirty="0"/>
              <a:t>是非常</a:t>
            </a:r>
            <a:r>
              <a:rPr lang="en-US" altLang="zh-CN" dirty="0"/>
              <a:t>short-term</a:t>
            </a:r>
            <a:r>
              <a:rPr lang="zh-CN" altLang="en-US" dirty="0"/>
              <a:t>的，它只会记得前一个时间点的值，而</a:t>
            </a:r>
            <a:r>
              <a:rPr lang="en-US" altLang="zh-CN" dirty="0"/>
              <a:t>LSTM</a:t>
            </a:r>
            <a:r>
              <a:rPr lang="zh-CN" altLang="en-US" dirty="0"/>
              <a:t>相比于</a:t>
            </a:r>
            <a:r>
              <a:rPr lang="en-US" altLang="zh-CN" dirty="0"/>
              <a:t>RNN</a:t>
            </a:r>
            <a:r>
              <a:rPr lang="zh-CN" altLang="en-US" dirty="0"/>
              <a:t>，就不会每一时刻都把</a:t>
            </a:r>
            <a:r>
              <a:rPr lang="en-US" altLang="zh-CN" dirty="0"/>
              <a:t>memory</a:t>
            </a:r>
            <a:r>
              <a:rPr lang="zh-CN" altLang="en-US" dirty="0"/>
              <a:t>里面的值更新掉，所以，</a:t>
            </a:r>
            <a:r>
              <a:rPr lang="en-US" altLang="zh-CN" dirty="0"/>
              <a:t>LSTM</a:t>
            </a:r>
            <a:r>
              <a:rPr lang="zh-CN" altLang="en-US" dirty="0"/>
              <a:t>是个更加</a:t>
            </a:r>
            <a:r>
              <a:rPr lang="en-US" altLang="zh-CN" dirty="0"/>
              <a:t>long</a:t>
            </a:r>
            <a:r>
              <a:rPr lang="zh-CN" altLang="en-US" dirty="0"/>
              <a:t>，也就是长一点的 </a:t>
            </a:r>
            <a:r>
              <a:rPr lang="en-US" altLang="zh-CN" dirty="0"/>
              <a:t>short-term </a:t>
            </a:r>
            <a:r>
              <a:rPr lang="zh-CN" altLang="en-US" dirty="0"/>
              <a:t>的</a:t>
            </a:r>
            <a:r>
              <a:rPr lang="en-US" altLang="zh-CN" dirty="0"/>
              <a:t>memory</a:t>
            </a:r>
            <a:r>
              <a:rPr lang="zh-CN" altLang="en-US" dirty="0"/>
              <a:t>，这就是</a:t>
            </a:r>
            <a:r>
              <a:rPr lang="en-US" altLang="zh-CN" dirty="0"/>
              <a:t>LSTM</a:t>
            </a:r>
            <a:r>
              <a:rPr lang="zh-CN" altLang="en-US" dirty="0"/>
              <a:t>的名字的由来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下面就介绍一下</a:t>
            </a:r>
            <a:r>
              <a:rPr lang="en-US" altLang="zh-CN" dirty="0"/>
              <a:t>LSTM</a:t>
            </a:r>
            <a:r>
              <a:rPr lang="zh-CN" altLang="en-US" dirty="0"/>
              <a:t>的公式形式</a:t>
            </a:r>
            <a:endParaRPr lang="en-US" altLang="zh-CN" dirty="0"/>
          </a:p>
          <a:p>
            <a:r>
              <a:rPr lang="zh-CN" altLang="en-US" dirty="0"/>
              <a:t>里面的门控使用</a:t>
            </a:r>
            <a:r>
              <a:rPr lang="en-US" altLang="zh-CN" dirty="0"/>
              <a:t>sigmoid</a:t>
            </a:r>
            <a:r>
              <a:rPr lang="zh-CN" altLang="en-US" dirty="0"/>
              <a:t>作为激活函数的原因就是</a:t>
            </a:r>
            <a:r>
              <a:rPr lang="en-US" altLang="zh-CN" dirty="0"/>
              <a:t>sigmoid</a:t>
            </a:r>
            <a:r>
              <a:rPr lang="zh-CN" altLang="en-US" dirty="0"/>
              <a:t>函数的输出值在</a:t>
            </a:r>
            <a:r>
              <a:rPr lang="en-US" altLang="zh-CN" dirty="0"/>
              <a:t>0~1</a:t>
            </a:r>
            <a:r>
              <a:rPr lang="zh-CN" altLang="en-US" dirty="0"/>
              <a:t>之间（画一个简易</a:t>
            </a:r>
            <a:r>
              <a:rPr lang="en-US" altLang="zh-CN" dirty="0"/>
              <a:t>sigmoid</a:t>
            </a:r>
            <a:r>
              <a:rPr lang="zh-CN" altLang="en-US" dirty="0"/>
              <a:t>的函数图像），这个</a:t>
            </a:r>
            <a:r>
              <a:rPr lang="en-US" altLang="zh-CN" dirty="0"/>
              <a:t>0~1</a:t>
            </a:r>
            <a:r>
              <a:rPr lang="zh-CN" altLang="en-US" dirty="0"/>
              <a:t>之间的值就代表了这个</a:t>
            </a:r>
            <a:r>
              <a:rPr lang="en-US" altLang="zh-CN" dirty="0"/>
              <a:t>gate</a:t>
            </a:r>
            <a:r>
              <a:rPr lang="zh-CN" altLang="en-US"/>
              <a:t>被打开的程度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4DB5A-A084-4E5B-8C91-99F51B5B66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25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RNN</a:t>
            </a:r>
            <a:r>
              <a:rPr lang="zh-CN" altLang="en-US" dirty="0"/>
              <a:t>中呢，没过一个时刻，</a:t>
            </a:r>
            <a:r>
              <a:rPr lang="en-US" altLang="zh-CN" dirty="0"/>
              <a:t>memory</a:t>
            </a:r>
            <a:r>
              <a:rPr lang="zh-CN" altLang="en-US" dirty="0"/>
              <a:t>里面的值都会被刷新，正是这种每时每刻都会刷新的机制导致了</a:t>
            </a:r>
            <a:r>
              <a:rPr lang="en-US" altLang="zh-CN" dirty="0"/>
              <a:t>RNN</a:t>
            </a:r>
            <a:r>
              <a:rPr lang="zh-CN" altLang="en-US" dirty="0"/>
              <a:t>的记忆是有损的，所以研究人员想，为何不通过增加控制开关，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4DB5A-A084-4E5B-8C91-99F51B5B66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280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RNN</a:t>
            </a:r>
            <a:r>
              <a:rPr lang="zh-CN" altLang="en-US" dirty="0"/>
              <a:t>中呢，没过一个时刻，</a:t>
            </a:r>
            <a:r>
              <a:rPr lang="en-US" altLang="zh-CN" dirty="0"/>
              <a:t>memory</a:t>
            </a:r>
            <a:r>
              <a:rPr lang="zh-CN" altLang="en-US" dirty="0"/>
              <a:t>里面的值都会被刷新，正是这种每时每刻都会刷新的机制导致了</a:t>
            </a:r>
            <a:r>
              <a:rPr lang="en-US" altLang="zh-CN" dirty="0"/>
              <a:t>RNN</a:t>
            </a:r>
            <a:r>
              <a:rPr lang="zh-CN" altLang="en-US" dirty="0"/>
              <a:t>的记忆是有损的，所以研究人员想，为何不加一个控制开关，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4DB5A-A084-4E5B-8C91-99F51B5B66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1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RNN</a:t>
            </a:r>
            <a:r>
              <a:rPr lang="zh-CN" altLang="en-US" dirty="0"/>
              <a:t>中呢，没过一个时刻，</a:t>
            </a:r>
            <a:r>
              <a:rPr lang="en-US" altLang="zh-CN" dirty="0"/>
              <a:t>memory</a:t>
            </a:r>
            <a:r>
              <a:rPr lang="zh-CN" altLang="en-US" dirty="0"/>
              <a:t>里面的值都会被刷新，正是这种每时每刻都会刷新的机制导致了</a:t>
            </a:r>
            <a:r>
              <a:rPr lang="en-US" altLang="zh-CN" dirty="0"/>
              <a:t>RNN</a:t>
            </a:r>
            <a:r>
              <a:rPr lang="zh-CN" altLang="en-US" dirty="0"/>
              <a:t>的记忆是有损的，所以研究人员想，为何不加一个控制开关，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4DB5A-A084-4E5B-8C91-99F51B5B66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152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下面就介绍一下</a:t>
            </a:r>
            <a:r>
              <a:rPr lang="en-US" altLang="zh-CN" dirty="0"/>
              <a:t>LSTM</a:t>
            </a:r>
            <a:r>
              <a:rPr lang="zh-CN" altLang="en-US" dirty="0"/>
              <a:t>的公式形式</a:t>
            </a:r>
            <a:endParaRPr lang="en-US" altLang="zh-CN" dirty="0"/>
          </a:p>
          <a:p>
            <a:r>
              <a:rPr lang="zh-CN" altLang="en-US" dirty="0"/>
              <a:t>里面的门控使用</a:t>
            </a:r>
            <a:r>
              <a:rPr lang="en-US" altLang="zh-CN" dirty="0"/>
              <a:t>sigmoid</a:t>
            </a:r>
            <a:r>
              <a:rPr lang="zh-CN" altLang="en-US" dirty="0"/>
              <a:t>作为激活函数的原因就是</a:t>
            </a:r>
            <a:r>
              <a:rPr lang="en-US" altLang="zh-CN" dirty="0"/>
              <a:t>sigmoid</a:t>
            </a:r>
            <a:r>
              <a:rPr lang="zh-CN" altLang="en-US" dirty="0"/>
              <a:t>函数的输出值在</a:t>
            </a:r>
            <a:r>
              <a:rPr lang="en-US" altLang="zh-CN" dirty="0"/>
              <a:t>0~1</a:t>
            </a:r>
            <a:r>
              <a:rPr lang="zh-CN" altLang="en-US" dirty="0"/>
              <a:t>之间（画一个简易</a:t>
            </a:r>
            <a:r>
              <a:rPr lang="en-US" altLang="zh-CN" dirty="0"/>
              <a:t>sigmoid</a:t>
            </a:r>
            <a:r>
              <a:rPr lang="zh-CN" altLang="en-US" dirty="0"/>
              <a:t>的函数图像），这个</a:t>
            </a:r>
            <a:r>
              <a:rPr lang="en-US" altLang="zh-CN" dirty="0"/>
              <a:t>0~1</a:t>
            </a:r>
            <a:r>
              <a:rPr lang="zh-CN" altLang="en-US" dirty="0"/>
              <a:t>之间的值就代表了这个</a:t>
            </a:r>
            <a:r>
              <a:rPr lang="en-US" altLang="zh-CN" dirty="0"/>
              <a:t>gate</a:t>
            </a:r>
            <a:r>
              <a:rPr lang="zh-CN" altLang="en-US" dirty="0"/>
              <a:t>被打开的程度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4DB5A-A084-4E5B-8C91-99F51B5B66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976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下面就介绍一下</a:t>
            </a:r>
            <a:r>
              <a:rPr lang="en-US" altLang="zh-CN" dirty="0"/>
              <a:t>LSTM</a:t>
            </a:r>
            <a:r>
              <a:rPr lang="zh-CN" altLang="en-US" dirty="0"/>
              <a:t>的公式形式</a:t>
            </a:r>
            <a:endParaRPr lang="en-US" altLang="zh-CN" dirty="0"/>
          </a:p>
          <a:p>
            <a:r>
              <a:rPr lang="zh-CN" altLang="en-US" dirty="0"/>
              <a:t>里面的门控使用</a:t>
            </a:r>
            <a:r>
              <a:rPr lang="en-US" altLang="zh-CN" dirty="0"/>
              <a:t>sigmoid</a:t>
            </a:r>
            <a:r>
              <a:rPr lang="zh-CN" altLang="en-US" dirty="0"/>
              <a:t>作为激活函数的原因就是</a:t>
            </a:r>
            <a:r>
              <a:rPr lang="en-US" altLang="zh-CN" dirty="0"/>
              <a:t>sigmoid</a:t>
            </a:r>
            <a:r>
              <a:rPr lang="zh-CN" altLang="en-US" dirty="0"/>
              <a:t>函数的输出值在</a:t>
            </a:r>
            <a:r>
              <a:rPr lang="en-US" altLang="zh-CN" dirty="0"/>
              <a:t>0~1</a:t>
            </a:r>
            <a:r>
              <a:rPr lang="zh-CN" altLang="en-US" dirty="0"/>
              <a:t>之间（画一个简易</a:t>
            </a:r>
            <a:r>
              <a:rPr lang="en-US" altLang="zh-CN" dirty="0"/>
              <a:t>sigmoid</a:t>
            </a:r>
            <a:r>
              <a:rPr lang="zh-CN" altLang="en-US" dirty="0"/>
              <a:t>的函数图像），这个</a:t>
            </a:r>
            <a:r>
              <a:rPr lang="en-US" altLang="zh-CN" dirty="0"/>
              <a:t>0~1</a:t>
            </a:r>
            <a:r>
              <a:rPr lang="zh-CN" altLang="en-US" dirty="0"/>
              <a:t>之间的值就代表了这个</a:t>
            </a:r>
            <a:r>
              <a:rPr lang="en-US" altLang="zh-CN" dirty="0"/>
              <a:t>gate</a:t>
            </a:r>
            <a:r>
              <a:rPr lang="zh-CN" altLang="en-US" dirty="0"/>
              <a:t>被打开的程度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4DB5A-A084-4E5B-8C91-99F51B5B66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1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37769-F587-4253-B3AE-B4AD9F105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F52079-34FA-418B-89B1-13E81185F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A6373-3964-41A0-B837-46D33192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A4DA-0B2D-4F47-97AF-9DB909839B42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41F0C-4348-4845-B073-ED27B7A0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A684B-1BC5-4724-B9CB-4DDFAB03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9024-49DC-44CC-A8E4-E7D9FC70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16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F0966-89AC-4FAA-B274-32725528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CD158F-19C3-444C-995A-96A9CA223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B5E97-9339-4E12-8063-64F60457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A4DA-0B2D-4F47-97AF-9DB909839B42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250AB-407D-4A9E-B2CC-D1D7D99C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3E722-00EC-44BD-9D60-BF6CEEBE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9024-49DC-44CC-A8E4-E7D9FC70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2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AE9976-227C-4522-8873-9A346E805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E0537A-61FC-4EC0-AF42-E808A30AF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9F83B-18F2-4107-AC35-A9919AF9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A4DA-0B2D-4F47-97AF-9DB909839B42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C4178-CD4A-4B01-8933-37C6F27B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FA196A-20F8-468C-B34C-ABD8BE2D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9024-49DC-44CC-A8E4-E7D9FC70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7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5C1A2-D421-4D4B-820A-8975EEC7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9E26F-8224-4D37-B3A9-3AB326518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C565A-7DCA-4D1E-ABF4-63FB932F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A4DA-0B2D-4F47-97AF-9DB909839B42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F3E362-E738-4C9A-93B7-6A8E5314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5F862-D6FD-46C9-8B25-1C22D508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9024-49DC-44CC-A8E4-E7D9FC70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1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1B5F3-020A-40B8-8225-F98ED427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E66953-7D7F-44B3-BD22-878D409D8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7AC4B-B2AE-4B4A-A21F-12074D01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A4DA-0B2D-4F47-97AF-9DB909839B42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12BE9-6BF0-47AE-AAE0-2B6C9A47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456FD-EA71-4B66-90EE-DB33A14A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9024-49DC-44CC-A8E4-E7D9FC70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55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28421-E5C9-4D6B-B09F-FD8347FD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98380-1581-4A00-B693-C037A2B50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92C2E9-8A99-44D6-B132-672CC3412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8022D6-21C0-4B98-B4D4-C61F8ED7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A4DA-0B2D-4F47-97AF-9DB909839B42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32A7BD-3302-49BE-9CE0-8CC1C4D4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2395EE-34FB-41ED-804A-15778F80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9024-49DC-44CC-A8E4-E7D9FC70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104FF-7445-4FBC-937F-E2AB5280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CA14E3-ECC3-4019-B215-2F0FE42AF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43CC76-641C-4602-83D2-2D5004C33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E6CDA3-5D3F-48AF-BAA4-E31AED4F8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20F27E-064D-44E9-84F1-6257B2543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A60B3C-0AB1-4CD1-B60A-F77F4D47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A4DA-0B2D-4F47-97AF-9DB909839B42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4724A6-64AE-4090-8D6D-CF1F76E9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16397B-8ED6-42FC-BA1E-49987F9F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9024-49DC-44CC-A8E4-E7D9FC70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6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8616D-083A-4E66-8BA7-6472048A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8EED0F-7C69-4FFC-8A08-3C88F3D6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A4DA-0B2D-4F47-97AF-9DB909839B42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911E3D-B929-44C4-862A-D33693BC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8518D8-A707-4DED-8B8B-E306E07A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9024-49DC-44CC-A8E4-E7D9FC70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94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62DC14-0A92-4A2B-B40A-87995BBA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A4DA-0B2D-4F47-97AF-9DB909839B42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B7E976-CD0C-4ECA-AC7B-B9297927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7CC2C4-154F-4DA2-991F-5C7F383E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9024-49DC-44CC-A8E4-E7D9FC70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71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F89AA-5D32-49D5-99C6-68AD125CE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9B63E5-A067-406A-8226-B7F2FD578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A471AD-3FFE-4DA8-B6F7-2DA85A16A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654B14-AD5E-4481-8F0B-0EA58741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A4DA-0B2D-4F47-97AF-9DB909839B42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B90683-662A-404F-9885-46805DBB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B39466-F207-4C43-847A-A801ECA3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9024-49DC-44CC-A8E4-E7D9FC70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62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13475-ED18-4BE0-A61C-5A13375A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DC71FB-B50E-41F7-B67F-A9D9C1DCC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698759-AA4D-4708-BE68-EB41E162E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AC8BC1-0BF6-406D-9234-CA4345E0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A4DA-0B2D-4F47-97AF-9DB909839B42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2E82C9-980B-4F49-8935-B502DD48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7B96D6-3872-4D19-9070-EE8AA6F6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9024-49DC-44CC-A8E4-E7D9FC70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1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949E0B-C9D4-4362-833A-A4FF2C8D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0B86D5-46CD-41BE-A06E-99570573B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3BB7A-59EE-4156-8A91-2A74C4976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6A4DA-0B2D-4F47-97AF-9DB909839B42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9C5829-D89F-49A3-8B78-469C5D25B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0F498-0EF6-4F38-8F68-1DBD6F1C0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9024-49DC-44CC-A8E4-E7D9FC70F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30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0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39.png"/><Relationship Id="rId3" Type="http://schemas.openxmlformats.org/officeDocument/2006/relationships/image" Target="../media/image38.png"/><Relationship Id="rId21" Type="http://schemas.openxmlformats.org/officeDocument/2006/relationships/image" Target="../media/image57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4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generated/torch.nn.LSTM.html#torch.nn.LS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91118" y="1877594"/>
            <a:ext cx="9009765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10.28</a:t>
            </a:r>
            <a:r>
              <a:rPr lang="zh-CN" altLang="en-US" sz="48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实践之 课程项目</a:t>
            </a:r>
            <a:endParaRPr lang="en-US" altLang="zh-CN" sz="4800" b="1" dirty="0">
              <a:solidFill>
                <a:srgbClr val="3333B3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49F628F-2A72-4049-92B0-C76408CD48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772" y="5142738"/>
            <a:ext cx="3350149" cy="1338589"/>
          </a:xfrm>
          <a:prstGeom prst="rect">
            <a:avLst/>
          </a:prstGeom>
        </p:spPr>
      </p:pic>
      <p:sp>
        <p:nvSpPr>
          <p:cNvPr id="5" name="文本框 1">
            <a:extLst>
              <a:ext uri="{FF2B5EF4-FFF2-40B4-BE49-F238E27FC236}">
                <a16:creationId xmlns:a16="http://schemas.microsoft.com/office/drawing/2014/main" id="{AE43370F-520F-498F-B2DF-AA49503FBC64}"/>
              </a:ext>
            </a:extLst>
          </p:cNvPr>
          <p:cNvSpPr txBox="1"/>
          <p:nvPr/>
        </p:nvSpPr>
        <p:spPr>
          <a:xfrm>
            <a:off x="2310383" y="4742627"/>
            <a:ext cx="7424927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东北大学自然语言处理实验室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EFED21-BAA4-4C95-8FFB-D9646D02EE82}"/>
              </a:ext>
            </a:extLst>
          </p:cNvPr>
          <p:cNvSpPr txBox="1"/>
          <p:nvPr/>
        </p:nvSpPr>
        <p:spPr>
          <a:xfrm>
            <a:off x="4232611" y="3510165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助教：穆永誉 吕传昊 刘新宇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F91A00-D527-4311-8B7E-B6C250508314}"/>
              </a:ext>
            </a:extLst>
          </p:cNvPr>
          <p:cNvSpPr txBox="1"/>
          <p:nvPr/>
        </p:nvSpPr>
        <p:spPr>
          <a:xfrm>
            <a:off x="609600" y="483476"/>
            <a:ext cx="5546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4.LSTM</a:t>
            </a:r>
            <a:r>
              <a:rPr kumimoji="1" lang="zh-CN" altLang="en-US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的具体形式</a:t>
            </a:r>
            <a:r>
              <a:rPr kumimoji="1" lang="en-US" altLang="zh-CN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kumimoji="1" lang="zh-CN" altLang="en-US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输入门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1F15BD4-FDAE-4AFF-9B74-B9C9F66A3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55"/>
          <a:stretch/>
        </p:blipFill>
        <p:spPr>
          <a:xfrm>
            <a:off x="6964269" y="905080"/>
            <a:ext cx="4586599" cy="50478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D16CE23-082E-4637-9FC8-2D7B92BF7CF1}"/>
                  </a:ext>
                </a:extLst>
              </p:cNvPr>
              <p:cNvSpPr txBox="1"/>
              <p:nvPr/>
            </p:nvSpPr>
            <p:spPr>
              <a:xfrm>
                <a:off x="539999" y="1368000"/>
                <a:ext cx="4790953" cy="1231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342900" indent="-342900"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/>
                  <a:t>激活函数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通常都用</a:t>
                </a:r>
                <a:r>
                  <a:rPr lang="en-US" altLang="zh-CN" dirty="0"/>
                  <a:t>sigmoid</a:t>
                </a:r>
                <a:r>
                  <a:rPr lang="zh-CN" altLang="en-US" dirty="0"/>
                  <a:t>函数</a:t>
                </a:r>
                <a:endParaRPr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Sigmoid</a:t>
                </a:r>
                <a:r>
                  <a:rPr lang="zh-CN" altLang="en-US" dirty="0"/>
                  <a:t>函数将任意的值转换为</a:t>
                </a:r>
                <a:r>
                  <a:rPr lang="en-US" altLang="zh-CN" dirty="0"/>
                  <a:t>0~1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0~1</a:t>
                </a:r>
                <a:r>
                  <a:rPr lang="zh-CN" altLang="en-US" dirty="0"/>
                  <a:t>之间的值代表这个门被打开的程度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代表被打开，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代表被关闭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D16CE23-082E-4637-9FC8-2D7B92BF7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99" y="1368000"/>
                <a:ext cx="4790953" cy="1231106"/>
              </a:xfrm>
              <a:prstGeom prst="rect">
                <a:avLst/>
              </a:prstGeom>
              <a:blipFill>
                <a:blip r:embed="rId4"/>
                <a:stretch>
                  <a:fillRect l="-1145" t="-2970" r="-509" b="-6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CBF53F2-AB1B-4E18-BC44-A5D0E90180A2}"/>
                  </a:ext>
                </a:extLst>
              </p:cNvPr>
              <p:cNvSpPr txBox="1"/>
              <p:nvPr/>
            </p:nvSpPr>
            <p:spPr>
              <a:xfrm>
                <a:off x="9257568" y="4910667"/>
                <a:ext cx="715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CBF53F2-AB1B-4E18-BC44-A5D0E9018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568" y="4910667"/>
                <a:ext cx="715004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DFEC19D-8BA2-47EA-B110-0E3D3900C937}"/>
              </a:ext>
            </a:extLst>
          </p:cNvPr>
          <p:cNvCxnSpPr>
            <a:cxnSpLocks/>
          </p:cNvCxnSpPr>
          <p:nvPr/>
        </p:nvCxnSpPr>
        <p:spPr>
          <a:xfrm flipV="1">
            <a:off x="9322405" y="5799667"/>
            <a:ext cx="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DF91D2E-390C-4D16-AE90-A84312FDBC26}"/>
                  </a:ext>
                </a:extLst>
              </p:cNvPr>
              <p:cNvSpPr txBox="1"/>
              <p:nvPr/>
            </p:nvSpPr>
            <p:spPr>
              <a:xfrm>
                <a:off x="9322405" y="5963735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DF91D2E-390C-4D16-AE90-A84312FDB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405" y="5963735"/>
                <a:ext cx="3776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C9E901F-5C5D-4757-9165-03F94D6C9BDE}"/>
                  </a:ext>
                </a:extLst>
              </p:cNvPr>
              <p:cNvSpPr txBox="1"/>
              <p:nvPr/>
            </p:nvSpPr>
            <p:spPr>
              <a:xfrm>
                <a:off x="8255000" y="4292600"/>
                <a:ext cx="761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C9E901F-5C5D-4757-9165-03F94D6C9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0" y="4292600"/>
                <a:ext cx="761683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1D6E487-AE98-463C-82EC-76C8DA1F71D6}"/>
                  </a:ext>
                </a:extLst>
              </p:cNvPr>
              <p:cNvSpPr txBox="1"/>
              <p:nvPr/>
            </p:nvSpPr>
            <p:spPr>
              <a:xfrm>
                <a:off x="9257568" y="4096835"/>
                <a:ext cx="1221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1D6E487-AE98-463C-82EC-76C8DA1F7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568" y="4096835"/>
                <a:ext cx="1221168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D4C7AEE-E242-4B5B-9495-02351CAA9DA4}"/>
              </a:ext>
            </a:extLst>
          </p:cNvPr>
          <p:cNvSpPr txBox="1"/>
          <p:nvPr/>
        </p:nvSpPr>
        <p:spPr>
          <a:xfrm>
            <a:off x="539999" y="5084404"/>
            <a:ext cx="512420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右图中的</a:t>
            </a:r>
            <a:r>
              <a:rPr lang="zh-CN" altLang="en-US" b="1" u="sng" dirty="0">
                <a:solidFill>
                  <a:srgbClr val="FFC000"/>
                </a:solidFill>
                <a:latin typeface="+mn-lt"/>
              </a:rPr>
              <a:t>黑色实心圆点</a:t>
            </a:r>
            <a:r>
              <a:rPr lang="zh-CN" altLang="en-US" dirty="0"/>
              <a:t>代表矩阵点乘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点乘代表矩阵对应位置元素乘积，要求参与点乘的两个矩阵维度一致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点乘常用于权重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867ADB1-028B-4BDC-B2DF-458BA7B15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03" y="2711831"/>
            <a:ext cx="3295681" cy="219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14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F91A00-D527-4311-8B7E-B6C250508314}"/>
              </a:ext>
            </a:extLst>
          </p:cNvPr>
          <p:cNvSpPr txBox="1"/>
          <p:nvPr/>
        </p:nvSpPr>
        <p:spPr>
          <a:xfrm>
            <a:off x="609600" y="483476"/>
            <a:ext cx="5545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4.LSTM</a:t>
            </a:r>
            <a:r>
              <a:rPr kumimoji="1" lang="zh-CN" altLang="en-US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的具体形式</a:t>
            </a:r>
            <a:r>
              <a:rPr kumimoji="1" lang="en-US" altLang="zh-CN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kumimoji="1" lang="zh-CN" altLang="en-US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遗忘门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16CE23-082E-4637-9FC8-2D7B92BF7CF1}"/>
              </a:ext>
            </a:extLst>
          </p:cNvPr>
          <p:cNvSpPr txBox="1"/>
          <p:nvPr/>
        </p:nvSpPr>
        <p:spPr>
          <a:xfrm>
            <a:off x="539999" y="1368000"/>
            <a:ext cx="512420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激活函数</a:t>
            </a:r>
            <a:r>
              <a:rPr lang="en-US" altLang="zh-CN" dirty="0"/>
              <a:t>f</a:t>
            </a:r>
            <a:r>
              <a:rPr lang="zh-CN" altLang="en-US" dirty="0"/>
              <a:t>通常都用</a:t>
            </a:r>
            <a:r>
              <a:rPr lang="en-US" altLang="zh-CN" dirty="0"/>
              <a:t>sigmoid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Sigmoid</a:t>
            </a:r>
            <a:r>
              <a:rPr lang="zh-CN" altLang="en-US" dirty="0"/>
              <a:t>函数将任意的值转换为</a:t>
            </a:r>
            <a:r>
              <a:rPr lang="en-US" altLang="zh-CN" dirty="0"/>
              <a:t>0~1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0~1</a:t>
            </a:r>
            <a:r>
              <a:rPr lang="zh-CN" altLang="en-US" dirty="0"/>
              <a:t>之间的值代表这个门被打开的程度</a:t>
            </a:r>
            <a:endParaRPr lang="en-US" altLang="zh-CN" dirty="0"/>
          </a:p>
          <a:p>
            <a:pPr lvl="1"/>
            <a:r>
              <a:rPr lang="en-US" altLang="zh-CN" dirty="0"/>
              <a:t>     1</a:t>
            </a:r>
            <a:r>
              <a:rPr lang="zh-CN" altLang="en-US" dirty="0"/>
              <a:t>代表被打开，</a:t>
            </a:r>
            <a:r>
              <a:rPr lang="en-US" altLang="zh-CN" dirty="0"/>
              <a:t>0</a:t>
            </a:r>
            <a:r>
              <a:rPr lang="zh-CN" altLang="en-US" dirty="0"/>
              <a:t>代表被关闭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D4C7AEE-E242-4B5B-9495-02351CAA9DA4}"/>
              </a:ext>
            </a:extLst>
          </p:cNvPr>
          <p:cNvSpPr txBox="1"/>
          <p:nvPr/>
        </p:nvSpPr>
        <p:spPr>
          <a:xfrm>
            <a:off x="539998" y="2632973"/>
            <a:ext cx="512420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右图中的</a:t>
            </a:r>
            <a:r>
              <a:rPr lang="zh-CN" altLang="en-US" b="1" u="sng" dirty="0">
                <a:solidFill>
                  <a:srgbClr val="FFC000"/>
                </a:solidFill>
                <a:latin typeface="+mn-lt"/>
              </a:rPr>
              <a:t>黑色实心圆点</a:t>
            </a:r>
            <a:r>
              <a:rPr lang="zh-CN" altLang="en-US" dirty="0"/>
              <a:t>代表矩阵点乘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点乘代表矩阵对应位置元素乘积，要求参与点乘的两个矩阵维度一致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点乘常用于权重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2A8CB2-5151-460F-9EBE-F0FD82BB2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714" y="3105655"/>
            <a:ext cx="4052288" cy="26415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C2276D6-3BC6-4C76-A9B7-491F130792FE}"/>
                  </a:ext>
                </a:extLst>
              </p:cNvPr>
              <p:cNvSpPr txBox="1"/>
              <p:nvPr/>
            </p:nvSpPr>
            <p:spPr>
              <a:xfrm>
                <a:off x="7535481" y="5747216"/>
                <a:ext cx="1221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C2276D6-3BC6-4C76-A9B7-491F13079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481" y="5747216"/>
                <a:ext cx="1221168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9EC1EDA-B131-41B1-BDF9-8D2E83410896}"/>
                  </a:ext>
                </a:extLst>
              </p:cNvPr>
              <p:cNvSpPr txBox="1"/>
              <p:nvPr/>
            </p:nvSpPr>
            <p:spPr>
              <a:xfrm>
                <a:off x="8815916" y="4576854"/>
                <a:ext cx="1188146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9EC1EDA-B131-41B1-BDF9-8D2E8341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916" y="4576854"/>
                <a:ext cx="1188146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86DDADA-4991-44E2-9522-E675B64E3B69}"/>
                  </a:ext>
                </a:extLst>
              </p:cNvPr>
              <p:cNvSpPr txBox="1"/>
              <p:nvPr/>
            </p:nvSpPr>
            <p:spPr>
              <a:xfrm>
                <a:off x="8815916" y="3613408"/>
                <a:ext cx="65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86DDADA-4991-44E2-9522-E675B64E3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916" y="3613408"/>
                <a:ext cx="654731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92A3014-0D64-4D5C-8169-4B6ECFA17B03}"/>
                  </a:ext>
                </a:extLst>
              </p:cNvPr>
              <p:cNvSpPr txBox="1"/>
              <p:nvPr/>
            </p:nvSpPr>
            <p:spPr>
              <a:xfrm>
                <a:off x="4631081" y="4165523"/>
                <a:ext cx="3026982" cy="411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92A3014-0D64-4D5C-8169-4B6ECFA17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081" y="4165523"/>
                <a:ext cx="3026982" cy="411331"/>
              </a:xfrm>
              <a:prstGeom prst="rect">
                <a:avLst/>
              </a:prstGeom>
              <a:blipFill>
                <a:blip r:embed="rId8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3E39E03-D501-49F5-B98A-7EB0ACFCF0C0}"/>
                  </a:ext>
                </a:extLst>
              </p:cNvPr>
              <p:cNvSpPr txBox="1"/>
              <p:nvPr/>
            </p:nvSpPr>
            <p:spPr>
              <a:xfrm>
                <a:off x="7928505" y="2736323"/>
                <a:ext cx="435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3E39E03-D501-49F5-B98A-7EB0ACFCF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505" y="2736323"/>
                <a:ext cx="43511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556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F91A00-D527-4311-8B7E-B6C250508314}"/>
              </a:ext>
            </a:extLst>
          </p:cNvPr>
          <p:cNvSpPr txBox="1"/>
          <p:nvPr/>
        </p:nvSpPr>
        <p:spPr>
          <a:xfrm>
            <a:off x="609600" y="483476"/>
            <a:ext cx="5545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4.LSTM</a:t>
            </a:r>
            <a:r>
              <a:rPr kumimoji="1" lang="zh-CN" altLang="en-US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的具体形式</a:t>
            </a:r>
            <a:r>
              <a:rPr kumimoji="1" lang="en-US" altLang="zh-CN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——</a:t>
            </a:r>
            <a:r>
              <a:rPr kumimoji="1" lang="zh-CN" altLang="en-US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输出门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1F15BD4-FDAE-4AFF-9B74-B9C9F66A3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55"/>
          <a:stretch/>
        </p:blipFill>
        <p:spPr>
          <a:xfrm>
            <a:off x="6964269" y="905080"/>
            <a:ext cx="4586599" cy="504783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D16CE23-082E-4637-9FC8-2D7B92BF7CF1}"/>
              </a:ext>
            </a:extLst>
          </p:cNvPr>
          <p:cNvSpPr txBox="1"/>
          <p:nvPr/>
        </p:nvSpPr>
        <p:spPr>
          <a:xfrm>
            <a:off x="539999" y="1368000"/>
            <a:ext cx="512420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激活函数</a:t>
            </a:r>
            <a:r>
              <a:rPr lang="en-US" altLang="zh-CN" dirty="0"/>
              <a:t>f</a:t>
            </a:r>
            <a:r>
              <a:rPr lang="zh-CN" altLang="en-US" dirty="0"/>
              <a:t>通常都用</a:t>
            </a:r>
            <a:r>
              <a:rPr lang="en-US" altLang="zh-CN" dirty="0"/>
              <a:t>sigmoid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Sigmoid</a:t>
            </a:r>
            <a:r>
              <a:rPr lang="zh-CN" altLang="en-US" dirty="0"/>
              <a:t>函数将任意的值转换为</a:t>
            </a:r>
            <a:r>
              <a:rPr lang="en-US" altLang="zh-CN" dirty="0"/>
              <a:t>0~1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0~1</a:t>
            </a:r>
            <a:r>
              <a:rPr lang="zh-CN" altLang="en-US" dirty="0"/>
              <a:t>之间的值代表这个门被打开的程度</a:t>
            </a:r>
            <a:endParaRPr lang="en-US" altLang="zh-CN" dirty="0"/>
          </a:p>
          <a:p>
            <a:pPr lvl="1"/>
            <a:r>
              <a:rPr lang="en-US" altLang="zh-CN" dirty="0"/>
              <a:t>     1</a:t>
            </a:r>
            <a:r>
              <a:rPr lang="zh-CN" altLang="en-US" dirty="0"/>
              <a:t>代表被打开，</a:t>
            </a:r>
            <a:r>
              <a:rPr lang="en-US" altLang="zh-CN" dirty="0"/>
              <a:t>0</a:t>
            </a:r>
            <a:r>
              <a:rPr lang="zh-CN" altLang="en-US" dirty="0"/>
              <a:t>代表被关闭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DFEC19D-8BA2-47EA-B110-0E3D3900C937}"/>
              </a:ext>
            </a:extLst>
          </p:cNvPr>
          <p:cNvCxnSpPr>
            <a:cxnSpLocks/>
          </p:cNvCxnSpPr>
          <p:nvPr/>
        </p:nvCxnSpPr>
        <p:spPr>
          <a:xfrm flipV="1">
            <a:off x="9322405" y="5799667"/>
            <a:ext cx="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DF91D2E-390C-4D16-AE90-A84312FDBC26}"/>
                  </a:ext>
                </a:extLst>
              </p:cNvPr>
              <p:cNvSpPr txBox="1"/>
              <p:nvPr/>
            </p:nvSpPr>
            <p:spPr>
              <a:xfrm>
                <a:off x="9322405" y="5963735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DF91D2E-390C-4D16-AE90-A84312FDB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405" y="5963735"/>
                <a:ext cx="3776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D4C7AEE-E242-4B5B-9495-02351CAA9DA4}"/>
              </a:ext>
            </a:extLst>
          </p:cNvPr>
          <p:cNvSpPr txBox="1"/>
          <p:nvPr/>
        </p:nvSpPr>
        <p:spPr>
          <a:xfrm>
            <a:off x="539998" y="2632973"/>
            <a:ext cx="512420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右图中的</a:t>
            </a:r>
            <a:r>
              <a:rPr lang="zh-CN" altLang="en-US" b="1" u="sng" dirty="0">
                <a:solidFill>
                  <a:srgbClr val="FFC000"/>
                </a:solidFill>
                <a:latin typeface="+mn-lt"/>
              </a:rPr>
              <a:t>黑色实心圆点</a:t>
            </a:r>
            <a:r>
              <a:rPr lang="zh-CN" altLang="en-US" dirty="0"/>
              <a:t>代表矩阵点乘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点乘代表矩阵对应位置元素乘积，要求参与点乘的两个矩阵维度一致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点乘常用于权重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A60D98-30C9-4553-9B41-B062D98DB26F}"/>
                  </a:ext>
                </a:extLst>
              </p:cNvPr>
              <p:cNvSpPr txBox="1"/>
              <p:nvPr/>
            </p:nvSpPr>
            <p:spPr>
              <a:xfrm>
                <a:off x="9235222" y="1983553"/>
                <a:ext cx="759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A60D98-30C9-4553-9B41-B062D98DB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222" y="1983553"/>
                <a:ext cx="759695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33E8447-2493-4A1D-BDDF-64A678C54012}"/>
                  </a:ext>
                </a:extLst>
              </p:cNvPr>
              <p:cNvSpPr txBox="1"/>
              <p:nvPr/>
            </p:nvSpPr>
            <p:spPr>
              <a:xfrm>
                <a:off x="8255000" y="1876000"/>
                <a:ext cx="792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33E8447-2493-4A1D-BDDF-64A678C54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0" y="1876000"/>
                <a:ext cx="792140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46A6B44-7D75-4815-8820-E2FFA3C71DB9}"/>
                  </a:ext>
                </a:extLst>
              </p:cNvPr>
              <p:cNvSpPr txBox="1"/>
              <p:nvPr/>
            </p:nvSpPr>
            <p:spPr>
              <a:xfrm>
                <a:off x="9511207" y="883585"/>
                <a:ext cx="1541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46A6B44-7D75-4815-8820-E2FFA3C71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207" y="883585"/>
                <a:ext cx="1541128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DD2FA06-41E2-44AE-BA66-A32B5FE52BC1}"/>
                  </a:ext>
                </a:extLst>
              </p:cNvPr>
              <p:cNvSpPr txBox="1"/>
              <p:nvPr/>
            </p:nvSpPr>
            <p:spPr>
              <a:xfrm>
                <a:off x="9264890" y="2868268"/>
                <a:ext cx="435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DD2FA06-41E2-44AE-BA66-A32B5FE52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890" y="2868268"/>
                <a:ext cx="43511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5E054FE3-36AD-4E75-947D-074D36EFFB57}"/>
              </a:ext>
            </a:extLst>
          </p:cNvPr>
          <p:cNvSpPr txBox="1"/>
          <p:nvPr/>
        </p:nvSpPr>
        <p:spPr>
          <a:xfrm>
            <a:off x="9482449" y="241444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tanh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835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500CC51-8329-4951-943C-0535510DA24F}"/>
              </a:ext>
            </a:extLst>
          </p:cNvPr>
          <p:cNvSpPr txBox="1"/>
          <p:nvPr/>
        </p:nvSpPr>
        <p:spPr>
          <a:xfrm>
            <a:off x="609600" y="483476"/>
            <a:ext cx="3897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5.LSTM</a:t>
            </a:r>
            <a:r>
              <a:rPr kumimoji="1" lang="zh-CN" altLang="en-US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门的控制信号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ABB9D5-285E-4463-9C5C-3B67470F8333}"/>
              </a:ext>
            </a:extLst>
          </p:cNvPr>
          <p:cNvSpPr txBox="1"/>
          <p:nvPr/>
        </p:nvSpPr>
        <p:spPr>
          <a:xfrm>
            <a:off x="609600" y="1323225"/>
            <a:ext cx="66630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每个门的控制信号都是根据下面这俩计算得到的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上一时刻隐藏层状态（即上一时刻</a:t>
            </a:r>
            <a:r>
              <a:rPr lang="en-US" altLang="zh-CN" dirty="0"/>
              <a:t>cell</a:t>
            </a:r>
            <a:r>
              <a:rPr lang="zh-CN" altLang="en-US" dirty="0"/>
              <a:t>的输出）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本时刻的输入</a:t>
            </a:r>
            <a:endParaRPr lang="en-US" altLang="zh-CN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B08DC6A-5DE7-4900-95ED-C9CD42C390E2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>
            <a:off x="2705272" y="4783836"/>
            <a:ext cx="67191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66AEF15-C7F1-4955-B329-2CC016090336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>
            <a:off x="2705272" y="5711952"/>
            <a:ext cx="6719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E8C5732B-1003-49C3-A059-BD2C7AE46DE1}"/>
                  </a:ext>
                </a:extLst>
              </p:cNvPr>
              <p:cNvSpPr/>
              <p:nvPr/>
            </p:nvSpPr>
            <p:spPr>
              <a:xfrm>
                <a:off x="3377182" y="4407407"/>
                <a:ext cx="2097026" cy="75285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E8C5732B-1003-49C3-A059-BD2C7AE46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182" y="4407407"/>
                <a:ext cx="2097026" cy="75285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63FC4CD-3E63-47D9-9404-8EA6993EA4E4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>
            <a:off x="5474208" y="4783837"/>
            <a:ext cx="795528" cy="4389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或者 9">
            <a:extLst>
              <a:ext uri="{FF2B5EF4-FFF2-40B4-BE49-F238E27FC236}">
                <a16:creationId xmlns:a16="http://schemas.microsoft.com/office/drawing/2014/main" id="{5FF97416-2F75-489F-9844-7C8A0B520AD8}"/>
              </a:ext>
            </a:extLst>
          </p:cNvPr>
          <p:cNvSpPr/>
          <p:nvPr/>
        </p:nvSpPr>
        <p:spPr>
          <a:xfrm>
            <a:off x="6269736" y="5081019"/>
            <a:ext cx="274320" cy="283465"/>
          </a:xfrm>
          <a:prstGeom prst="flowChar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306502B6-2116-4546-8DF7-1FC91413DADA}"/>
                  </a:ext>
                </a:extLst>
              </p:cNvPr>
              <p:cNvSpPr/>
              <p:nvPr/>
            </p:nvSpPr>
            <p:spPr>
              <a:xfrm>
                <a:off x="3377182" y="5335522"/>
                <a:ext cx="2097026" cy="75285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306502B6-2116-4546-8DF7-1FC91413D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182" y="5335522"/>
                <a:ext cx="2097026" cy="75285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C4B28B8-3E5D-4D4A-88B1-C10BB0F1BE27}"/>
              </a:ext>
            </a:extLst>
          </p:cNvPr>
          <p:cNvCxnSpPr>
            <a:cxnSpLocks/>
            <a:stCxn id="12" idx="3"/>
            <a:endCxn id="10" idx="2"/>
          </p:cNvCxnSpPr>
          <p:nvPr/>
        </p:nvCxnSpPr>
        <p:spPr>
          <a:xfrm flipV="1">
            <a:off x="5474208" y="5222752"/>
            <a:ext cx="795528" cy="4892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E546A16-5EA3-4C4A-B414-78D7D64D63D8}"/>
              </a:ext>
            </a:extLst>
          </p:cNvPr>
          <p:cNvCxnSpPr>
            <a:cxnSpLocks/>
          </p:cNvCxnSpPr>
          <p:nvPr/>
        </p:nvCxnSpPr>
        <p:spPr>
          <a:xfrm>
            <a:off x="6544056" y="5222751"/>
            <a:ext cx="527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72DBD95-41FD-4B56-81C9-92BE63809761}"/>
                  </a:ext>
                </a:extLst>
              </p:cNvPr>
              <p:cNvSpPr txBox="1"/>
              <p:nvPr/>
            </p:nvSpPr>
            <p:spPr>
              <a:xfrm>
                <a:off x="2156980" y="4553003"/>
                <a:ext cx="5482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72DBD95-41FD-4B56-81C9-92BE63809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980" y="4553003"/>
                <a:ext cx="54829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04A51CC-906F-4EF2-8A0A-B18F7AB88A89}"/>
                  </a:ext>
                </a:extLst>
              </p:cNvPr>
              <p:cNvSpPr txBox="1"/>
              <p:nvPr/>
            </p:nvSpPr>
            <p:spPr>
              <a:xfrm>
                <a:off x="1852603" y="5481119"/>
                <a:ext cx="8526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04A51CC-906F-4EF2-8A0A-B18F7AB88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603" y="5481119"/>
                <a:ext cx="852669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785963C-C307-47FD-8113-94EC050A899A}"/>
                  </a:ext>
                </a:extLst>
              </p:cNvPr>
              <p:cNvSpPr txBox="1"/>
              <p:nvPr/>
            </p:nvSpPr>
            <p:spPr>
              <a:xfrm>
                <a:off x="7065264" y="4991918"/>
                <a:ext cx="35591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effectLst/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b="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effectLst/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b="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785963C-C307-47FD-8113-94EC050A8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264" y="4991918"/>
                <a:ext cx="3559115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51BC21D7-F528-46EA-90B2-BE042BFA7B0D}"/>
              </a:ext>
            </a:extLst>
          </p:cNvPr>
          <p:cNvSpPr txBox="1"/>
          <p:nvPr/>
        </p:nvSpPr>
        <p:spPr>
          <a:xfrm>
            <a:off x="609599" y="2271990"/>
            <a:ext cx="51242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每个门的控制信号计算过程都是相同的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转换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相加</a:t>
            </a:r>
            <a:endParaRPr lang="en-US" altLang="zh-CN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E1861A5-FF90-4F08-8FE7-2D1204C0CE8A}"/>
              </a:ext>
            </a:extLst>
          </p:cNvPr>
          <p:cNvSpPr/>
          <p:nvPr/>
        </p:nvSpPr>
        <p:spPr>
          <a:xfrm>
            <a:off x="7158417" y="4991918"/>
            <a:ext cx="3465962" cy="489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04AD54D-4E1B-40EA-8922-057D28E8C45B}"/>
              </a:ext>
            </a:extLst>
          </p:cNvPr>
          <p:cNvSpPr/>
          <p:nvPr/>
        </p:nvSpPr>
        <p:spPr>
          <a:xfrm>
            <a:off x="1848115" y="4244533"/>
            <a:ext cx="825633" cy="2031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71C7295-073C-443A-88E2-4307FCBCA0C4}"/>
              </a:ext>
            </a:extLst>
          </p:cNvPr>
          <p:cNvSpPr txBox="1"/>
          <p:nvPr/>
        </p:nvSpPr>
        <p:spPr>
          <a:xfrm>
            <a:off x="1673643" y="381914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1" u="sng" dirty="0">
                <a:solidFill>
                  <a:srgbClr val="FF0000"/>
                </a:solidFill>
              </a:rPr>
              <a:t>门的输入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5C529E6-8C0F-43BC-9EF2-059406C1E338}"/>
              </a:ext>
            </a:extLst>
          </p:cNvPr>
          <p:cNvSpPr txBox="1"/>
          <p:nvPr/>
        </p:nvSpPr>
        <p:spPr>
          <a:xfrm>
            <a:off x="8117115" y="455266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1" u="sng" dirty="0">
                <a:solidFill>
                  <a:srgbClr val="FF0000"/>
                </a:solidFill>
              </a:rPr>
              <a:t>门的控制信号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9F76D16-12D2-4948-8097-E6D91DE67C95}"/>
              </a:ext>
            </a:extLst>
          </p:cNvPr>
          <p:cNvSpPr txBox="1"/>
          <p:nvPr/>
        </p:nvSpPr>
        <p:spPr>
          <a:xfrm>
            <a:off x="609599" y="3220755"/>
            <a:ext cx="51242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三个门，六个转换，每个转换都不同</a:t>
            </a:r>
            <a:endParaRPr lang="en-US" altLang="zh-CN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2DE3958-A1F3-43FC-8805-258B5A049437}"/>
              </a:ext>
            </a:extLst>
          </p:cNvPr>
          <p:cNvSpPr txBox="1"/>
          <p:nvPr/>
        </p:nvSpPr>
        <p:spPr>
          <a:xfrm>
            <a:off x="8220557" y="6012903"/>
            <a:ext cx="3326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i="1" dirty="0"/>
              <a:t>注：此为</a:t>
            </a:r>
            <a:r>
              <a:rPr lang="en-US" altLang="zh-CN" sz="2000" i="1" dirty="0" err="1"/>
              <a:t>Pytorch</a:t>
            </a:r>
            <a:r>
              <a:rPr lang="zh-CN" altLang="en-US" sz="2000" i="1" dirty="0"/>
              <a:t>实现的方法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41B5B6-B256-4375-BCEB-C71218D6E3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9785" y="452640"/>
            <a:ext cx="3755349" cy="13237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C53D4A5-83E6-4E37-8F72-F1C1C7E5DB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5868" y="2697133"/>
            <a:ext cx="3084281" cy="1051068"/>
          </a:xfrm>
          <a:prstGeom prst="rect">
            <a:avLst/>
          </a:prstGeom>
        </p:spPr>
      </p:pic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3F301512-FC6B-4308-BA69-3E89270050D7}"/>
              </a:ext>
            </a:extLst>
          </p:cNvPr>
          <p:cNvCxnSpPr>
            <a:cxnSpLocks/>
          </p:cNvCxnSpPr>
          <p:nvPr/>
        </p:nvCxnSpPr>
        <p:spPr>
          <a:xfrm flipV="1">
            <a:off x="6083731" y="645043"/>
            <a:ext cx="2613702" cy="1131385"/>
          </a:xfrm>
          <a:prstGeom prst="curvedConnector3">
            <a:avLst>
              <a:gd name="adj1" fmla="val 2486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8C291E9B-3590-4327-B461-F452C2F7F994}"/>
              </a:ext>
            </a:extLst>
          </p:cNvPr>
          <p:cNvCxnSpPr/>
          <p:nvPr/>
        </p:nvCxnSpPr>
        <p:spPr>
          <a:xfrm>
            <a:off x="2884231" y="2069805"/>
            <a:ext cx="5905350" cy="1551060"/>
          </a:xfrm>
          <a:prstGeom prst="curvedConnector3">
            <a:avLst>
              <a:gd name="adj1" fmla="val 7160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35C1847-A7B6-449A-922F-140CD0E8ED3B}"/>
              </a:ext>
            </a:extLst>
          </p:cNvPr>
          <p:cNvCxnSpPr>
            <a:cxnSpLocks/>
          </p:cNvCxnSpPr>
          <p:nvPr/>
        </p:nvCxnSpPr>
        <p:spPr>
          <a:xfrm>
            <a:off x="6807707" y="2271990"/>
            <a:ext cx="5119659" cy="0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29AEC84-ABA5-4259-AE11-6EE47AF048E4}"/>
              </a:ext>
            </a:extLst>
          </p:cNvPr>
          <p:cNvSpPr txBox="1"/>
          <p:nvPr/>
        </p:nvSpPr>
        <p:spPr>
          <a:xfrm>
            <a:off x="10463158" y="1200624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t-1</a:t>
            </a:r>
            <a:r>
              <a:rPr lang="zh-CN" altLang="en-US" b="1" dirty="0">
                <a:solidFill>
                  <a:srgbClr val="00B0F0"/>
                </a:solidFill>
              </a:rPr>
              <a:t>时刻</a:t>
            </a:r>
            <a:r>
              <a:rPr lang="en-US" altLang="zh-CN" b="1" dirty="0">
                <a:solidFill>
                  <a:srgbClr val="00B0F0"/>
                </a:solidFill>
              </a:rPr>
              <a:t>cell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B0D087B-C9ED-4BE7-9850-65EC7E181ED5}"/>
              </a:ext>
            </a:extLst>
          </p:cNvPr>
          <p:cNvSpPr txBox="1"/>
          <p:nvPr/>
        </p:nvSpPr>
        <p:spPr>
          <a:xfrm>
            <a:off x="10463158" y="2697133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t</a:t>
            </a:r>
            <a:r>
              <a:rPr lang="zh-CN" altLang="en-US" b="1" dirty="0">
                <a:solidFill>
                  <a:srgbClr val="00B0F0"/>
                </a:solidFill>
              </a:rPr>
              <a:t>时刻</a:t>
            </a:r>
            <a:r>
              <a:rPr lang="en-US" altLang="zh-CN" b="1" dirty="0">
                <a:solidFill>
                  <a:srgbClr val="00B0F0"/>
                </a:solidFill>
              </a:rPr>
              <a:t>cell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2D209DE-AB6D-4C22-A62A-FA70FB29DDA6}"/>
              </a:ext>
            </a:extLst>
          </p:cNvPr>
          <p:cNvSpPr txBox="1"/>
          <p:nvPr/>
        </p:nvSpPr>
        <p:spPr>
          <a:xfrm>
            <a:off x="4102529" y="40630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转换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15CD63-CF4B-40E8-A290-8DAE620FB357}"/>
              </a:ext>
            </a:extLst>
          </p:cNvPr>
          <p:cNvSpPr txBox="1"/>
          <p:nvPr/>
        </p:nvSpPr>
        <p:spPr>
          <a:xfrm>
            <a:off x="6083731" y="47045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相加</a:t>
            </a:r>
          </a:p>
        </p:txBody>
      </p:sp>
    </p:spTree>
    <p:extLst>
      <p:ext uri="{BB962C8B-B14F-4D97-AF65-F5344CB8AC3E}">
        <p14:creationId xmlns:p14="http://schemas.microsoft.com/office/powerpoint/2010/main" val="7586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8" grpId="0"/>
      <p:bldP spid="19" grpId="0"/>
      <p:bldP spid="31" grpId="0"/>
      <p:bldP spid="42" grpId="0" animBg="1"/>
      <p:bldP spid="43" grpId="0" animBg="1"/>
      <p:bldP spid="44" grpId="0"/>
      <p:bldP spid="45" grpId="0"/>
      <p:bldP spid="26" grpId="0"/>
      <p:bldP spid="35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500CC51-8329-4951-943C-0535510DA24F}"/>
              </a:ext>
            </a:extLst>
          </p:cNvPr>
          <p:cNvSpPr txBox="1"/>
          <p:nvPr/>
        </p:nvSpPr>
        <p:spPr>
          <a:xfrm>
            <a:off x="609600" y="483476"/>
            <a:ext cx="4309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6.</a:t>
            </a:r>
            <a:r>
              <a:rPr kumimoji="1" lang="zh-CN" altLang="en-US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再给大家串一遍</a:t>
            </a:r>
            <a:r>
              <a:rPr kumimoji="1" lang="en-US" altLang="zh-CN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LSTM</a:t>
            </a:r>
            <a:endParaRPr kumimoji="1" lang="zh-CN" altLang="en-US" sz="3200" b="1" dirty="0">
              <a:solidFill>
                <a:srgbClr val="372BB9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67189A-6758-4C53-A97D-D728CA0F5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90" y="1452778"/>
            <a:ext cx="5875529" cy="52277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B084F30-2C4B-4C2D-89ED-F54EED905EBF}"/>
                  </a:ext>
                </a:extLst>
              </p:cNvPr>
              <p:cNvSpPr txBox="1"/>
              <p:nvPr/>
            </p:nvSpPr>
            <p:spPr>
              <a:xfrm>
                <a:off x="1062156" y="1268112"/>
                <a:ext cx="4736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先把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合并成一个矩阵，然后再作转换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B084F30-2C4B-4C2D-89ED-F54EED905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156" y="1268112"/>
                <a:ext cx="4736105" cy="369332"/>
              </a:xfrm>
              <a:prstGeom prst="rect">
                <a:avLst/>
              </a:prstGeom>
              <a:blipFill>
                <a:blip r:embed="rId4"/>
                <a:stretch>
                  <a:fillRect l="-1030" t="-8197" r="-193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11E4FE27-7038-4D8A-AD87-E9FC621E904B}"/>
              </a:ext>
            </a:extLst>
          </p:cNvPr>
          <p:cNvSpPr/>
          <p:nvPr/>
        </p:nvSpPr>
        <p:spPr>
          <a:xfrm>
            <a:off x="3051484" y="1865421"/>
            <a:ext cx="941832" cy="3693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A5BD07D4-9E93-416F-8191-40C9F900050E}"/>
              </a:ext>
            </a:extLst>
          </p:cNvPr>
          <p:cNvCxnSpPr>
            <a:cxnSpLocks/>
          </p:cNvCxnSpPr>
          <p:nvPr/>
        </p:nvCxnSpPr>
        <p:spPr>
          <a:xfrm>
            <a:off x="2349949" y="2307989"/>
            <a:ext cx="1580706" cy="1552354"/>
          </a:xfrm>
          <a:prstGeom prst="curvedConnector3">
            <a:avLst>
              <a:gd name="adj1" fmla="val 673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527D1CA7-8F4C-4663-81E5-8F0F42A98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846" y="2050087"/>
            <a:ext cx="4107561" cy="293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8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500CC51-8329-4951-943C-0535510DA24F}"/>
              </a:ext>
            </a:extLst>
          </p:cNvPr>
          <p:cNvSpPr txBox="1"/>
          <p:nvPr/>
        </p:nvSpPr>
        <p:spPr>
          <a:xfrm>
            <a:off x="609600" y="483476"/>
            <a:ext cx="4309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6.</a:t>
            </a:r>
            <a:r>
              <a:rPr kumimoji="1" lang="zh-CN" altLang="en-US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再给大家串一遍</a:t>
            </a:r>
            <a:r>
              <a:rPr kumimoji="1" lang="en-US" altLang="zh-CN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LSTM</a:t>
            </a:r>
            <a:endParaRPr kumimoji="1" lang="zh-CN" altLang="en-US" sz="3200" b="1" dirty="0">
              <a:solidFill>
                <a:srgbClr val="372BB9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0D0DEA-1A18-4F8F-9F09-7BEAD2396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136" y="1293538"/>
            <a:ext cx="5654530" cy="5212532"/>
          </a:xfrm>
          <a:prstGeom prst="rect">
            <a:avLst/>
          </a:prstGeom>
        </p:spPr>
      </p:pic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B8DEBB5E-F230-49FE-AF8D-DA92572715E2}"/>
              </a:ext>
            </a:extLst>
          </p:cNvPr>
          <p:cNvCxnSpPr>
            <a:cxnSpLocks/>
          </p:cNvCxnSpPr>
          <p:nvPr/>
        </p:nvCxnSpPr>
        <p:spPr>
          <a:xfrm>
            <a:off x="2713081" y="2173951"/>
            <a:ext cx="1580706" cy="1552354"/>
          </a:xfrm>
          <a:prstGeom prst="curvedConnector3">
            <a:avLst>
              <a:gd name="adj1" fmla="val -224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2555CB7B-C934-4570-90CD-60A1B7835A9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82661" y="4300465"/>
            <a:ext cx="1467294" cy="318977"/>
          </a:xfrm>
          <a:prstGeom prst="curved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D4963197-521C-4B9D-B042-732675B7C4C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15052" y="4243758"/>
            <a:ext cx="1694123" cy="772632"/>
          </a:xfrm>
          <a:prstGeom prst="curved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65C6E36F-2FA2-4CAE-91E6-3CB7D39FB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690" y="2936615"/>
            <a:ext cx="4595949" cy="2384066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328E9C8-CA34-4F80-B426-41B9476E53B4}"/>
              </a:ext>
            </a:extLst>
          </p:cNvPr>
          <p:cNvCxnSpPr/>
          <p:nvPr/>
        </p:nvCxnSpPr>
        <p:spPr>
          <a:xfrm flipV="1">
            <a:off x="4775797" y="5048794"/>
            <a:ext cx="4394329" cy="428342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0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500CC51-8329-4951-943C-0535510DA24F}"/>
              </a:ext>
            </a:extLst>
          </p:cNvPr>
          <p:cNvSpPr txBox="1"/>
          <p:nvPr/>
        </p:nvSpPr>
        <p:spPr>
          <a:xfrm>
            <a:off x="609600" y="483476"/>
            <a:ext cx="4309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6.</a:t>
            </a:r>
            <a:r>
              <a:rPr kumimoji="1" lang="zh-CN" altLang="en-US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再给大家串一遍</a:t>
            </a:r>
            <a:r>
              <a:rPr kumimoji="1" lang="en-US" altLang="zh-CN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LSTM</a:t>
            </a:r>
            <a:endParaRPr kumimoji="1" lang="zh-CN" altLang="en-US" sz="3200" b="1" dirty="0">
              <a:solidFill>
                <a:srgbClr val="372BB9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6F4228-03C2-4BE4-9BBF-C0071D0B0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14122"/>
            <a:ext cx="6988464" cy="50604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759BA5-E124-41D0-8752-056B0BA59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265" y="2583960"/>
            <a:ext cx="4575095" cy="218035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58464AF-11AC-40B2-A866-C5334C4EDF08}"/>
              </a:ext>
            </a:extLst>
          </p:cNvPr>
          <p:cNvCxnSpPr>
            <a:cxnSpLocks/>
          </p:cNvCxnSpPr>
          <p:nvPr/>
        </p:nvCxnSpPr>
        <p:spPr>
          <a:xfrm>
            <a:off x="6916783" y="1992086"/>
            <a:ext cx="1358537" cy="136506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183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500CC51-8329-4951-943C-0535510DA24F}"/>
              </a:ext>
            </a:extLst>
          </p:cNvPr>
          <p:cNvSpPr txBox="1"/>
          <p:nvPr/>
        </p:nvSpPr>
        <p:spPr>
          <a:xfrm>
            <a:off x="609600" y="483476"/>
            <a:ext cx="4309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6.</a:t>
            </a:r>
            <a:r>
              <a:rPr kumimoji="1" lang="zh-CN" altLang="en-US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再给大家串一遍</a:t>
            </a:r>
            <a:r>
              <a:rPr kumimoji="1" lang="en-US" altLang="zh-CN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LSTM</a:t>
            </a:r>
            <a:endParaRPr kumimoji="1" lang="zh-CN" altLang="en-US" sz="3200" b="1" dirty="0">
              <a:solidFill>
                <a:srgbClr val="372BB9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DCA3B4-EF95-45BE-8C5A-94C116E14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02" y="1328670"/>
            <a:ext cx="7435370" cy="5183163"/>
          </a:xfrm>
          <a:prstGeom prst="rect">
            <a:avLst/>
          </a:prstGeom>
        </p:spPr>
      </p:pic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39700F54-8194-42F9-95E8-AD529C6D208F}"/>
              </a:ext>
            </a:extLst>
          </p:cNvPr>
          <p:cNvCxnSpPr>
            <a:cxnSpLocks/>
          </p:cNvCxnSpPr>
          <p:nvPr/>
        </p:nvCxnSpPr>
        <p:spPr>
          <a:xfrm flipV="1">
            <a:off x="6479177" y="4245429"/>
            <a:ext cx="3065696" cy="1090748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D114A72F-2EC7-407A-8D39-D548508DC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436" y="1617180"/>
            <a:ext cx="4136161" cy="26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21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294C4B5-4FFE-432B-BF1E-D13D38B835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29"/>
          <a:stretch/>
        </p:blipFill>
        <p:spPr>
          <a:xfrm>
            <a:off x="1557683" y="4454940"/>
            <a:ext cx="3022434" cy="16629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96B4455-5834-472E-A890-CBBFB5205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9" r="4990"/>
          <a:stretch/>
        </p:blipFill>
        <p:spPr>
          <a:xfrm>
            <a:off x="4538376" y="4453661"/>
            <a:ext cx="2902535" cy="166294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B1A5A8F-B167-41D8-B478-37BD68438C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39"/>
          <a:stretch/>
        </p:blipFill>
        <p:spPr>
          <a:xfrm>
            <a:off x="7419567" y="4454939"/>
            <a:ext cx="3054023" cy="166294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2514428-1FB6-4FA1-85CF-46EB791F57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33"/>
          <a:stretch/>
        </p:blipFill>
        <p:spPr>
          <a:xfrm>
            <a:off x="1557682" y="2660006"/>
            <a:ext cx="3041478" cy="166294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E5BD583-51D3-47F9-955C-FBFE710B4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5"/>
          <a:stretch/>
        </p:blipFill>
        <p:spPr>
          <a:xfrm>
            <a:off x="7420716" y="2660005"/>
            <a:ext cx="3052873" cy="166294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0557011-15FD-4327-AD73-BAA02AE728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33" r="4989"/>
          <a:stretch/>
        </p:blipFill>
        <p:spPr>
          <a:xfrm>
            <a:off x="4558568" y="2660005"/>
            <a:ext cx="2882343" cy="1662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971A81D-DB6B-445D-BBDD-3DE5D9499700}"/>
                  </a:ext>
                </a:extLst>
              </p:cNvPr>
              <p:cNvSpPr txBox="1"/>
              <p:nvPr/>
            </p:nvSpPr>
            <p:spPr>
              <a:xfrm>
                <a:off x="1490133" y="2606647"/>
                <a:ext cx="65473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971A81D-DB6B-445D-BBDD-3DE5D9499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33" y="2606647"/>
                <a:ext cx="6547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73E670E-2003-43A6-AC74-E8BB61B2F1D5}"/>
                  </a:ext>
                </a:extLst>
              </p:cNvPr>
              <p:cNvSpPr txBox="1"/>
              <p:nvPr/>
            </p:nvSpPr>
            <p:spPr>
              <a:xfrm>
                <a:off x="4239853" y="2662921"/>
                <a:ext cx="7172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73E670E-2003-43A6-AC74-E8BB61B2F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853" y="2662921"/>
                <a:ext cx="7172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6">
                <a:extLst>
                  <a:ext uri="{FF2B5EF4-FFF2-40B4-BE49-F238E27FC236}">
                    <a16:creationId xmlns:a16="http://schemas.microsoft.com/office/drawing/2014/main" id="{6971A81D-DB6B-445D-BBDD-3DE5D9499700}"/>
                  </a:ext>
                </a:extLst>
              </p:cNvPr>
              <p:cNvSpPr txBox="1"/>
              <p:nvPr/>
            </p:nvSpPr>
            <p:spPr>
              <a:xfrm>
                <a:off x="7226191" y="2662921"/>
                <a:ext cx="53343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        </a:t>
                </a:r>
              </a:p>
            </p:txBody>
          </p:sp>
        </mc:Choice>
        <mc:Fallback xmlns="">
          <p:sp>
            <p:nvSpPr>
              <p:cNvPr id="19" name="文本框 16">
                <a:extLst>
                  <a:ext uri="{FF2B5EF4-FFF2-40B4-BE49-F238E27FC236}">
                    <a16:creationId xmlns:a16="http://schemas.microsoft.com/office/drawing/2014/main" id="{6971A81D-DB6B-445D-BBDD-3DE5D9499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191" y="2662921"/>
                <a:ext cx="5334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6">
                <a:extLst>
                  <a:ext uri="{FF2B5EF4-FFF2-40B4-BE49-F238E27FC236}">
                    <a16:creationId xmlns:a16="http://schemas.microsoft.com/office/drawing/2014/main" id="{6971A81D-DB6B-445D-BBDD-3DE5D9499700}"/>
                  </a:ext>
                </a:extLst>
              </p:cNvPr>
              <p:cNvSpPr txBox="1"/>
              <p:nvPr/>
            </p:nvSpPr>
            <p:spPr>
              <a:xfrm>
                <a:off x="10006406" y="2647266"/>
                <a:ext cx="6547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6">
                <a:extLst>
                  <a:ext uri="{FF2B5EF4-FFF2-40B4-BE49-F238E27FC236}">
                    <a16:creationId xmlns:a16="http://schemas.microsoft.com/office/drawing/2014/main" id="{6971A81D-DB6B-445D-BBDD-3DE5D9499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406" y="2647266"/>
                <a:ext cx="65473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0718708-F516-4AAF-B562-D10B576FD19C}"/>
                  </a:ext>
                </a:extLst>
              </p:cNvPr>
              <p:cNvSpPr txBox="1"/>
              <p:nvPr/>
            </p:nvSpPr>
            <p:spPr>
              <a:xfrm>
                <a:off x="1476090" y="3491479"/>
                <a:ext cx="68281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0718708-F516-4AAF-B562-D10B576FD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90" y="3491479"/>
                <a:ext cx="68281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3DFDFC7-696C-4723-9575-3F2A7A26CC5C}"/>
                  </a:ext>
                </a:extLst>
              </p:cNvPr>
              <p:cNvSpPr txBox="1"/>
              <p:nvPr/>
            </p:nvSpPr>
            <p:spPr>
              <a:xfrm>
                <a:off x="4259329" y="3509972"/>
                <a:ext cx="6601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3DFDFC7-696C-4723-9575-3F2A7A26C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329" y="3509972"/>
                <a:ext cx="66012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2730E107-4D68-43F3-822D-43D919BD0664}"/>
              </a:ext>
            </a:extLst>
          </p:cNvPr>
          <p:cNvCxnSpPr/>
          <p:nvPr/>
        </p:nvCxnSpPr>
        <p:spPr>
          <a:xfrm rot="10800000">
            <a:off x="2269068" y="4225060"/>
            <a:ext cx="1744133" cy="338667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ED4A573-75F8-4D3B-B776-240B0FDE923B}"/>
                  </a:ext>
                </a:extLst>
              </p:cNvPr>
              <p:cNvSpPr txBox="1"/>
              <p:nvPr/>
            </p:nvSpPr>
            <p:spPr>
              <a:xfrm>
                <a:off x="7208306" y="3509972"/>
                <a:ext cx="55131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ED4A573-75F8-4D3B-B776-240B0FDE9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306" y="3509972"/>
                <a:ext cx="55131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AF78BA9-3B2E-4B32-8B9A-4A8CC345964C}"/>
                  </a:ext>
                </a:extLst>
              </p:cNvPr>
              <p:cNvSpPr txBox="1"/>
              <p:nvPr/>
            </p:nvSpPr>
            <p:spPr>
              <a:xfrm>
                <a:off x="10082672" y="3497338"/>
                <a:ext cx="104561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      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AF78BA9-3B2E-4B32-8B9A-4A8CC3459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672" y="3497338"/>
                <a:ext cx="104561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A2461EE4-1191-464F-9EED-D3E5189F70AA}"/>
              </a:ext>
            </a:extLst>
          </p:cNvPr>
          <p:cNvCxnSpPr/>
          <p:nvPr/>
        </p:nvCxnSpPr>
        <p:spPr>
          <a:xfrm rot="10800000">
            <a:off x="5077621" y="4223781"/>
            <a:ext cx="1744133" cy="338667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2730E107-4D68-43F3-822D-43D919BD0664}"/>
              </a:ext>
            </a:extLst>
          </p:cNvPr>
          <p:cNvCxnSpPr/>
          <p:nvPr/>
        </p:nvCxnSpPr>
        <p:spPr>
          <a:xfrm rot="10800000">
            <a:off x="7998514" y="4231100"/>
            <a:ext cx="1744133" cy="338667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A67C9AD-87BB-45CF-96D0-2E087B66F196}"/>
                  </a:ext>
                </a:extLst>
              </p:cNvPr>
              <p:cNvSpPr txBox="1"/>
              <p:nvPr/>
            </p:nvSpPr>
            <p:spPr>
              <a:xfrm>
                <a:off x="1476090" y="4395708"/>
                <a:ext cx="65473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A67C9AD-87BB-45CF-96D0-2E087B66F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90" y="4395708"/>
                <a:ext cx="65473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8E18506-FC0F-4F75-B52F-59BCEA272029}"/>
                  </a:ext>
                </a:extLst>
              </p:cNvPr>
              <p:cNvSpPr txBox="1"/>
              <p:nvPr/>
            </p:nvSpPr>
            <p:spPr>
              <a:xfrm>
                <a:off x="4230161" y="4414306"/>
                <a:ext cx="6798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8E18506-FC0F-4F75-B52F-59BCEA272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161" y="4414306"/>
                <a:ext cx="6798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16">
                <a:extLst>
                  <a:ext uri="{FF2B5EF4-FFF2-40B4-BE49-F238E27FC236}">
                    <a16:creationId xmlns:a16="http://schemas.microsoft.com/office/drawing/2014/main" id="{CE6F60CB-5CA2-488B-AA41-77C8A181D9CB}"/>
                  </a:ext>
                </a:extLst>
              </p:cNvPr>
              <p:cNvSpPr txBox="1"/>
              <p:nvPr/>
            </p:nvSpPr>
            <p:spPr>
              <a:xfrm>
                <a:off x="7212148" y="4451982"/>
                <a:ext cx="5366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        </a:t>
                </a:r>
              </a:p>
            </p:txBody>
          </p:sp>
        </mc:Choice>
        <mc:Fallback xmlns="">
          <p:sp>
            <p:nvSpPr>
              <p:cNvPr id="31" name="文本框 16">
                <a:extLst>
                  <a:ext uri="{FF2B5EF4-FFF2-40B4-BE49-F238E27FC236}">
                    <a16:creationId xmlns:a16="http://schemas.microsoft.com/office/drawing/2014/main" id="{CE6F60CB-5CA2-488B-AA41-77C8A181D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148" y="4451982"/>
                <a:ext cx="53665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16">
                <a:extLst>
                  <a:ext uri="{FF2B5EF4-FFF2-40B4-BE49-F238E27FC236}">
                    <a16:creationId xmlns:a16="http://schemas.microsoft.com/office/drawing/2014/main" id="{8CA23927-64EA-4CDB-AFAA-227072FFB317}"/>
                  </a:ext>
                </a:extLst>
              </p:cNvPr>
              <p:cNvSpPr txBox="1"/>
              <p:nvPr/>
            </p:nvSpPr>
            <p:spPr>
              <a:xfrm>
                <a:off x="9992363" y="4436327"/>
                <a:ext cx="6547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16">
                <a:extLst>
                  <a:ext uri="{FF2B5EF4-FFF2-40B4-BE49-F238E27FC236}">
                    <a16:creationId xmlns:a16="http://schemas.microsoft.com/office/drawing/2014/main" id="{8CA23927-64EA-4CDB-AFAA-227072FFB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2363" y="4436327"/>
                <a:ext cx="65473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98A130B-11AD-4F96-B846-52F9DFE761AC}"/>
                  </a:ext>
                </a:extLst>
              </p:cNvPr>
              <p:cNvSpPr txBox="1"/>
              <p:nvPr/>
            </p:nvSpPr>
            <p:spPr>
              <a:xfrm>
                <a:off x="1462047" y="5280540"/>
                <a:ext cx="68281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98A130B-11AD-4F96-B846-52F9DFE76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047" y="5280540"/>
                <a:ext cx="68281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92AB739-49B3-4D07-901C-DF68A41FC646}"/>
                  </a:ext>
                </a:extLst>
              </p:cNvPr>
              <p:cNvSpPr txBox="1"/>
              <p:nvPr/>
            </p:nvSpPr>
            <p:spPr>
              <a:xfrm>
                <a:off x="4271009" y="5299033"/>
                <a:ext cx="61330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  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92AB739-49B3-4D07-901C-DF68A41FC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09" y="5299033"/>
                <a:ext cx="61330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156339F-1661-40DB-84A4-C5CAD39943CB}"/>
                  </a:ext>
                </a:extLst>
              </p:cNvPr>
              <p:cNvSpPr txBox="1"/>
              <p:nvPr/>
            </p:nvSpPr>
            <p:spPr>
              <a:xfrm>
                <a:off x="7194263" y="5299033"/>
                <a:ext cx="5366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     </a:t>
                </a: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156339F-1661-40DB-84A4-C5CAD3994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263" y="5299033"/>
                <a:ext cx="53665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AB8B89D-F1AF-4817-8A4E-6A7E8A972301}"/>
                  </a:ext>
                </a:extLst>
              </p:cNvPr>
              <p:cNvSpPr txBox="1"/>
              <p:nvPr/>
            </p:nvSpPr>
            <p:spPr>
              <a:xfrm>
                <a:off x="10068629" y="5286399"/>
                <a:ext cx="104561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      </a:t>
                </a: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AB8B89D-F1AF-4817-8A4E-6A7E8A97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629" y="5286399"/>
                <a:ext cx="104561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8F5D0F3-8513-4EC5-96A1-FEBCE424621A}"/>
                  </a:ext>
                </a:extLst>
              </p:cNvPr>
              <p:cNvSpPr txBox="1"/>
              <p:nvPr/>
            </p:nvSpPr>
            <p:spPr>
              <a:xfrm>
                <a:off x="3311466" y="2474062"/>
                <a:ext cx="6160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8F5D0F3-8513-4EC5-96A1-FEBCE4246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466" y="2474062"/>
                <a:ext cx="61609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1579BBC-E7D5-4DDC-9496-F6120B469846}"/>
                  </a:ext>
                </a:extLst>
              </p:cNvPr>
              <p:cNvSpPr txBox="1"/>
              <p:nvPr/>
            </p:nvSpPr>
            <p:spPr>
              <a:xfrm>
                <a:off x="6442972" y="2466033"/>
                <a:ext cx="3425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1579BBC-E7D5-4DDC-9496-F6120B469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972" y="2466033"/>
                <a:ext cx="342543" cy="369332"/>
              </a:xfrm>
              <a:prstGeom prst="rect">
                <a:avLst/>
              </a:prstGeom>
              <a:blipFill>
                <a:blip r:embed="rId21"/>
                <a:stretch>
                  <a:fillRect r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D6FD905-6DD2-4DD0-9190-7364108411B0}"/>
                  </a:ext>
                </a:extLst>
              </p:cNvPr>
              <p:cNvSpPr txBox="1"/>
              <p:nvPr/>
            </p:nvSpPr>
            <p:spPr>
              <a:xfrm>
                <a:off x="9043662" y="2498314"/>
                <a:ext cx="6160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D6FD905-6DD2-4DD0-9190-736410841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662" y="2498314"/>
                <a:ext cx="616099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861DA50-72CB-47D1-9294-B39C76E7533A}"/>
                  </a:ext>
                </a:extLst>
              </p:cNvPr>
              <p:cNvSpPr txBox="1"/>
              <p:nvPr/>
            </p:nvSpPr>
            <p:spPr>
              <a:xfrm>
                <a:off x="2328334" y="5944115"/>
                <a:ext cx="67576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861DA50-72CB-47D1-9294-B39C76E75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334" y="5944115"/>
                <a:ext cx="675762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4D5427C-B317-40FC-965F-F7415ECDE788}"/>
                  </a:ext>
                </a:extLst>
              </p:cNvPr>
              <p:cNvSpPr txBox="1"/>
              <p:nvPr/>
            </p:nvSpPr>
            <p:spPr>
              <a:xfrm>
                <a:off x="5181481" y="5931943"/>
                <a:ext cx="45615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4D5427C-B317-40FC-965F-F7415ECDE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481" y="5931943"/>
                <a:ext cx="456151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39">
                <a:extLst>
                  <a:ext uri="{FF2B5EF4-FFF2-40B4-BE49-F238E27FC236}">
                    <a16:creationId xmlns:a16="http://schemas.microsoft.com/office/drawing/2014/main" id="{D861DA50-72CB-47D1-9294-B39C76E7533A}"/>
                  </a:ext>
                </a:extLst>
              </p:cNvPr>
              <p:cNvSpPr txBox="1"/>
              <p:nvPr/>
            </p:nvSpPr>
            <p:spPr>
              <a:xfrm>
                <a:off x="7998514" y="5951834"/>
                <a:ext cx="67576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39">
                <a:extLst>
                  <a:ext uri="{FF2B5EF4-FFF2-40B4-BE49-F238E27FC236}">
                    <a16:creationId xmlns:a16="http://schemas.microsoft.com/office/drawing/2014/main" id="{D861DA50-72CB-47D1-9294-B39C76E75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514" y="5951834"/>
                <a:ext cx="675762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7A82A177-BB99-4E7F-A32B-9769DCF186BA}"/>
              </a:ext>
            </a:extLst>
          </p:cNvPr>
          <p:cNvSpPr txBox="1"/>
          <p:nvPr/>
        </p:nvSpPr>
        <p:spPr>
          <a:xfrm>
            <a:off x="609600" y="483476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LSTM</a:t>
            </a:r>
            <a:r>
              <a:rPr kumimoji="1" lang="zh-CN" altLang="en-US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千层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53961812-6C40-4126-9C90-32210FD0830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69" y="536834"/>
            <a:ext cx="584775" cy="5847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3927E87-BD5F-4AB0-88E9-382F28625C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2"/>
          <a:stretch/>
        </p:blipFill>
        <p:spPr bwMode="auto">
          <a:xfrm>
            <a:off x="3468466" y="229585"/>
            <a:ext cx="2627534" cy="216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454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8CF29DD-49B0-4BDD-B939-42B55E17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269" y="733978"/>
            <a:ext cx="7451211" cy="56968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B8F155D-30E2-4666-8DD0-BCFBF42DABE5}"/>
              </a:ext>
            </a:extLst>
          </p:cNvPr>
          <p:cNvSpPr txBox="1"/>
          <p:nvPr/>
        </p:nvSpPr>
        <p:spPr>
          <a:xfrm>
            <a:off x="609600" y="483476"/>
            <a:ext cx="1632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 err="1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nn.LSTM</a:t>
            </a:r>
            <a:endParaRPr kumimoji="1" lang="zh-CN" altLang="en-US" sz="3200" b="1" dirty="0">
              <a:solidFill>
                <a:srgbClr val="372BB9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58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2DC0D84-E9C3-45E8-99D5-EE42A130AC62}"/>
              </a:ext>
            </a:extLst>
          </p:cNvPr>
          <p:cNvSpPr txBox="1"/>
          <p:nvPr/>
        </p:nvSpPr>
        <p:spPr>
          <a:xfrm>
            <a:off x="609600" y="483476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成绩计算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D5B335-2199-4D03-A0DD-8319C23E6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34" y="1193201"/>
            <a:ext cx="9852932" cy="4471597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433D79CE-27CC-462F-9547-978006186CEE}"/>
              </a:ext>
            </a:extLst>
          </p:cNvPr>
          <p:cNvSpPr/>
          <p:nvPr/>
        </p:nvSpPr>
        <p:spPr>
          <a:xfrm>
            <a:off x="6800295" y="1882066"/>
            <a:ext cx="2325950" cy="6214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270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8FD337-AFDB-4A0B-BD78-D7FD5FE24740}"/>
              </a:ext>
            </a:extLst>
          </p:cNvPr>
          <p:cNvSpPr txBox="1"/>
          <p:nvPr/>
        </p:nvSpPr>
        <p:spPr>
          <a:xfrm>
            <a:off x="609600" y="483476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提醒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39C219-E59B-40C0-B076-5F8D2686B419}"/>
              </a:ext>
            </a:extLst>
          </p:cNvPr>
          <p:cNvSpPr txBox="1"/>
          <p:nvPr/>
        </p:nvSpPr>
        <p:spPr>
          <a:xfrm>
            <a:off x="1113904" y="1722268"/>
            <a:ext cx="7066358" cy="294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/>
              <a:t>11</a:t>
            </a:r>
            <a:r>
              <a:rPr lang="zh-CN" altLang="en-US" sz="2400" b="1" dirty="0"/>
              <a:t>月</a:t>
            </a:r>
            <a:r>
              <a:rPr lang="en-US" altLang="zh-CN" sz="2400" b="1" dirty="0"/>
              <a:t>14</a:t>
            </a:r>
            <a:r>
              <a:rPr lang="zh-CN" altLang="en-US" sz="2400" b="1" dirty="0"/>
              <a:t>日之前</a:t>
            </a:r>
            <a:r>
              <a:rPr lang="zh-CN" altLang="en-US" sz="2400" dirty="0"/>
              <a:t>完成并提交到</a:t>
            </a:r>
            <a:r>
              <a:rPr lang="en-US" altLang="zh-CN" sz="2400" dirty="0"/>
              <a:t>GitHub</a:t>
            </a:r>
            <a:r>
              <a:rPr lang="zh-CN" altLang="en-US" sz="2400" dirty="0"/>
              <a:t>上面</a:t>
            </a:r>
            <a:endParaRPr lang="en-US" altLang="zh-CN" sz="24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新建一个仓库，把程序上传</a:t>
            </a:r>
            <a:endParaRPr lang="en-US" altLang="zh-CN" sz="24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如果需要说明，写成</a:t>
            </a:r>
            <a:r>
              <a:rPr lang="en-US" altLang="zh-CN" sz="2400" dirty="0"/>
              <a:t>readme.md</a:t>
            </a:r>
            <a:r>
              <a:rPr lang="zh-CN" altLang="en-US" sz="2400" dirty="0"/>
              <a:t>文件也传上去</a:t>
            </a:r>
            <a:endParaRPr lang="en-US" altLang="zh-CN" sz="24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详见肖老师的要求</a:t>
            </a:r>
          </a:p>
        </p:txBody>
      </p:sp>
    </p:spTree>
    <p:extLst>
      <p:ext uri="{BB962C8B-B14F-4D97-AF65-F5344CB8AC3E}">
        <p14:creationId xmlns:p14="http://schemas.microsoft.com/office/powerpoint/2010/main" val="80660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AE834B-7188-4892-9C60-6226A6D0AFEC}"/>
              </a:ext>
            </a:extLst>
          </p:cNvPr>
          <p:cNvSpPr txBox="1"/>
          <p:nvPr/>
        </p:nvSpPr>
        <p:spPr>
          <a:xfrm>
            <a:off x="609600" y="483476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课程项目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E15B69-AAB2-4980-9A35-A44CD44E95E1}"/>
              </a:ext>
            </a:extLst>
          </p:cNvPr>
          <p:cNvSpPr txBox="1"/>
          <p:nvPr/>
        </p:nvSpPr>
        <p:spPr>
          <a:xfrm>
            <a:off x="609600" y="1539073"/>
            <a:ext cx="10418064" cy="2266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基础内容</a:t>
            </a:r>
            <a:r>
              <a:rPr lang="zh-CN" altLang="en-US" sz="2400" dirty="0"/>
              <a:t>（</a:t>
            </a:r>
            <a:r>
              <a:rPr lang="en-US" altLang="zh-CN" sz="2400" dirty="0"/>
              <a:t>85</a:t>
            </a:r>
            <a:r>
              <a:rPr lang="zh-CN" altLang="en-US" sz="2400" dirty="0"/>
              <a:t>分）</a:t>
            </a:r>
            <a:r>
              <a:rPr lang="en-US" altLang="zh-CN" dirty="0"/>
              <a:t>——</a:t>
            </a:r>
            <a:r>
              <a:rPr lang="zh-CN" altLang="en-US" dirty="0"/>
              <a:t>参考上次课手撸</a:t>
            </a:r>
            <a:r>
              <a:rPr lang="en-US" altLang="zh-CN" dirty="0"/>
              <a:t>RNN</a:t>
            </a:r>
            <a:r>
              <a:rPr lang="zh-CN" altLang="en-US" dirty="0"/>
              <a:t>模型的经验，尝试</a:t>
            </a:r>
            <a:r>
              <a:rPr lang="zh-CN" altLang="en-US" b="1" dirty="0"/>
              <a:t>自己搭建</a:t>
            </a:r>
            <a:r>
              <a:rPr lang="en-US" altLang="zh-CN" dirty="0"/>
              <a:t>LSTM</a:t>
            </a:r>
            <a:r>
              <a:rPr lang="zh-CN" altLang="en-US" dirty="0"/>
              <a:t>网络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不能调用</a:t>
            </a:r>
            <a:r>
              <a:rPr lang="en-US" altLang="zh-CN" dirty="0" err="1"/>
              <a:t>nn.LSTM</a:t>
            </a:r>
            <a:r>
              <a:rPr lang="zh-CN" altLang="en-US" dirty="0"/>
              <a:t>、</a:t>
            </a:r>
            <a:r>
              <a:rPr lang="en-US" altLang="zh-CN" dirty="0" err="1"/>
              <a:t>nn.LSTMCell</a:t>
            </a:r>
            <a:r>
              <a:rPr lang="zh-CN" altLang="en-US" dirty="0"/>
              <a:t>，可以使用</a:t>
            </a:r>
            <a:r>
              <a:rPr lang="en-US" altLang="zh-CN" dirty="0" err="1"/>
              <a:t>nn.Linear</a:t>
            </a:r>
            <a:r>
              <a:rPr lang="zh-CN" altLang="en-US" dirty="0"/>
              <a:t>、</a:t>
            </a:r>
            <a:r>
              <a:rPr lang="en-US" altLang="zh-CN" dirty="0" err="1"/>
              <a:t>nn.Parameter</a:t>
            </a:r>
            <a:r>
              <a:rPr lang="zh-CN" altLang="en-US" dirty="0"/>
              <a:t>等等搭建网络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可以参考</a:t>
            </a:r>
            <a:r>
              <a:rPr lang="en-US" altLang="zh-CN" dirty="0" err="1"/>
              <a:t>torch.nn.LSTM</a:t>
            </a:r>
            <a:r>
              <a:rPr lang="zh-CN" altLang="en-US" dirty="0"/>
              <a:t>的计算公式、可以仿照其输入输出，官方文档：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https://pytorch.org/docs/stable/generated/torch.nn.LSTM.html#torch.nn.LSTM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数据加载、模型训练的代码都是现成的，只需要完成模型搭建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032E39-A1B9-4EC1-B7B7-B3465A2765A0}"/>
              </a:ext>
            </a:extLst>
          </p:cNvPr>
          <p:cNvSpPr txBox="1"/>
          <p:nvPr/>
        </p:nvSpPr>
        <p:spPr>
          <a:xfrm>
            <a:off x="609600" y="4276028"/>
            <a:ext cx="896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提高内容</a:t>
            </a: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分）</a:t>
            </a:r>
            <a:r>
              <a:rPr lang="en-US" altLang="zh-CN" dirty="0"/>
              <a:t>——</a:t>
            </a:r>
            <a:r>
              <a:rPr lang="zh-CN" altLang="en-US" dirty="0"/>
              <a:t>在自己搭建出来的</a:t>
            </a:r>
            <a:r>
              <a:rPr lang="en-US" altLang="zh-CN" dirty="0"/>
              <a:t>LSTM</a:t>
            </a:r>
            <a:r>
              <a:rPr lang="zh-CN" altLang="en-US" dirty="0"/>
              <a:t>网络基础上，</a:t>
            </a:r>
            <a:r>
              <a:rPr lang="zh-CN" altLang="en-US" b="1" dirty="0"/>
              <a:t>实现双层</a:t>
            </a:r>
            <a:r>
              <a:rPr lang="en-US" altLang="zh-CN" dirty="0"/>
              <a:t>LSTM</a:t>
            </a:r>
            <a:r>
              <a:rPr lang="zh-CN" altLang="en-US" dirty="0"/>
              <a:t>网络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2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0FE0CC-7821-44AC-8608-369852474EAF}"/>
              </a:ext>
            </a:extLst>
          </p:cNvPr>
          <p:cNvSpPr txBox="1"/>
          <p:nvPr/>
        </p:nvSpPr>
        <p:spPr>
          <a:xfrm>
            <a:off x="609600" y="483476"/>
            <a:ext cx="3690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1.</a:t>
            </a:r>
            <a:r>
              <a:rPr kumimoji="1" lang="zh-CN" altLang="en-US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为什么要用</a:t>
            </a:r>
            <a:r>
              <a:rPr kumimoji="1" lang="en-US" altLang="zh-CN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RNN</a:t>
            </a:r>
            <a:r>
              <a:rPr kumimoji="1" lang="zh-CN" altLang="en-US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622AF5-69D5-438D-800E-D9C7FA5A5601}"/>
              </a:ext>
            </a:extLst>
          </p:cNvPr>
          <p:cNvSpPr txBox="1"/>
          <p:nvPr/>
        </p:nvSpPr>
        <p:spPr>
          <a:xfrm>
            <a:off x="1097785" y="1368000"/>
            <a:ext cx="45532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dirty="0"/>
              <a:t>普通的前馈神经网络没有记忆力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F03E13A-8A27-4B57-8F8A-D49C31D955F1}"/>
              </a:ext>
            </a:extLst>
          </p:cNvPr>
          <p:cNvSpPr txBox="1"/>
          <p:nvPr/>
        </p:nvSpPr>
        <p:spPr>
          <a:xfrm>
            <a:off x="6065786" y="1382688"/>
            <a:ext cx="5104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RNN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是想让神经网络也具有记忆的功能，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相当于给网络增加一个“时间”这个维度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A4B4B3-E002-4CD8-8E4C-9E4FEE5E2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152" y="2067859"/>
            <a:ext cx="2240474" cy="41989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0A3522C-3890-4FCA-A60E-7CA4663EA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123" y="2291330"/>
            <a:ext cx="4887609" cy="381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8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0FE0CC-7821-44AC-8608-369852474EAF}"/>
              </a:ext>
            </a:extLst>
          </p:cNvPr>
          <p:cNvSpPr txBox="1"/>
          <p:nvPr/>
        </p:nvSpPr>
        <p:spPr>
          <a:xfrm>
            <a:off x="609600" y="483476"/>
            <a:ext cx="3690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1.</a:t>
            </a:r>
            <a:r>
              <a:rPr kumimoji="1" lang="zh-CN" altLang="en-US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为什么要用</a:t>
            </a:r>
            <a:r>
              <a:rPr kumimoji="1" lang="en-US" altLang="zh-CN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RNN</a:t>
            </a:r>
            <a:r>
              <a:rPr kumimoji="1" lang="zh-CN" altLang="en-US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622AF5-69D5-438D-800E-D9C7FA5A5601}"/>
              </a:ext>
            </a:extLst>
          </p:cNvPr>
          <p:cNvSpPr txBox="1"/>
          <p:nvPr/>
        </p:nvSpPr>
        <p:spPr>
          <a:xfrm>
            <a:off x="609600" y="1170957"/>
            <a:ext cx="51834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dirty="0"/>
              <a:t>有两句话：</a:t>
            </a:r>
            <a:endParaRPr lang="en-US" altLang="zh-CN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输入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C000"/>
                </a:solidFill>
              </a:rPr>
              <a:t>People</a:t>
            </a:r>
            <a:r>
              <a:rPr lang="en-US" altLang="zh-CN" dirty="0"/>
              <a:t>  like to walk on </a:t>
            </a:r>
            <a:r>
              <a:rPr lang="en-US" altLang="zh-CN" dirty="0">
                <a:solidFill>
                  <a:srgbClr val="00B0F0"/>
                </a:solidFill>
              </a:rPr>
              <a:t>two</a:t>
            </a:r>
            <a:r>
              <a:rPr lang="en-US" altLang="zh-CN" dirty="0"/>
              <a:t> legs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输入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C000"/>
                </a:solidFill>
              </a:rPr>
              <a:t>Cats </a:t>
            </a:r>
            <a:r>
              <a:rPr lang="en-US" altLang="zh-CN" dirty="0"/>
              <a:t>     like to walk on </a:t>
            </a:r>
            <a:r>
              <a:rPr lang="en-US" altLang="zh-CN" dirty="0">
                <a:solidFill>
                  <a:srgbClr val="00B0F0"/>
                </a:solidFill>
              </a:rPr>
              <a:t>four</a:t>
            </a:r>
            <a:r>
              <a:rPr lang="en-US" altLang="zh-CN" dirty="0"/>
              <a:t> legs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D30EDA0-823E-4BCD-914C-24284E850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455363"/>
              </p:ext>
            </p:extLst>
          </p:nvPr>
        </p:nvGraphicFramePr>
        <p:xfrm>
          <a:off x="1020205" y="5009883"/>
          <a:ext cx="5624576" cy="832915"/>
        </p:xfrm>
        <a:graphic>
          <a:graphicData uri="http://schemas.openxmlformats.org/drawingml/2006/table">
            <a:tbl>
              <a:tblPr firstRow="1" bandRow="1"/>
              <a:tblGrid>
                <a:gridCol w="703072">
                  <a:extLst>
                    <a:ext uri="{9D8B030D-6E8A-4147-A177-3AD203B41FA5}">
                      <a16:colId xmlns:a16="http://schemas.microsoft.com/office/drawing/2014/main" val="2231517806"/>
                    </a:ext>
                  </a:extLst>
                </a:gridCol>
                <a:gridCol w="703072">
                  <a:extLst>
                    <a:ext uri="{9D8B030D-6E8A-4147-A177-3AD203B41FA5}">
                      <a16:colId xmlns:a16="http://schemas.microsoft.com/office/drawing/2014/main" val="2666841774"/>
                    </a:ext>
                  </a:extLst>
                </a:gridCol>
                <a:gridCol w="703072">
                  <a:extLst>
                    <a:ext uri="{9D8B030D-6E8A-4147-A177-3AD203B41FA5}">
                      <a16:colId xmlns:a16="http://schemas.microsoft.com/office/drawing/2014/main" val="205596630"/>
                    </a:ext>
                  </a:extLst>
                </a:gridCol>
                <a:gridCol w="703072">
                  <a:extLst>
                    <a:ext uri="{9D8B030D-6E8A-4147-A177-3AD203B41FA5}">
                      <a16:colId xmlns:a16="http://schemas.microsoft.com/office/drawing/2014/main" val="2251216932"/>
                    </a:ext>
                  </a:extLst>
                </a:gridCol>
                <a:gridCol w="703072">
                  <a:extLst>
                    <a:ext uri="{9D8B030D-6E8A-4147-A177-3AD203B41FA5}">
                      <a16:colId xmlns:a16="http://schemas.microsoft.com/office/drawing/2014/main" val="1460956040"/>
                    </a:ext>
                  </a:extLst>
                </a:gridCol>
                <a:gridCol w="703072">
                  <a:extLst>
                    <a:ext uri="{9D8B030D-6E8A-4147-A177-3AD203B41FA5}">
                      <a16:colId xmlns:a16="http://schemas.microsoft.com/office/drawing/2014/main" val="1849863639"/>
                    </a:ext>
                  </a:extLst>
                </a:gridCol>
                <a:gridCol w="703072">
                  <a:extLst>
                    <a:ext uri="{9D8B030D-6E8A-4147-A177-3AD203B41FA5}">
                      <a16:colId xmlns:a16="http://schemas.microsoft.com/office/drawing/2014/main" val="3287163285"/>
                    </a:ext>
                  </a:extLst>
                </a:gridCol>
                <a:gridCol w="703072">
                  <a:extLst>
                    <a:ext uri="{9D8B030D-6E8A-4147-A177-3AD203B41FA5}">
                      <a16:colId xmlns:a16="http://schemas.microsoft.com/office/drawing/2014/main" val="2717700831"/>
                    </a:ext>
                  </a:extLst>
                </a:gridCol>
              </a:tblGrid>
              <a:tr h="362486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i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RNN</a:t>
                      </a:r>
                      <a:endParaRPr lang="zh-CN" altLang="en-US" sz="1800" b="1" i="1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walk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four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legs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018045"/>
                  </a:ext>
                </a:extLst>
              </a:tr>
              <a:tr h="4671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Cats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like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walk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u="sng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four</a:t>
                      </a:r>
                      <a:endParaRPr lang="zh-CN" altLang="en-US" sz="1800" b="1" u="sng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017855"/>
                  </a:ext>
                </a:extLst>
              </a:tr>
            </a:tbl>
          </a:graphicData>
        </a:graphic>
      </p:graphicFrame>
      <p:sp>
        <p:nvSpPr>
          <p:cNvPr id="10" name="椭圆 9">
            <a:extLst>
              <a:ext uri="{FF2B5EF4-FFF2-40B4-BE49-F238E27FC236}">
                <a16:creationId xmlns:a16="http://schemas.microsoft.com/office/drawing/2014/main" id="{21965AC1-01CC-4DA9-AD54-67A0D9F317CA}"/>
              </a:ext>
            </a:extLst>
          </p:cNvPr>
          <p:cNvSpPr/>
          <p:nvPr/>
        </p:nvSpPr>
        <p:spPr>
          <a:xfrm>
            <a:off x="5200372" y="5375971"/>
            <a:ext cx="685800" cy="4148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内容占位符 4">
            <a:extLst>
              <a:ext uri="{FF2B5EF4-FFF2-40B4-BE49-F238E27FC236}">
                <a16:creationId xmlns:a16="http://schemas.microsoft.com/office/drawing/2014/main" id="{5E945AA0-948B-4CA7-AF63-89D48E1C1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73660" y="1170957"/>
            <a:ext cx="1806097" cy="2560542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DB963DC-61B5-412F-AB54-B193EBF58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077" y="3850155"/>
            <a:ext cx="3278451" cy="2560542"/>
          </a:xfrm>
          <a:prstGeom prst="rect">
            <a:avLst/>
          </a:prstGeom>
        </p:spPr>
      </p:pic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B0A7F6FB-5D4F-46C6-BB84-C7BBCC9BB57D}"/>
              </a:ext>
            </a:extLst>
          </p:cNvPr>
          <p:cNvSpPr/>
          <p:nvPr/>
        </p:nvSpPr>
        <p:spPr>
          <a:xfrm>
            <a:off x="7253152" y="535577"/>
            <a:ext cx="1502229" cy="635380"/>
          </a:xfrm>
          <a:prstGeom prst="wedgeRectCallout">
            <a:avLst>
              <a:gd name="adj1" fmla="val 84384"/>
              <a:gd name="adj2" fmla="val 146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谁在</a:t>
            </a:r>
            <a:r>
              <a:rPr lang="en-US" altLang="zh-CN" dirty="0"/>
              <a:t>q</a:t>
            </a:r>
            <a:r>
              <a:rPr lang="zh-CN" altLang="en-US" dirty="0"/>
              <a:t>我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F57A446-0EC6-4A20-AB8C-1F6C823CF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196904"/>
              </p:ext>
            </p:extLst>
          </p:nvPr>
        </p:nvGraphicFramePr>
        <p:xfrm>
          <a:off x="982787" y="3304904"/>
          <a:ext cx="5624576" cy="832915"/>
        </p:xfrm>
        <a:graphic>
          <a:graphicData uri="http://schemas.openxmlformats.org/drawingml/2006/table">
            <a:tbl>
              <a:tblPr firstRow="1" bandRow="1"/>
              <a:tblGrid>
                <a:gridCol w="703072">
                  <a:extLst>
                    <a:ext uri="{9D8B030D-6E8A-4147-A177-3AD203B41FA5}">
                      <a16:colId xmlns:a16="http://schemas.microsoft.com/office/drawing/2014/main" val="2231517806"/>
                    </a:ext>
                  </a:extLst>
                </a:gridCol>
                <a:gridCol w="703072">
                  <a:extLst>
                    <a:ext uri="{9D8B030D-6E8A-4147-A177-3AD203B41FA5}">
                      <a16:colId xmlns:a16="http://schemas.microsoft.com/office/drawing/2014/main" val="2666841774"/>
                    </a:ext>
                  </a:extLst>
                </a:gridCol>
                <a:gridCol w="703072">
                  <a:extLst>
                    <a:ext uri="{9D8B030D-6E8A-4147-A177-3AD203B41FA5}">
                      <a16:colId xmlns:a16="http://schemas.microsoft.com/office/drawing/2014/main" val="205596630"/>
                    </a:ext>
                  </a:extLst>
                </a:gridCol>
                <a:gridCol w="703072">
                  <a:extLst>
                    <a:ext uri="{9D8B030D-6E8A-4147-A177-3AD203B41FA5}">
                      <a16:colId xmlns:a16="http://schemas.microsoft.com/office/drawing/2014/main" val="2251216932"/>
                    </a:ext>
                  </a:extLst>
                </a:gridCol>
                <a:gridCol w="703072">
                  <a:extLst>
                    <a:ext uri="{9D8B030D-6E8A-4147-A177-3AD203B41FA5}">
                      <a16:colId xmlns:a16="http://schemas.microsoft.com/office/drawing/2014/main" val="1460956040"/>
                    </a:ext>
                  </a:extLst>
                </a:gridCol>
                <a:gridCol w="703072">
                  <a:extLst>
                    <a:ext uri="{9D8B030D-6E8A-4147-A177-3AD203B41FA5}">
                      <a16:colId xmlns:a16="http://schemas.microsoft.com/office/drawing/2014/main" val="1849863639"/>
                    </a:ext>
                  </a:extLst>
                </a:gridCol>
                <a:gridCol w="703072">
                  <a:extLst>
                    <a:ext uri="{9D8B030D-6E8A-4147-A177-3AD203B41FA5}">
                      <a16:colId xmlns:a16="http://schemas.microsoft.com/office/drawing/2014/main" val="3287163285"/>
                    </a:ext>
                  </a:extLst>
                </a:gridCol>
                <a:gridCol w="703072">
                  <a:extLst>
                    <a:ext uri="{9D8B030D-6E8A-4147-A177-3AD203B41FA5}">
                      <a16:colId xmlns:a16="http://schemas.microsoft.com/office/drawing/2014/main" val="2717700831"/>
                    </a:ext>
                  </a:extLst>
                </a:gridCol>
              </a:tblGrid>
              <a:tr h="362486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i="1" u="sng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FNN</a:t>
                      </a:r>
                      <a:endParaRPr lang="zh-CN" altLang="en-US" sz="1800" b="1" i="1" u="sng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walk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four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legs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018045"/>
                  </a:ext>
                </a:extLst>
              </a:tr>
              <a:tr h="4671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walk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u="sng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017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38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8F2C83-237A-4FFC-8E01-A03DD3B27D7F}"/>
              </a:ext>
            </a:extLst>
          </p:cNvPr>
          <p:cNvSpPr txBox="1"/>
          <p:nvPr/>
        </p:nvSpPr>
        <p:spPr>
          <a:xfrm>
            <a:off x="609600" y="483476"/>
            <a:ext cx="3897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2.</a:t>
            </a:r>
            <a:r>
              <a:rPr kumimoji="1" lang="zh-CN" altLang="en-US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为什么要用</a:t>
            </a:r>
            <a:r>
              <a:rPr kumimoji="1" lang="en-US" altLang="zh-CN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LSTM</a:t>
            </a:r>
            <a:r>
              <a:rPr kumimoji="1" lang="zh-CN" altLang="en-US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2D1CA6-30EE-45B6-9D95-B106DFD780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7" r="19088"/>
          <a:stretch/>
        </p:blipFill>
        <p:spPr>
          <a:xfrm>
            <a:off x="1945460" y="4264196"/>
            <a:ext cx="2158736" cy="19312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DEF3EE-A477-4C24-B914-80002A9F422C}"/>
              </a:ext>
            </a:extLst>
          </p:cNvPr>
          <p:cNvSpPr txBox="1"/>
          <p:nvPr/>
        </p:nvSpPr>
        <p:spPr>
          <a:xfrm>
            <a:off x="540000" y="1368000"/>
            <a:ext cx="105257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RNN</a:t>
            </a:r>
            <a:r>
              <a:rPr lang="zh-CN" altLang="en-US" dirty="0"/>
              <a:t>具有记忆但是记忆不长。随着时间增加，</a:t>
            </a:r>
            <a:r>
              <a:rPr lang="en-US" altLang="zh-CN" dirty="0"/>
              <a:t>RNN</a:t>
            </a:r>
            <a:r>
              <a:rPr lang="zh-CN" altLang="en-US" dirty="0"/>
              <a:t>对历史信息的记忆会变得越来越淡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0B4761-914E-444F-8A78-F21FF442520C}"/>
              </a:ext>
            </a:extLst>
          </p:cNvPr>
          <p:cNvSpPr txBox="1"/>
          <p:nvPr/>
        </p:nvSpPr>
        <p:spPr>
          <a:xfrm>
            <a:off x="540000" y="1768110"/>
            <a:ext cx="1052576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LSTM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研究人员针对</a:t>
            </a:r>
            <a:r>
              <a:rPr lang="en-US" altLang="zh-CN" dirty="0"/>
              <a:t>RNN</a:t>
            </a:r>
            <a:r>
              <a:rPr lang="zh-CN" altLang="en-US" dirty="0"/>
              <a:t>记忆不足的问题改进而来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让网络能够自己决定是否记忆当前的信息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尤其是在长文本的任务上面表现更优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4C4863-8CD5-4916-AC62-FAE73B61CC65}"/>
              </a:ext>
            </a:extLst>
          </p:cNvPr>
          <p:cNvSpPr txBox="1"/>
          <p:nvPr/>
        </p:nvSpPr>
        <p:spPr>
          <a:xfrm>
            <a:off x="6318948" y="2148629"/>
            <a:ext cx="448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Cats like to . . . because they have </a:t>
            </a:r>
            <a:r>
              <a:rPr lang="en-US" altLang="zh-CN" b="1" u="sng" dirty="0">
                <a:solidFill>
                  <a:srgbClr val="00B050"/>
                </a:solidFill>
              </a:rPr>
              <a:t>four</a:t>
            </a:r>
            <a:r>
              <a:rPr lang="en-US" altLang="zh-CN" dirty="0"/>
              <a:t> legs.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960C14-B43D-4007-9835-BC6FA7C43B62}"/>
              </a:ext>
            </a:extLst>
          </p:cNvPr>
          <p:cNvSpPr txBox="1"/>
          <p:nvPr/>
        </p:nvSpPr>
        <p:spPr>
          <a:xfrm>
            <a:off x="6318948" y="2546516"/>
            <a:ext cx="474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Human like to . . . because they have </a:t>
            </a:r>
            <a:r>
              <a:rPr lang="en-US" altLang="zh-CN" b="1" u="sng" dirty="0">
                <a:solidFill>
                  <a:srgbClr val="00B050"/>
                </a:solidFill>
              </a:rPr>
              <a:t>two</a:t>
            </a:r>
            <a:r>
              <a:rPr lang="en-US" altLang="zh-CN" dirty="0"/>
              <a:t> legs.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EF5F52-5A12-4B07-B4C6-A1164F7B9900}"/>
              </a:ext>
            </a:extLst>
          </p:cNvPr>
          <p:cNvSpPr txBox="1"/>
          <p:nvPr/>
        </p:nvSpPr>
        <p:spPr>
          <a:xfrm>
            <a:off x="3572042" y="3296367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鲁迅说过：鱼的记忆只有七秒，大象的记忆长达几年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02C50D6-297E-43AB-866E-1BB8A7398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629" y="4269558"/>
            <a:ext cx="2734638" cy="193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6B72B4-FB67-40A5-AA2F-F6ED112DC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045" y="4265474"/>
            <a:ext cx="1929997" cy="192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13153F5-7636-44BB-9DB8-E8E3782FD914}"/>
              </a:ext>
            </a:extLst>
          </p:cNvPr>
          <p:cNvSpPr txBox="1"/>
          <p:nvPr/>
        </p:nvSpPr>
        <p:spPr>
          <a:xfrm>
            <a:off x="2689934" y="393280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RNN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86B2ED-F6DD-4260-A4A0-3674859C5D79}"/>
              </a:ext>
            </a:extLst>
          </p:cNvPr>
          <p:cNvSpPr txBox="1"/>
          <p:nvPr/>
        </p:nvSpPr>
        <p:spPr>
          <a:xfrm>
            <a:off x="5953303" y="393280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LSTM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05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E92A53-29AF-43D2-8B60-8ADA69842770}"/>
              </a:ext>
            </a:extLst>
          </p:cNvPr>
          <p:cNvSpPr txBox="1"/>
          <p:nvPr/>
        </p:nvSpPr>
        <p:spPr>
          <a:xfrm>
            <a:off x="609600" y="483476"/>
            <a:ext cx="5133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3.</a:t>
            </a:r>
            <a:r>
              <a:rPr kumimoji="1" lang="zh-CN" altLang="en-US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如何实现</a:t>
            </a:r>
            <a:r>
              <a:rPr kumimoji="1" lang="en-US" altLang="zh-CN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LSTM</a:t>
            </a:r>
            <a:r>
              <a:rPr kumimoji="1" lang="zh-CN" altLang="en-US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的长记忆？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D08E5-1D07-4C7C-8201-81858DE6BCF0}"/>
              </a:ext>
            </a:extLst>
          </p:cNvPr>
          <p:cNvSpPr txBox="1"/>
          <p:nvPr/>
        </p:nvSpPr>
        <p:spPr>
          <a:xfrm>
            <a:off x="540000" y="1368000"/>
            <a:ext cx="597967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由三个门控来实现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输入门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控制输入给</a:t>
            </a:r>
            <a:r>
              <a:rPr lang="en-US" altLang="zh-CN" dirty="0"/>
              <a:t>memory cell</a:t>
            </a:r>
            <a:r>
              <a:rPr lang="zh-CN" altLang="en-US" dirty="0"/>
              <a:t>的值的大小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打开意味着保留输入，关闭意味着丢弃输入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从完全打开到完全关闭对应值的变化从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相当于给输入乘上一个权重矩阵，这个权重矩阵可以控制输入矩阵里每一个值的大小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由网络本身根据</a:t>
            </a:r>
            <a:r>
              <a:rPr lang="zh-CN" altLang="en-US" b="1" dirty="0">
                <a:solidFill>
                  <a:srgbClr val="FFC000"/>
                </a:solidFill>
              </a:rPr>
              <a:t>输入门控制信号</a:t>
            </a:r>
            <a:r>
              <a:rPr lang="zh-CN" altLang="en-US" dirty="0"/>
              <a:t>自动生成权重矩阵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16DCD7-C46B-430F-85FE-EB9F60D8F5B3}"/>
              </a:ext>
            </a:extLst>
          </p:cNvPr>
          <p:cNvSpPr/>
          <p:nvPr/>
        </p:nvSpPr>
        <p:spPr>
          <a:xfrm>
            <a:off x="8692800" y="4637278"/>
            <a:ext cx="1744133" cy="8085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输入门</a:t>
            </a:r>
          </a:p>
        </p:txBody>
      </p:sp>
      <p:sp>
        <p:nvSpPr>
          <p:cNvPr id="11" name="圆柱体 10">
            <a:extLst>
              <a:ext uri="{FF2B5EF4-FFF2-40B4-BE49-F238E27FC236}">
                <a16:creationId xmlns:a16="http://schemas.microsoft.com/office/drawing/2014/main" id="{6B59806B-3337-4A70-B97A-DB90ED615EC5}"/>
              </a:ext>
            </a:extLst>
          </p:cNvPr>
          <p:cNvSpPr/>
          <p:nvPr/>
        </p:nvSpPr>
        <p:spPr>
          <a:xfrm>
            <a:off x="8692800" y="2973578"/>
            <a:ext cx="1744133" cy="1130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id="{D7E1795B-5C53-4EFC-9B26-C6EC96ABF817}"/>
              </a:ext>
            </a:extLst>
          </p:cNvPr>
          <p:cNvSpPr/>
          <p:nvPr/>
        </p:nvSpPr>
        <p:spPr>
          <a:xfrm>
            <a:off x="9171167" y="5449445"/>
            <a:ext cx="787400" cy="736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输入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985A0B9-1439-44A7-BC60-996B8E2D755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299100" y="5041561"/>
            <a:ext cx="3937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13A4CDE-79AE-42D3-A3AB-A50E40B03F91}"/>
              </a:ext>
            </a:extLst>
          </p:cNvPr>
          <p:cNvCxnSpPr>
            <a:cxnSpLocks/>
          </p:cNvCxnSpPr>
          <p:nvPr/>
        </p:nvCxnSpPr>
        <p:spPr>
          <a:xfrm flipV="1">
            <a:off x="9564866" y="4103878"/>
            <a:ext cx="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31">
            <a:extLst>
              <a:ext uri="{FF2B5EF4-FFF2-40B4-BE49-F238E27FC236}">
                <a16:creationId xmlns:a16="http://schemas.microsoft.com/office/drawing/2014/main" id="{31CCAABE-67C2-4850-BE66-0ACF6544C3DB}"/>
              </a:ext>
            </a:extLst>
          </p:cNvPr>
          <p:cNvSpPr txBox="1"/>
          <p:nvPr/>
        </p:nvSpPr>
        <p:spPr>
          <a:xfrm>
            <a:off x="7313265" y="471839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输入门</a:t>
            </a:r>
            <a:endParaRPr lang="en-US" altLang="zh-CN" dirty="0"/>
          </a:p>
          <a:p>
            <a:pPr algn="ctr"/>
            <a:r>
              <a:rPr lang="zh-CN" altLang="en-US" dirty="0"/>
              <a:t>控制信号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C470216-8292-4633-A73A-D5F10AC13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475" y="3990832"/>
            <a:ext cx="3278451" cy="2560542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42110ABF-A891-4790-B6E4-5424ECB96B0E}"/>
              </a:ext>
            </a:extLst>
          </p:cNvPr>
          <p:cNvSpPr/>
          <p:nvPr/>
        </p:nvSpPr>
        <p:spPr>
          <a:xfrm>
            <a:off x="2786141" y="5175907"/>
            <a:ext cx="2094336" cy="64183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C855872-027B-4CD2-BF9F-CCA62D5AD073}"/>
              </a:ext>
            </a:extLst>
          </p:cNvPr>
          <p:cNvCxnSpPr/>
          <p:nvPr/>
        </p:nvCxnSpPr>
        <p:spPr>
          <a:xfrm flipV="1">
            <a:off x="4229100" y="3613638"/>
            <a:ext cx="4192161" cy="15622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8065AEA-1A2A-4382-82FB-0F6F8D8CAFBA}"/>
              </a:ext>
            </a:extLst>
          </p:cNvPr>
          <p:cNvSpPr txBox="1"/>
          <p:nvPr/>
        </p:nvSpPr>
        <p:spPr>
          <a:xfrm>
            <a:off x="960891" y="5035161"/>
            <a:ext cx="182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记忆单元每时每刻都会被刷新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858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25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E92A53-29AF-43D2-8B60-8ADA69842770}"/>
              </a:ext>
            </a:extLst>
          </p:cNvPr>
          <p:cNvSpPr txBox="1"/>
          <p:nvPr/>
        </p:nvSpPr>
        <p:spPr>
          <a:xfrm>
            <a:off x="609600" y="483476"/>
            <a:ext cx="5133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3.</a:t>
            </a:r>
            <a:r>
              <a:rPr kumimoji="1" lang="zh-CN" altLang="en-US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如何实现</a:t>
            </a:r>
            <a:r>
              <a:rPr kumimoji="1" lang="en-US" altLang="zh-CN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LSTM</a:t>
            </a:r>
            <a:r>
              <a:rPr kumimoji="1" lang="zh-CN" altLang="en-US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的长记忆？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D08E5-1D07-4C7C-8201-81858DE6BCF0}"/>
              </a:ext>
            </a:extLst>
          </p:cNvPr>
          <p:cNvSpPr txBox="1"/>
          <p:nvPr/>
        </p:nvSpPr>
        <p:spPr>
          <a:xfrm>
            <a:off x="539999" y="1368000"/>
            <a:ext cx="5887341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由三个门控来实现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输入门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输出门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控制</a:t>
            </a:r>
            <a:r>
              <a:rPr lang="en-US" altLang="zh-CN" dirty="0"/>
              <a:t>LSTM cell</a:t>
            </a:r>
            <a:r>
              <a:rPr lang="zh-CN" altLang="en-US" dirty="0"/>
              <a:t>输出到外面的值的大小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打开意味着保留输出，关闭意味着丢弃输出相当于一个每个值都是</a:t>
            </a:r>
            <a:r>
              <a:rPr lang="en-US" altLang="zh-CN" dirty="0"/>
              <a:t>0~1</a:t>
            </a:r>
            <a:r>
              <a:rPr lang="zh-CN" altLang="en-US" dirty="0"/>
              <a:t>之间的权重矩阵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同样是网络自己通过输出门控制信号生成权重矩阵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B16DCD7-C46B-430F-85FE-EB9F60D8F5B3}"/>
              </a:ext>
            </a:extLst>
          </p:cNvPr>
          <p:cNvSpPr/>
          <p:nvPr/>
        </p:nvSpPr>
        <p:spPr>
          <a:xfrm>
            <a:off x="8695874" y="4661577"/>
            <a:ext cx="1744133" cy="8085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输入门</a:t>
            </a:r>
          </a:p>
        </p:txBody>
      </p:sp>
      <p:sp>
        <p:nvSpPr>
          <p:cNvPr id="19" name="圆柱体 18">
            <a:extLst>
              <a:ext uri="{FF2B5EF4-FFF2-40B4-BE49-F238E27FC236}">
                <a16:creationId xmlns:a16="http://schemas.microsoft.com/office/drawing/2014/main" id="{6B59806B-3337-4A70-B97A-DB90ED615EC5}"/>
              </a:ext>
            </a:extLst>
          </p:cNvPr>
          <p:cNvSpPr/>
          <p:nvPr/>
        </p:nvSpPr>
        <p:spPr>
          <a:xfrm>
            <a:off x="8695874" y="2997877"/>
            <a:ext cx="1744133" cy="1130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箭头: 上 19">
            <a:extLst>
              <a:ext uri="{FF2B5EF4-FFF2-40B4-BE49-F238E27FC236}">
                <a16:creationId xmlns:a16="http://schemas.microsoft.com/office/drawing/2014/main" id="{D7E1795B-5C53-4EFC-9B26-C6EC96ABF817}"/>
              </a:ext>
            </a:extLst>
          </p:cNvPr>
          <p:cNvSpPr/>
          <p:nvPr/>
        </p:nvSpPr>
        <p:spPr>
          <a:xfrm>
            <a:off x="9174241" y="5473744"/>
            <a:ext cx="787400" cy="736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985A0B9-1439-44A7-BC60-996B8E2D755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302174" y="5065860"/>
            <a:ext cx="3937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FA9D903-D8AF-4A96-AAE7-4BA7BCC06CB2}"/>
              </a:ext>
            </a:extLst>
          </p:cNvPr>
          <p:cNvCxnSpPr>
            <a:cxnSpLocks/>
          </p:cNvCxnSpPr>
          <p:nvPr/>
        </p:nvCxnSpPr>
        <p:spPr>
          <a:xfrm flipV="1">
            <a:off x="9567940" y="2464477"/>
            <a:ext cx="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3361623-D163-45D3-8CA9-659B9C1548E2}"/>
              </a:ext>
            </a:extLst>
          </p:cNvPr>
          <p:cNvSpPr/>
          <p:nvPr/>
        </p:nvSpPr>
        <p:spPr>
          <a:xfrm>
            <a:off x="8695873" y="1655912"/>
            <a:ext cx="1744133" cy="8085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输出门</a:t>
            </a:r>
          </a:p>
        </p:txBody>
      </p:sp>
      <p:sp>
        <p:nvSpPr>
          <p:cNvPr id="24" name="箭头: 上 23">
            <a:extLst>
              <a:ext uri="{FF2B5EF4-FFF2-40B4-BE49-F238E27FC236}">
                <a16:creationId xmlns:a16="http://schemas.microsoft.com/office/drawing/2014/main" id="{BD2F0C97-6FA3-4992-BA3D-521423D317CC}"/>
              </a:ext>
            </a:extLst>
          </p:cNvPr>
          <p:cNvSpPr/>
          <p:nvPr/>
        </p:nvSpPr>
        <p:spPr>
          <a:xfrm>
            <a:off x="9174241" y="915711"/>
            <a:ext cx="787400" cy="736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4774F59-4780-4657-998F-5CA8A5D0FAD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8302174" y="2060195"/>
            <a:ext cx="3936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13A4CDE-79AE-42D3-A3AB-A50E40B03F91}"/>
              </a:ext>
            </a:extLst>
          </p:cNvPr>
          <p:cNvCxnSpPr>
            <a:cxnSpLocks/>
          </p:cNvCxnSpPr>
          <p:nvPr/>
        </p:nvCxnSpPr>
        <p:spPr>
          <a:xfrm flipV="1">
            <a:off x="9567940" y="4128177"/>
            <a:ext cx="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D7376EA-0CD7-4407-94D4-E7896A3E06C1}"/>
              </a:ext>
            </a:extLst>
          </p:cNvPr>
          <p:cNvSpPr txBox="1"/>
          <p:nvPr/>
        </p:nvSpPr>
        <p:spPr>
          <a:xfrm>
            <a:off x="7299406" y="176409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输出门</a:t>
            </a:r>
            <a:endParaRPr lang="en-US" altLang="zh-CN" dirty="0"/>
          </a:p>
          <a:p>
            <a:pPr algn="ctr"/>
            <a:r>
              <a:rPr lang="zh-CN" altLang="en-US" dirty="0"/>
              <a:t>控制信号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1CCAABE-67C2-4850-BE66-0ACF6544C3DB}"/>
              </a:ext>
            </a:extLst>
          </p:cNvPr>
          <p:cNvSpPr txBox="1"/>
          <p:nvPr/>
        </p:nvSpPr>
        <p:spPr>
          <a:xfrm>
            <a:off x="7316339" y="474269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输入门</a:t>
            </a:r>
            <a:endParaRPr lang="en-US" altLang="zh-CN" dirty="0"/>
          </a:p>
          <a:p>
            <a:pPr algn="ctr"/>
            <a:r>
              <a:rPr lang="zh-CN" altLang="en-US" dirty="0"/>
              <a:t>控制信号</a:t>
            </a:r>
          </a:p>
        </p:txBody>
      </p:sp>
    </p:spTree>
    <p:extLst>
      <p:ext uri="{BB962C8B-B14F-4D97-AF65-F5344CB8AC3E}">
        <p14:creationId xmlns:p14="http://schemas.microsoft.com/office/powerpoint/2010/main" val="218887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E92A53-29AF-43D2-8B60-8ADA69842770}"/>
              </a:ext>
            </a:extLst>
          </p:cNvPr>
          <p:cNvSpPr txBox="1"/>
          <p:nvPr/>
        </p:nvSpPr>
        <p:spPr>
          <a:xfrm>
            <a:off x="609600" y="483476"/>
            <a:ext cx="5133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3.</a:t>
            </a:r>
            <a:r>
              <a:rPr kumimoji="1" lang="zh-CN" altLang="en-US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如何实现</a:t>
            </a:r>
            <a:r>
              <a:rPr kumimoji="1" lang="en-US" altLang="zh-CN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LSTM</a:t>
            </a:r>
            <a:r>
              <a:rPr kumimoji="1" lang="zh-CN" altLang="en-US" sz="3200" b="1" dirty="0">
                <a:solidFill>
                  <a:srgbClr val="372BB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的长记忆？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D08E5-1D07-4C7C-8201-81858DE6BCF0}"/>
              </a:ext>
            </a:extLst>
          </p:cNvPr>
          <p:cNvSpPr txBox="1"/>
          <p:nvPr/>
        </p:nvSpPr>
        <p:spPr>
          <a:xfrm>
            <a:off x="540000" y="1368000"/>
            <a:ext cx="444800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由三个门控来实现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输入门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输出门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遗忘门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控制需要保留多少以前的记忆打开意味着保留记忆，关闭意味着遗忘记忆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还是一个每个值都是</a:t>
            </a:r>
            <a:r>
              <a:rPr lang="en-US" altLang="zh-CN" dirty="0"/>
              <a:t>0~1</a:t>
            </a:r>
            <a:r>
              <a:rPr lang="zh-CN" altLang="en-US" dirty="0"/>
              <a:t>之间的权重矩阵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权重值越小，遗忘得越多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CEDD59-59B9-45B5-9E5A-0E92B626B2AB}"/>
              </a:ext>
            </a:extLst>
          </p:cNvPr>
          <p:cNvSpPr/>
          <p:nvPr/>
        </p:nvSpPr>
        <p:spPr>
          <a:xfrm>
            <a:off x="6384472" y="4881033"/>
            <a:ext cx="1744133" cy="8085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输入门</a:t>
            </a:r>
          </a:p>
        </p:txBody>
      </p:sp>
      <p:sp>
        <p:nvSpPr>
          <p:cNvPr id="11" name="圆柱体 10">
            <a:extLst>
              <a:ext uri="{FF2B5EF4-FFF2-40B4-BE49-F238E27FC236}">
                <a16:creationId xmlns:a16="http://schemas.microsoft.com/office/drawing/2014/main" id="{5687E23D-9CF3-45D6-B302-3587DFC27602}"/>
              </a:ext>
            </a:extLst>
          </p:cNvPr>
          <p:cNvSpPr/>
          <p:nvPr/>
        </p:nvSpPr>
        <p:spPr>
          <a:xfrm>
            <a:off x="6384472" y="3217333"/>
            <a:ext cx="1744133" cy="1130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id="{16C8F029-3BE9-42B3-8F95-C620A8066C59}"/>
              </a:ext>
            </a:extLst>
          </p:cNvPr>
          <p:cNvSpPr/>
          <p:nvPr/>
        </p:nvSpPr>
        <p:spPr>
          <a:xfrm>
            <a:off x="6862839" y="5693200"/>
            <a:ext cx="787400" cy="736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73BF516-2C74-47C9-BA51-BC339947EC5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990772" y="5285316"/>
            <a:ext cx="3937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1DE92BC-A4D6-404D-BB19-9F3D2BC22AE7}"/>
              </a:ext>
            </a:extLst>
          </p:cNvPr>
          <p:cNvCxnSpPr>
            <a:cxnSpLocks/>
          </p:cNvCxnSpPr>
          <p:nvPr/>
        </p:nvCxnSpPr>
        <p:spPr>
          <a:xfrm flipV="1">
            <a:off x="7256538" y="2683933"/>
            <a:ext cx="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EDAD66E-F026-4581-B29E-4FE5B3237D48}"/>
              </a:ext>
            </a:extLst>
          </p:cNvPr>
          <p:cNvSpPr/>
          <p:nvPr/>
        </p:nvSpPr>
        <p:spPr>
          <a:xfrm>
            <a:off x="6384471" y="1875368"/>
            <a:ext cx="1744133" cy="8085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输出门</a:t>
            </a:r>
          </a:p>
        </p:txBody>
      </p:sp>
      <p:sp>
        <p:nvSpPr>
          <p:cNvPr id="14" name="箭头: 上 13">
            <a:extLst>
              <a:ext uri="{FF2B5EF4-FFF2-40B4-BE49-F238E27FC236}">
                <a16:creationId xmlns:a16="http://schemas.microsoft.com/office/drawing/2014/main" id="{19A21CB2-F77D-4DB8-8F89-1B69D989E4A2}"/>
              </a:ext>
            </a:extLst>
          </p:cNvPr>
          <p:cNvSpPr/>
          <p:nvPr/>
        </p:nvSpPr>
        <p:spPr>
          <a:xfrm>
            <a:off x="6862839" y="1135167"/>
            <a:ext cx="787400" cy="736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B5BC760-31A6-421C-A8C3-E1BDC599044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990772" y="2279651"/>
            <a:ext cx="3936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454FA9E-2DCA-41E3-9B91-5BC66B228662}"/>
              </a:ext>
            </a:extLst>
          </p:cNvPr>
          <p:cNvCxnSpPr>
            <a:cxnSpLocks/>
          </p:cNvCxnSpPr>
          <p:nvPr/>
        </p:nvCxnSpPr>
        <p:spPr>
          <a:xfrm flipV="1">
            <a:off x="7256538" y="4347633"/>
            <a:ext cx="0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364CC79-B5D4-49DA-ADBA-E7AFE9057FF2}"/>
              </a:ext>
            </a:extLst>
          </p:cNvPr>
          <p:cNvSpPr/>
          <p:nvPr/>
        </p:nvSpPr>
        <p:spPr>
          <a:xfrm>
            <a:off x="8916003" y="3429000"/>
            <a:ext cx="1744133" cy="8085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遗忘门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873AC7B-94A7-47A5-A6EC-8657B34170F1}"/>
              </a:ext>
            </a:extLst>
          </p:cNvPr>
          <p:cNvCxnSpPr>
            <a:cxnSpLocks/>
          </p:cNvCxnSpPr>
          <p:nvPr/>
        </p:nvCxnSpPr>
        <p:spPr>
          <a:xfrm>
            <a:off x="8128604" y="3532717"/>
            <a:ext cx="7873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3380F5D-CE51-4E72-AD61-4AE14CB6D608}"/>
              </a:ext>
            </a:extLst>
          </p:cNvPr>
          <p:cNvCxnSpPr>
            <a:cxnSpLocks/>
          </p:cNvCxnSpPr>
          <p:nvPr/>
        </p:nvCxnSpPr>
        <p:spPr>
          <a:xfrm flipH="1">
            <a:off x="8128605" y="4083050"/>
            <a:ext cx="78739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78B23F6-B2A9-439A-A9DD-3E5665A60010}"/>
              </a:ext>
            </a:extLst>
          </p:cNvPr>
          <p:cNvCxnSpPr>
            <a:cxnSpLocks/>
          </p:cNvCxnSpPr>
          <p:nvPr/>
        </p:nvCxnSpPr>
        <p:spPr>
          <a:xfrm flipH="1" flipV="1">
            <a:off x="10660136" y="3818467"/>
            <a:ext cx="388864" cy="148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7AC8932-49DB-465D-982F-35842CD32700}"/>
              </a:ext>
            </a:extLst>
          </p:cNvPr>
          <p:cNvSpPr txBox="1"/>
          <p:nvPr/>
        </p:nvSpPr>
        <p:spPr>
          <a:xfrm>
            <a:off x="4988004" y="19835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输出门</a:t>
            </a:r>
            <a:endParaRPr lang="en-US" altLang="zh-CN" dirty="0"/>
          </a:p>
          <a:p>
            <a:pPr algn="ctr"/>
            <a:r>
              <a:rPr lang="zh-CN" altLang="en-US" dirty="0"/>
              <a:t>控制信号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7B134BC-13DD-4EAF-A34B-9BA7BC86FE5B}"/>
              </a:ext>
            </a:extLst>
          </p:cNvPr>
          <p:cNvSpPr txBox="1"/>
          <p:nvPr/>
        </p:nvSpPr>
        <p:spPr>
          <a:xfrm>
            <a:off x="5004937" y="496215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输入门</a:t>
            </a:r>
            <a:endParaRPr lang="en-US" altLang="zh-CN" dirty="0"/>
          </a:p>
          <a:p>
            <a:pPr algn="ctr"/>
            <a:r>
              <a:rPr lang="zh-CN" altLang="en-US" dirty="0"/>
              <a:t>控制信号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5846FDA-9D5C-4BD8-B74F-A2160FBDDEFF}"/>
              </a:ext>
            </a:extLst>
          </p:cNvPr>
          <p:cNvSpPr txBox="1"/>
          <p:nvPr/>
        </p:nvSpPr>
        <p:spPr>
          <a:xfrm>
            <a:off x="10854568" y="353271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遗忘门</a:t>
            </a:r>
            <a:endParaRPr lang="en-US" altLang="zh-CN" dirty="0"/>
          </a:p>
          <a:p>
            <a:pPr algn="ctr"/>
            <a:r>
              <a:rPr lang="zh-CN" altLang="en-US" dirty="0"/>
              <a:t>控制信号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13A8561-24D8-419E-8BF1-4856DD039AB3}"/>
              </a:ext>
            </a:extLst>
          </p:cNvPr>
          <p:cNvSpPr/>
          <p:nvPr/>
        </p:nvSpPr>
        <p:spPr>
          <a:xfrm>
            <a:off x="6354986" y="1868643"/>
            <a:ext cx="4305150" cy="3820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5A52FE7-BDAC-41F0-B4C8-C90A5022A437}"/>
              </a:ext>
            </a:extLst>
          </p:cNvPr>
          <p:cNvSpPr txBox="1"/>
          <p:nvPr/>
        </p:nvSpPr>
        <p:spPr>
          <a:xfrm>
            <a:off x="9330267" y="5023706"/>
            <a:ext cx="121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u="sng" dirty="0">
                <a:solidFill>
                  <a:srgbClr val="FF0000"/>
                </a:solidFill>
              </a:rPr>
              <a:t>LSTM</a:t>
            </a:r>
            <a:endParaRPr lang="zh-CN" altLang="en-US" sz="3200" b="1" i="1" u="sng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0C681E-873A-4A95-8F96-A10F777C2F2F}"/>
              </a:ext>
            </a:extLst>
          </p:cNvPr>
          <p:cNvSpPr txBox="1"/>
          <p:nvPr/>
        </p:nvSpPr>
        <p:spPr>
          <a:xfrm>
            <a:off x="540000" y="4377375"/>
            <a:ext cx="4833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输入门、输出门、遗忘门本质都是权重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会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自动控制</a:t>
            </a: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输入、输出以及保留记忆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608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9797</TotalTime>
  <Words>3731</Words>
  <Application>Microsoft Office PowerPoint</Application>
  <PresentationFormat>宽屏</PresentationFormat>
  <Paragraphs>287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SimSun</vt:lpstr>
      <vt:lpstr>幼圆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永誉 穆</dc:creator>
  <cp:lastModifiedBy>永誉 穆</cp:lastModifiedBy>
  <cp:revision>153</cp:revision>
  <dcterms:created xsi:type="dcterms:W3CDTF">2021-07-05T13:11:51Z</dcterms:created>
  <dcterms:modified xsi:type="dcterms:W3CDTF">2021-10-28T14:51:07Z</dcterms:modified>
</cp:coreProperties>
</file>