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19" r:id="rId13"/>
    <p:sldId id="507" r:id="rId14"/>
    <p:sldId id="508" r:id="rId15"/>
    <p:sldId id="509" r:id="rId16"/>
    <p:sldId id="511" r:id="rId17"/>
    <p:sldId id="512" r:id="rId18"/>
    <p:sldId id="513" r:id="rId19"/>
    <p:sldId id="514" r:id="rId20"/>
    <p:sldId id="515" r:id="rId21"/>
    <p:sldId id="506" r:id="rId22"/>
    <p:sldId id="516" r:id="rId23"/>
    <p:sldId id="518" r:id="rId24"/>
    <p:sldId id="478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79099" autoAdjust="0"/>
  </p:normalViewPr>
  <p:slideViewPr>
    <p:cSldViewPr snapToGrid="0">
      <p:cViewPr varScale="1">
        <p:scale>
          <a:sx n="110" d="100"/>
          <a:sy n="110" d="100"/>
        </p:scale>
        <p:origin x="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8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9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75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6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3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26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2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28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6.00978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2301.00774.pdf" TargetMode="External"/><Relationship Id="rId5" Type="http://schemas.openxmlformats.org/officeDocument/2006/relationships/hyperlink" Target="https://arxiv.org/pdf/2305.11627.pdf" TargetMode="External"/><Relationship Id="rId4" Type="http://schemas.openxmlformats.org/officeDocument/2006/relationships/hyperlink" Target="https://arxiv.org/pdf/2306.08543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310.01382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arxiv.org/abs/2211.09718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arxiv.org/abs/2207.001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hyperlink" Target="https://arxiv.org/abs/2310.1492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711017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513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Combination of SVD and gradient information does work well but is computational demanding when adapted to LLMs. Thus, consider including LoRA for measuring parameters importance, inspired from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LoRAPrune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may be necessary but must be expensive when scaling SVD methods from BERT to LLMs. Since we have already introduced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why not using it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dynamic compensation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factorization. In this way, matrix factorization and refine-tuning can be performed simultaneously.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applying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second part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it will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cause increase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 memory and time utilization as the full gradient is required for LoRA fine-tuning. Nevertheless, ideally, we can obtain a lightweight model that is 10%-param  of the original model with the computational cost similar to PEFT.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achieve higher compression ratio, we may conduct further experiments like QLoRA… Or we can even set the baseline at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since LLMs are not sensitive to data-width.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8945224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9206305" y="1122392"/>
            <a:ext cx="2985695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Weighted SVD Implementation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Considering the optimal objection in FWSVD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simplify the problem, we follow the assumptions in FWSVD: the importance is row-wise instead of element-wise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Apply it on the LLM baseline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FC80C-BC14-3163-3A7A-878CAD338916}"/>
              </a:ext>
            </a:extLst>
          </p:cNvPr>
          <p:cNvSpPr txBox="1"/>
          <p:nvPr/>
        </p:nvSpPr>
        <p:spPr>
          <a:xfrm>
            <a:off x="6080943" y="2442431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LoRA weighted strategy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28186-76FC-6C5A-4F65-305CA3CD129D}"/>
              </a:ext>
            </a:extLst>
          </p:cNvPr>
          <p:cNvSpPr txBox="1"/>
          <p:nvPr/>
        </p:nvSpPr>
        <p:spPr>
          <a:xfrm>
            <a:off x="9206304" y="3676956"/>
            <a:ext cx="2985696" cy="13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Utilize LoRA as compensation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the LoRA updated in step 2 as the refine-tuning result for SVD factorization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Whether or not doing this will depend on the performance after the previous steps.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2981-E3D5-0DB3-EDAC-EF7C9F24C206}"/>
              </a:ext>
            </a:extLst>
          </p:cNvPr>
          <p:cNvSpPr txBox="1"/>
          <p:nvPr/>
        </p:nvSpPr>
        <p:spPr>
          <a:xfrm>
            <a:off x="6091276" y="373247"/>
            <a:ext cx="2908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Timeline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85846-181C-FB03-814D-B902C96B89D8}"/>
              </a:ext>
            </a:extLst>
          </p:cNvPr>
          <p:cNvSpPr txBox="1"/>
          <p:nvPr/>
        </p:nvSpPr>
        <p:spPr>
          <a:xfrm>
            <a:off x="6096000" y="4903062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4 : Further experiments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pic>
        <p:nvPicPr>
          <p:cNvPr id="15" name="图片 14" descr="画着卡通人物&#10;&#10;中度可信度描述已自动生成">
            <a:extLst>
              <a:ext uri="{FF2B5EF4-FFF2-40B4-BE49-F238E27FC236}">
                <a16:creationId xmlns:a16="http://schemas.microsoft.com/office/drawing/2014/main" id="{E9C815F8-64B8-7E1C-2B73-BB3FF5DD5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9" y="3366418"/>
            <a:ext cx="1504950" cy="275460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C8EF78B9-D4F6-DA5C-7240-2318405E0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12" y="3705378"/>
            <a:ext cx="2457380" cy="67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6095999" y="926935"/>
            <a:ext cx="2903577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0 : Analysis of matrices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Sample from the LLMs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and analysis the numerical characteristics of matrices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2F8DD2-8E2C-3B85-379C-CB067F06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1508"/>
              </p:ext>
            </p:extLst>
          </p:nvPr>
        </p:nvGraphicFramePr>
        <p:xfrm>
          <a:off x="1081469" y="1439051"/>
          <a:ext cx="10029061" cy="4197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23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524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Quantization🔥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Knowledge Distillation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Low-rank approximation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52472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PTQ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Quantize when training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with datasets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 </a:t>
                      </a: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11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Compression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04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Performance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zero-shot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Inexpertly obtain increase on some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E8B6844-6ED7-4138-6EDC-AD40AFF8B4B8}"/>
              </a:ext>
            </a:extLst>
          </p:cNvPr>
          <p:cNvSpPr txBox="1"/>
          <p:nvPr/>
        </p:nvSpPr>
        <p:spPr>
          <a:xfrm>
            <a:off x="963384" y="5842621"/>
            <a:ext cx="935355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[1] AWQ: Activation-aware Weight Quantization for LLM Compression and Acceleration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4"/>
              </a:rPr>
              <a:t>[2] Knowledge Distillation of Large Language Models</a:t>
            </a:r>
            <a:endParaRPr lang="en-US" altLang="zh-CN" sz="1000" dirty="0">
              <a:solidFill>
                <a:srgbClr val="000000"/>
              </a:solidFill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[3] LLM-Pruner: On the Structural Pruning of Large Language Models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[4] </a:t>
            </a:r>
            <a:r>
              <a:rPr lang="en-US" altLang="zh-CN" sz="1000" dirty="0" err="1">
                <a:solidFill>
                  <a:srgbClr val="000000"/>
                </a:solidFill>
                <a:latin typeface="Lucida Grande"/>
                <a:hlinkClick r:id="rId6"/>
              </a:rPr>
              <a:t>SparseGPT</a:t>
            </a: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29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23197" y="1531296"/>
            <a:ext cx="4946783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Suitable metrics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evaluate the performance after compression: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Many works claim that they achieved high compression ratios with little increase in PPL (reflecting the Language Modeling capacity).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 that sensible? In fact, what we concern about is the emergent abilities like LM,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ICT, QA, etc.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 recent work from University of Texas at Austin and Apple proposed a Knowledge intensive benchmark and find: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Despite negligible changes in ppl, pruning can cause failing in knowledge-intensive task.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Current quantization methods are better at maintaining performance in comparison to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sota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pruning methods.</a:t>
            </a:r>
          </a:p>
        </p:txBody>
      </p:sp>
      <p:pic>
        <p:nvPicPr>
          <p:cNvPr id="13" name="图片 12" descr="图片包含 应用程序&#10;&#10;描述已自动生成">
            <a:extLst>
              <a:ext uri="{FF2B5EF4-FFF2-40B4-BE49-F238E27FC236}">
                <a16:creationId xmlns:a16="http://schemas.microsoft.com/office/drawing/2014/main" id="{7AF13CC5-5B03-1230-6DC3-42796CEB8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035"/>
            <a:ext cx="6057452" cy="3594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450C90-C102-CE96-4F05-7684B28CDDE5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Compressing LLMs: The Truth is Rarely Pure and Never Simple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6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600827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Low-rank Approximation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work in PEFT: LoRA.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like the well working methods: quantization and UP.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general compared with KD, which is sensitive to hyperparameter choices and training tricks.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Overcome 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weakness of UP and low-bit quantization which require supports from framework and hardware.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Comparing with medium models (&lt;1B), the large one may care less about those noise produced after  approximation.</a:t>
            </a:r>
          </a:p>
        </p:txBody>
      </p:sp>
      <p:pic>
        <p:nvPicPr>
          <p:cNvPr id="2" name="图片 1" descr="猫站在雪地里摆拍&#10;&#10;中度可信度描述已自动生成">
            <a:extLst>
              <a:ext uri="{FF2B5EF4-FFF2-40B4-BE49-F238E27FC236}">
                <a16:creationId xmlns:a16="http://schemas.microsoft.com/office/drawing/2014/main" id="{387D369D-2BE3-5FC7-C5C4-D248D7C04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80093"/>
            <a:ext cx="1626245" cy="1626245"/>
          </a:xfrm>
          <a:prstGeom prst="rect">
            <a:avLst/>
          </a:prstGeom>
        </p:spPr>
      </p:pic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4AB799B2-C999-1CAA-A98D-FBB1274AF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1976473"/>
            <a:ext cx="1626244" cy="1626244"/>
          </a:xfrm>
          <a:prstGeom prst="rect">
            <a:avLst/>
          </a:prstGeom>
        </p:spPr>
      </p:pic>
      <p:pic>
        <p:nvPicPr>
          <p:cNvPr id="7" name="图片 6" descr="白猫&#10;&#10;描述已自动生成">
            <a:extLst>
              <a:ext uri="{FF2B5EF4-FFF2-40B4-BE49-F238E27FC236}">
                <a16:creationId xmlns:a16="http://schemas.microsoft.com/office/drawing/2014/main" id="{E2DD6997-18F6-5C53-91BC-6A5A10980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5" y="2986267"/>
            <a:ext cx="1626243" cy="1626243"/>
          </a:xfrm>
          <a:prstGeom prst="rect">
            <a:avLst/>
          </a:prstGeom>
        </p:spPr>
      </p:pic>
      <p:pic>
        <p:nvPicPr>
          <p:cNvPr id="8" name="图片 7" descr="白猫&#10;&#10;描述已自动生成">
            <a:extLst>
              <a:ext uri="{FF2B5EF4-FFF2-40B4-BE49-F238E27FC236}">
                <a16:creationId xmlns:a16="http://schemas.microsoft.com/office/drawing/2014/main" id="{F5478AD7-E9B3-B527-EC02-A04E8E44B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3154" r="24008" b="26453"/>
          <a:stretch/>
        </p:blipFill>
        <p:spPr>
          <a:xfrm>
            <a:off x="8876814" y="3872852"/>
            <a:ext cx="932730" cy="932729"/>
          </a:xfrm>
          <a:prstGeom prst="rect">
            <a:avLst/>
          </a:prstGeom>
        </p:spPr>
      </p:pic>
      <p:pic>
        <p:nvPicPr>
          <p:cNvPr id="10" name="图片 9" descr="穿粉色衣服的猫&#10;&#10;低可信度描述已自动生成">
            <a:extLst>
              <a:ext uri="{FF2B5EF4-FFF2-40B4-BE49-F238E27FC236}">
                <a16:creationId xmlns:a16="http://schemas.microsoft.com/office/drawing/2014/main" id="{69028C20-CFF0-5DA7-14C0-C5F52EADC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5168310"/>
            <a:ext cx="1626244" cy="1626244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B13CC8C8-EC40-6870-A268-FDE3B2A42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6" y="5176649"/>
            <a:ext cx="203523" cy="1628179"/>
          </a:xfrm>
          <a:prstGeom prst="rect">
            <a:avLst/>
          </a:prstGeom>
        </p:spPr>
      </p:pic>
      <p:pic>
        <p:nvPicPr>
          <p:cNvPr id="14" name="图片 13" descr="绿色的叶子&#10;&#10;低可信度描述已自动生成">
            <a:extLst>
              <a:ext uri="{FF2B5EF4-FFF2-40B4-BE49-F238E27FC236}">
                <a16:creationId xmlns:a16="http://schemas.microsoft.com/office/drawing/2014/main" id="{393061D3-05AA-465F-B763-2515591E6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9" y="4963185"/>
            <a:ext cx="1618722" cy="2023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0088E9-CB55-4CF0-BEE7-2F94D210E174}"/>
              </a:ext>
            </a:extLst>
          </p:cNvPr>
          <p:cNvSpPr txBox="1"/>
          <p:nvPr/>
        </p:nvSpPr>
        <p:spPr>
          <a:xfrm>
            <a:off x="10388278" y="751673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F3A93-68E5-21AB-14D3-8F1B80A8180B}"/>
              </a:ext>
            </a:extLst>
          </p:cNvPr>
          <p:cNvSpPr txBox="1"/>
          <p:nvPr/>
        </p:nvSpPr>
        <p:spPr>
          <a:xfrm>
            <a:off x="10388277" y="26510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Pruning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A15D9-F09D-45BF-7F6F-3507E3D80C5C}"/>
              </a:ext>
            </a:extLst>
          </p:cNvPr>
          <p:cNvSpPr txBox="1"/>
          <p:nvPr/>
        </p:nvSpPr>
        <p:spPr>
          <a:xfrm>
            <a:off x="10376789" y="4103621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 &amp; KD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0E838-5323-B968-CA02-C67A52A10588}"/>
              </a:ext>
            </a:extLst>
          </p:cNvPr>
          <p:cNvSpPr txBox="1"/>
          <p:nvPr/>
        </p:nvSpPr>
        <p:spPr>
          <a:xfrm>
            <a:off x="10376789" y="5791825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F3CC27-0B66-EE77-B406-3065DA90B1F9}"/>
              </a:ext>
            </a:extLst>
          </p:cNvPr>
          <p:cNvSpPr/>
          <p:nvPr/>
        </p:nvSpPr>
        <p:spPr>
          <a:xfrm rot="16200000">
            <a:off x="7114512" y="3896483"/>
            <a:ext cx="185308" cy="1626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B674-255A-B866-2770-3E095F560061}"/>
              </a:ext>
            </a:extLst>
          </p:cNvPr>
          <p:cNvSpPr txBox="1"/>
          <p:nvPr/>
        </p:nvSpPr>
        <p:spPr>
          <a:xfrm>
            <a:off x="6973769" y="47356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7E8A6FD-B95F-C2FD-11A7-D8E3ED37B17C}"/>
              </a:ext>
            </a:extLst>
          </p:cNvPr>
          <p:cNvSpPr/>
          <p:nvPr/>
        </p:nvSpPr>
        <p:spPr>
          <a:xfrm rot="5400000">
            <a:off x="9242009" y="3327686"/>
            <a:ext cx="202340" cy="93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46CCEE-EA67-B0DB-24E5-7421D035CA9B}"/>
              </a:ext>
            </a:extLst>
          </p:cNvPr>
          <p:cNvSpPr txBox="1"/>
          <p:nvPr/>
        </p:nvSpPr>
        <p:spPr>
          <a:xfrm>
            <a:off x="9149856" y="3498379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F053B-FEED-AAB6-9C6F-796DB11928EF}"/>
              </a:ext>
            </a:extLst>
          </p:cNvPr>
          <p:cNvSpPr txBox="1"/>
          <p:nvPr/>
        </p:nvSpPr>
        <p:spPr>
          <a:xfrm>
            <a:off x="6267645" y="2496045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remain more knowledge: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llama, “C”, clouds, mountains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-1" y="713202"/>
            <a:ext cx="176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How SVD Works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59" y="2679620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09" y="3950978"/>
            <a:ext cx="2562254" cy="11268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109714-1ED6-EA0F-64F2-74BA7AFF60E3}"/>
              </a:ext>
            </a:extLst>
          </p:cNvPr>
          <p:cNvSpPr txBox="1"/>
          <p:nvPr/>
        </p:nvSpPr>
        <p:spPr>
          <a:xfrm>
            <a:off x="840559" y="1531296"/>
            <a:ext cx="5255440" cy="23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SVD Algorithm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Decompose the Weight matrix into three sub matrices.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Select k rank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represent it approximately.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Separate the original Linear module into two, initialized by ∑V and 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Re-finetune the model on certain domain.</a:t>
            </a:r>
          </a:p>
        </p:txBody>
      </p:sp>
    </p:spTree>
    <p:extLst>
      <p:ext uri="{BB962C8B-B14F-4D97-AF65-F5344CB8AC3E}">
        <p14:creationId xmlns:p14="http://schemas.microsoft.com/office/powerpoint/2010/main" val="29966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299867" cy="217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Information from Gradient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by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Still need re-finetune on BERT series.</a:t>
            </a:r>
            <a:endParaRPr lang="en-US" altLang="zh-CN" sz="16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75" y="1894799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91" y="4094741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9071578" y="3220774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9271640" y="3015580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9271640" y="3767048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1" y="713202"/>
            <a:ext cx="176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How to select 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" name="图片 6" descr="墙上的钟表&#10;&#10;中度可信度描述已自动生成">
            <a:extLst>
              <a:ext uri="{FF2B5EF4-FFF2-40B4-BE49-F238E27FC236}">
                <a16:creationId xmlns:a16="http://schemas.microsoft.com/office/drawing/2014/main" id="{963F25FC-2B2C-029D-77E9-D92B5BDF1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50" y="5452745"/>
            <a:ext cx="2225778" cy="751468"/>
          </a:xfrm>
          <a:prstGeom prst="rect">
            <a:avLst/>
          </a:prstGeom>
        </p:spPr>
      </p:pic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6402AC08-BBE9-DCD9-11DA-4295CBC56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1" y="4259621"/>
            <a:ext cx="5372376" cy="857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102D5C-7E6D-985F-753A-A9544D4C8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3" y="5133531"/>
            <a:ext cx="2181076" cy="3180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374D0F9-173A-7144-7B1E-A77007C00E9B}"/>
              </a:ext>
            </a:extLst>
          </p:cNvPr>
          <p:cNvSpPr txBox="1"/>
          <p:nvPr/>
        </p:nvSpPr>
        <p:spPr>
          <a:xfrm>
            <a:off x="840559" y="6326344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9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396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299867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Important Results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About 1% parameters are crucial for Language Modeling.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knowledge is saved in the FFN modules.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Possible functional partitioning of different parameters of an LLM.</a:t>
            </a:r>
            <a:endParaRPr lang="en-US" altLang="zh-CN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64076" y="713203"/>
            <a:ext cx="199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Low Rank for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图片 5" descr="图示, 文本&#10;&#10;描述已自动生成">
            <a:extLst>
              <a:ext uri="{FF2B5EF4-FFF2-40B4-BE49-F238E27FC236}">
                <a16:creationId xmlns:a16="http://schemas.microsoft.com/office/drawing/2014/main" id="{29968FE7-4EE6-12F3-D977-AC1CD282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1459"/>
            <a:ext cx="5366026" cy="28385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C4E990-F056-742C-6F76-6CD224A391C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Unveiling A Core Linguistic Region in Large Language Models (CLR)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9" name="图片 18" descr="图表, PowerPoint&#10;&#10;描述已自动生成">
            <a:extLst>
              <a:ext uri="{FF2B5EF4-FFF2-40B4-BE49-F238E27FC236}">
                <a16:creationId xmlns:a16="http://schemas.microsoft.com/office/drawing/2014/main" id="{4B767041-D4E9-74FB-3B28-CE6C97BD2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26" y="4221984"/>
            <a:ext cx="5321599" cy="24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379139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Our experiments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Both feature maps and gradients exhibit low-rank properties.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Throughput can be increased by approximation alone (the post tokens can be represented by a single token).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Salient parameter values ​​are observed, consistent with the conclusions of AWQ and CLR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2EE1C082-9E5D-80B5-21BC-F29BB3F87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22" y="1678329"/>
            <a:ext cx="7170878" cy="45893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977FE3-5F19-D5FA-DF38-3FB6A98883C3}"/>
              </a:ext>
            </a:extLst>
          </p:cNvPr>
          <p:cNvSpPr txBox="1"/>
          <p:nvPr/>
        </p:nvSpPr>
        <p:spPr>
          <a:xfrm>
            <a:off x="-2" y="713203"/>
            <a:ext cx="175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Current Results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180561" cy="33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Our experiments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Both feature maps and gradients exhibit low-rank properties.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Throughput can be increased by approximation alone (the post tokens can be represented by a single token).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Salient parameter values ​​are observed, consistent with the conclusions of AWQ and CLR.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2" y="713203"/>
            <a:ext cx="175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Current Results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3" name="图片 12" descr="图表, 箱线图&#10;&#10;描述已自动生成">
            <a:extLst>
              <a:ext uri="{FF2B5EF4-FFF2-40B4-BE49-F238E27FC236}">
                <a16:creationId xmlns:a16="http://schemas.microsoft.com/office/drawing/2014/main" id="{429B5C9B-2456-0D81-55AE-2F8C45E1B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564338"/>
            <a:ext cx="704850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-13971" y="713202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979340" cy="49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Language Modeling: as a downstream task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: PEFT for certain task or dataset.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features show during finetuning: efficient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Language modeling is Low-rank friendly: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PLM of medium size: FWSVD, LPAF, factorization then re-finetune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CLR: function region, distributed in rows or columns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compression: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+ SVD + Distillation tricks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Decompose W to A and B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Init A and B with SVD results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Let W gradually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return to zero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tune A B to compensate for 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Evaluation: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Wikitext -&gt; PPL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MMLU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C4 (more GPU)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9442149" y="2303220"/>
            <a:ext cx="300377" cy="948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8354010" y="3429000"/>
            <a:ext cx="2476651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LM = base – unrelated params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LM is a downstream task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W as the start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Learn to leave W step by step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8247278" y="1525892"/>
            <a:ext cx="2690113" cy="6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PEFT: base + task specific params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Add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to the original params</a:t>
            </a:r>
          </a:p>
        </p:txBody>
      </p:sp>
      <p:pic>
        <p:nvPicPr>
          <p:cNvPr id="7" name="图片 6" descr="卡通画&#10;&#10;描述已自动生成">
            <a:extLst>
              <a:ext uri="{FF2B5EF4-FFF2-40B4-BE49-F238E27FC236}">
                <a16:creationId xmlns:a16="http://schemas.microsoft.com/office/drawing/2014/main" id="{D8A412CF-B89B-2B30-38DE-EF1A47877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16" y="5657100"/>
            <a:ext cx="1357275" cy="2674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EE5CB48C-4A30-B411-861C-AA4B8CC65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5680102"/>
            <a:ext cx="1275451" cy="275756"/>
          </a:xfrm>
          <a:prstGeom prst="rect">
            <a:avLst/>
          </a:prstGeom>
        </p:spPr>
      </p:pic>
      <p:pic>
        <p:nvPicPr>
          <p:cNvPr id="21" name="图片 20" descr="图片包含 图表&#10;&#10;描述已自动生成">
            <a:extLst>
              <a:ext uri="{FF2B5EF4-FFF2-40B4-BE49-F238E27FC236}">
                <a16:creationId xmlns:a16="http://schemas.microsoft.com/office/drawing/2014/main" id="{7689A678-6DA8-E47B-4602-FCEAC3E2F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26" y="5332108"/>
            <a:ext cx="1560628" cy="275756"/>
          </a:xfrm>
          <a:prstGeom prst="rect">
            <a:avLst/>
          </a:prstGeom>
        </p:spPr>
      </p:pic>
      <p:pic>
        <p:nvPicPr>
          <p:cNvPr id="23" name="图片 22" descr="文本, 徽标&#10;&#10;描述已自动生成">
            <a:extLst>
              <a:ext uri="{FF2B5EF4-FFF2-40B4-BE49-F238E27FC236}">
                <a16:creationId xmlns:a16="http://schemas.microsoft.com/office/drawing/2014/main" id="{630A5412-BDA5-8CB8-FD2F-5BD4FFE93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80" y="6089557"/>
            <a:ext cx="1837119" cy="2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0" y="71320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Baseline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06BB-233C-B1D1-3F8B-F5A384A80C5E}"/>
              </a:ext>
            </a:extLst>
          </p:cNvPr>
          <p:cNvSpPr txBox="1"/>
          <p:nvPr/>
        </p:nvSpPr>
        <p:spPr>
          <a:xfrm>
            <a:off x="840560" y="1531296"/>
            <a:ext cx="4684176" cy="198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LLaMA2 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Wikitext: PPL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Sequence length = 2048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torch.svd_lowrank</a:t>
            </a:r>
            <a:endParaRPr lang="en-US" altLang="zh-CN" sz="16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 inference</a:t>
            </a:r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CE2DB848-EDEE-E3B3-2C55-642CF3A2F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37" y="1699880"/>
            <a:ext cx="4558496" cy="26563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DD1FE2-8B63-BFEB-614F-0D18AA2D82AF}"/>
              </a:ext>
            </a:extLst>
          </p:cNvPr>
          <p:cNvSpPr txBox="1"/>
          <p:nvPr/>
        </p:nvSpPr>
        <p:spPr>
          <a:xfrm>
            <a:off x="840560" y="4356246"/>
            <a:ext cx="6776093" cy="194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Computational Efficiency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Hard to obtain fisher information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Forward + backward: 7B half model -&gt; 30GB+ </a:t>
            </a:r>
            <a:r>
              <a:rPr lang="en-US" altLang="zh-CN" sz="16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memory footprint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Well pre-trained model, small gradient values, some salient ones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Fp32 is necessary for gradient storage</a:t>
            </a:r>
          </a:p>
        </p:txBody>
      </p:sp>
    </p:spTree>
    <p:extLst>
      <p:ext uri="{BB962C8B-B14F-4D97-AF65-F5344CB8AC3E}">
        <p14:creationId xmlns:p14="http://schemas.microsoft.com/office/powerpoint/2010/main" val="15825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0" y="71320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Findings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A734-327F-9C38-2E41-8C9A96D5320B}"/>
              </a:ext>
            </a:extLst>
          </p:cNvPr>
          <p:cNvSpPr txBox="1"/>
          <p:nvPr/>
        </p:nvSpPr>
        <p:spPr>
          <a:xfrm>
            <a:off x="793750" y="1414851"/>
            <a:ext cx="7099673" cy="231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Fine-grained Importance Evaluation 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FWSVD, LPAF: </a:t>
            </a:r>
            <a:r>
              <a:rPr lang="en-US" altLang="zh-CN" sz="16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larger gradient </a:t>
            </a: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 downstream dataset -&gt; to be remained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But we need a general base model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Directly multiplying importance with weights leads to re-finetuning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CLR: elements with </a:t>
            </a:r>
            <a:r>
              <a:rPr lang="en-US" altLang="zh-CN" sz="16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less variants </a:t>
            </a: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during multi-domain finetuning are important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Core language region -&gt; general ability of language modeling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6085EA6-1C70-A2CC-4DC4-B78DAC40F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08" y="3678800"/>
            <a:ext cx="6802984" cy="31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2708</Words>
  <Application>Microsoft Office PowerPoint</Application>
  <PresentationFormat>宽屏</PresentationFormat>
  <Paragraphs>433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599</cp:revision>
  <dcterms:modified xsi:type="dcterms:W3CDTF">2023-12-04T06:54:13Z</dcterms:modified>
</cp:coreProperties>
</file>