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509" r:id="rId5"/>
    <p:sldId id="507" r:id="rId6"/>
    <p:sldId id="520" r:id="rId7"/>
    <p:sldId id="528" r:id="rId8"/>
    <p:sldId id="514" r:id="rId9"/>
    <p:sldId id="523" r:id="rId10"/>
    <p:sldId id="524" r:id="rId11"/>
    <p:sldId id="513" r:id="rId12"/>
    <p:sldId id="527" r:id="rId13"/>
    <p:sldId id="529" r:id="rId14"/>
    <p:sldId id="511" r:id="rId15"/>
    <p:sldId id="526" r:id="rId16"/>
    <p:sldId id="532" r:id="rId17"/>
    <p:sldId id="533" r:id="rId18"/>
    <p:sldId id="534" r:id="rId19"/>
    <p:sldId id="521" r:id="rId20"/>
    <p:sldId id="525" r:id="rId21"/>
    <p:sldId id="518" r:id="rId22"/>
    <p:sldId id="530" r:id="rId23"/>
    <p:sldId id="516" r:id="rId24"/>
    <p:sldId id="522" r:id="rId25"/>
    <p:sldId id="47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吕原汇一" initials="吕原汇一" lastIdx="1" clrIdx="0">
    <p:extLst>
      <p:ext uri="{19B8F6BF-5375-455C-9EA6-DF929625EA0E}">
        <p15:presenceInfo xmlns:p15="http://schemas.microsoft.com/office/powerpoint/2012/main" userId="S::20195257@stu.neu.edu.cn::8654cb8d-d64a-4cd1-998a-c34daab73d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8"/>
    <a:srgbClr val="263C88"/>
    <a:srgbClr val="FADE40"/>
    <a:srgbClr val="E9EAEF"/>
    <a:srgbClr val="1AA2C2"/>
    <a:srgbClr val="5B74D1"/>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5E949-5EE6-4E23-B1C2-886A3357E755}" v="207" dt="2023-09-13T17:11:04.3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2" autoAdjust="0"/>
    <p:restoredTop sz="79099" autoAdjust="0"/>
  </p:normalViewPr>
  <p:slideViewPr>
    <p:cSldViewPr snapToGrid="0">
      <p:cViewPr varScale="1">
        <p:scale>
          <a:sx n="110" d="100"/>
          <a:sy n="110" d="100"/>
        </p:scale>
        <p:origin x="140" y="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w sun" userId="065a4ef802024858" providerId="LiveId" clId="{8E35E949-5EE6-4E23-B1C2-886A3357E755}"/>
    <pc:docChg chg="undo redo custSel addSld delSld modSld">
      <pc:chgData name="pw sun" userId="065a4ef802024858" providerId="LiveId" clId="{8E35E949-5EE6-4E23-B1C2-886A3357E755}" dt="2023-09-13T17:13:12.402" v="3395" actId="20577"/>
      <pc:docMkLst>
        <pc:docMk/>
      </pc:docMkLst>
      <pc:sldChg chg="modSp mod">
        <pc:chgData name="pw sun" userId="065a4ef802024858" providerId="LiveId" clId="{8E35E949-5EE6-4E23-B1C2-886A3357E755}" dt="2023-09-12T12:27:40.104" v="1821" actId="20577"/>
        <pc:sldMkLst>
          <pc:docMk/>
          <pc:sldMk cId="4100598" sldId="494"/>
        </pc:sldMkLst>
        <pc:spChg chg="mod">
          <ac:chgData name="pw sun" userId="065a4ef802024858" providerId="LiveId" clId="{8E35E949-5EE6-4E23-B1C2-886A3357E755}" dt="2023-09-12T12:27:40.104" v="1821" actId="20577"/>
          <ac:spMkLst>
            <pc:docMk/>
            <pc:sldMk cId="4100598" sldId="494"/>
            <ac:spMk id="3" creationId="{4CF0D450-DA83-4655-BABE-7A2A6D787CF6}"/>
          </ac:spMkLst>
        </pc:spChg>
        <pc:spChg chg="mod">
          <ac:chgData name="pw sun" userId="065a4ef802024858" providerId="LiveId" clId="{8E35E949-5EE6-4E23-B1C2-886A3357E755}" dt="2023-09-12T11:15:26.483" v="650" actId="113"/>
          <ac:spMkLst>
            <pc:docMk/>
            <pc:sldMk cId="4100598" sldId="494"/>
            <ac:spMk id="6" creationId="{EEA72AD3-AE04-AC91-8BBE-AEC989717A4D}"/>
          </ac:spMkLst>
        </pc:spChg>
      </pc:sldChg>
      <pc:sldChg chg="modSp mod">
        <pc:chgData name="pw sun" userId="065a4ef802024858" providerId="LiveId" clId="{8E35E949-5EE6-4E23-B1C2-886A3357E755}" dt="2023-09-12T14:40:30.849" v="1971" actId="20577"/>
        <pc:sldMkLst>
          <pc:docMk/>
          <pc:sldMk cId="3211756947" sldId="496"/>
        </pc:sldMkLst>
        <pc:spChg chg="mod">
          <ac:chgData name="pw sun" userId="065a4ef802024858" providerId="LiveId" clId="{8E35E949-5EE6-4E23-B1C2-886A3357E755}" dt="2023-09-12T14:40:30.849" v="1971" actId="20577"/>
          <ac:spMkLst>
            <pc:docMk/>
            <pc:sldMk cId="3211756947" sldId="496"/>
            <ac:spMk id="4" creationId="{80313EDE-64CD-94ED-C9F8-AB5C5B2CC161}"/>
          </ac:spMkLst>
        </pc:spChg>
        <pc:spChg chg="mod">
          <ac:chgData name="pw sun" userId="065a4ef802024858" providerId="LiveId" clId="{8E35E949-5EE6-4E23-B1C2-886A3357E755}" dt="2023-09-12T11:15:36.020" v="652" actId="113"/>
          <ac:spMkLst>
            <pc:docMk/>
            <pc:sldMk cId="3211756947" sldId="496"/>
            <ac:spMk id="6" creationId="{EEA72AD3-AE04-AC91-8BBE-AEC989717A4D}"/>
          </ac:spMkLst>
        </pc:spChg>
      </pc:sldChg>
      <pc:sldChg chg="addSp modSp mod">
        <pc:chgData name="pw sun" userId="065a4ef802024858" providerId="LiveId" clId="{8E35E949-5EE6-4E23-B1C2-886A3357E755}" dt="2023-09-13T17:13:12.402" v="3395" actId="20577"/>
        <pc:sldMkLst>
          <pc:docMk/>
          <pc:sldMk cId="3775665023" sldId="497"/>
        </pc:sldMkLst>
        <pc:spChg chg="add mod">
          <ac:chgData name="pw sun" userId="065a4ef802024858" providerId="LiveId" clId="{8E35E949-5EE6-4E23-B1C2-886A3357E755}" dt="2023-09-13T16:52:27.494" v="3250" actId="1037"/>
          <ac:spMkLst>
            <pc:docMk/>
            <pc:sldMk cId="3775665023" sldId="497"/>
            <ac:spMk id="2" creationId="{6641E660-57A5-DB72-41A2-74F3FFE327C4}"/>
          </ac:spMkLst>
        </pc:spChg>
        <pc:spChg chg="add mod">
          <ac:chgData name="pw sun" userId="065a4ef802024858" providerId="LiveId" clId="{8E35E949-5EE6-4E23-B1C2-886A3357E755}" dt="2023-09-13T16:48:54.647" v="3212" actId="1076"/>
          <ac:spMkLst>
            <pc:docMk/>
            <pc:sldMk cId="3775665023" sldId="497"/>
            <ac:spMk id="3" creationId="{63CE4165-2266-5257-C483-0F90D7015CF6}"/>
          </ac:spMkLst>
        </pc:spChg>
        <pc:spChg chg="mod">
          <ac:chgData name="pw sun" userId="065a4ef802024858" providerId="LiveId" clId="{8E35E949-5EE6-4E23-B1C2-886A3357E755}" dt="2023-09-12T11:15:41.597" v="653" actId="113"/>
          <ac:spMkLst>
            <pc:docMk/>
            <pc:sldMk cId="3775665023" sldId="497"/>
            <ac:spMk id="6" creationId="{EEA72AD3-AE04-AC91-8BBE-AEC989717A4D}"/>
          </ac:spMkLst>
        </pc:spChg>
        <pc:spChg chg="mod">
          <ac:chgData name="pw sun" userId="065a4ef802024858" providerId="LiveId" clId="{8E35E949-5EE6-4E23-B1C2-886A3357E755}" dt="2023-09-13T17:13:12.402" v="3395" actId="20577"/>
          <ac:spMkLst>
            <pc:docMk/>
            <pc:sldMk cId="3775665023" sldId="497"/>
            <ac:spMk id="7" creationId="{FCF38A44-5A8D-087B-1E3C-E114BF4C9752}"/>
          </ac:spMkLst>
        </pc:spChg>
        <pc:picChg chg="add mod ord">
          <ac:chgData name="pw sun" userId="065a4ef802024858" providerId="LiveId" clId="{8E35E949-5EE6-4E23-B1C2-886A3357E755}" dt="2023-09-13T16:52:00.669" v="3245" actId="1036"/>
          <ac:picMkLst>
            <pc:docMk/>
            <pc:sldMk cId="3775665023" sldId="497"/>
            <ac:picMk id="9" creationId="{133DD2AE-A0D5-DDD1-A548-374D81C49812}"/>
          </ac:picMkLst>
        </pc:picChg>
      </pc:sldChg>
      <pc:sldChg chg="addSp modSp mod">
        <pc:chgData name="pw sun" userId="065a4ef802024858" providerId="LiveId" clId="{8E35E949-5EE6-4E23-B1C2-886A3357E755}" dt="2023-09-12T11:15:46.249" v="654" actId="113"/>
        <pc:sldMkLst>
          <pc:docMk/>
          <pc:sldMk cId="807324693" sldId="498"/>
        </pc:sldMkLst>
        <pc:spChg chg="add mod">
          <ac:chgData name="pw sun" userId="065a4ef802024858" providerId="LiveId" clId="{8E35E949-5EE6-4E23-B1C2-886A3357E755}" dt="2023-09-12T08:58:41.963" v="103" actId="1076"/>
          <ac:spMkLst>
            <pc:docMk/>
            <pc:sldMk cId="807324693" sldId="498"/>
            <ac:spMk id="2" creationId="{8931DEC6-8F35-61C7-9625-48053E072C70}"/>
          </ac:spMkLst>
        </pc:spChg>
        <pc:spChg chg="add mod">
          <ac:chgData name="pw sun" userId="065a4ef802024858" providerId="LiveId" clId="{8E35E949-5EE6-4E23-B1C2-886A3357E755}" dt="2023-09-12T09:22:15.609" v="436" actId="1076"/>
          <ac:spMkLst>
            <pc:docMk/>
            <pc:sldMk cId="807324693" sldId="498"/>
            <ac:spMk id="3" creationId="{830923FF-09A6-C41C-0C6D-D573F421FC8C}"/>
          </ac:spMkLst>
        </pc:spChg>
        <pc:spChg chg="mod">
          <ac:chgData name="pw sun" userId="065a4ef802024858" providerId="LiveId" clId="{8E35E949-5EE6-4E23-B1C2-886A3357E755}" dt="2023-09-12T09:22:12.541" v="435" actId="1076"/>
          <ac:spMkLst>
            <pc:docMk/>
            <pc:sldMk cId="807324693" sldId="498"/>
            <ac:spMk id="4" creationId="{691399DE-8B9D-E8FF-CB29-7A0D78DABD3D}"/>
          </ac:spMkLst>
        </pc:spChg>
        <pc:spChg chg="mod">
          <ac:chgData name="pw sun" userId="065a4ef802024858" providerId="LiveId" clId="{8E35E949-5EE6-4E23-B1C2-886A3357E755}" dt="2023-09-12T11:15:46.249" v="654" actId="113"/>
          <ac:spMkLst>
            <pc:docMk/>
            <pc:sldMk cId="807324693" sldId="498"/>
            <ac:spMk id="6" creationId="{EEA72AD3-AE04-AC91-8BBE-AEC989717A4D}"/>
          </ac:spMkLst>
        </pc:spChg>
        <pc:spChg chg="mod">
          <ac:chgData name="pw sun" userId="065a4ef802024858" providerId="LiveId" clId="{8E35E949-5EE6-4E23-B1C2-886A3357E755}" dt="2023-09-12T08:58:37.175" v="102" actId="1076"/>
          <ac:spMkLst>
            <pc:docMk/>
            <pc:sldMk cId="807324693" sldId="498"/>
            <ac:spMk id="7" creationId="{8DE73230-266B-BA79-800D-D51F10DB559D}"/>
          </ac:spMkLst>
        </pc:spChg>
        <pc:picChg chg="add mod">
          <ac:chgData name="pw sun" userId="065a4ef802024858" providerId="LiveId" clId="{8E35E949-5EE6-4E23-B1C2-886A3357E755}" dt="2023-09-12T09:20:35.643" v="338" actId="1076"/>
          <ac:picMkLst>
            <pc:docMk/>
            <pc:sldMk cId="807324693" sldId="498"/>
            <ac:picMk id="9" creationId="{D0C3A750-1A1C-67CF-9DFF-4CAE37B4BFC0}"/>
          </ac:picMkLst>
        </pc:picChg>
      </pc:sldChg>
      <pc:sldChg chg="del">
        <pc:chgData name="pw sun" userId="065a4ef802024858" providerId="LiveId" clId="{8E35E949-5EE6-4E23-B1C2-886A3357E755}" dt="2023-09-12T08:59:59.260" v="130" actId="47"/>
        <pc:sldMkLst>
          <pc:docMk/>
          <pc:sldMk cId="199802978" sldId="499"/>
        </pc:sldMkLst>
      </pc:sldChg>
      <pc:sldChg chg="addSp delSp modSp mod">
        <pc:chgData name="pw sun" userId="065a4ef802024858" providerId="LiveId" clId="{8E35E949-5EE6-4E23-B1C2-886A3357E755}" dt="2023-09-12T14:45:55.946" v="1986" actId="20577"/>
        <pc:sldMkLst>
          <pc:docMk/>
          <pc:sldMk cId="2484143455" sldId="500"/>
        </pc:sldMkLst>
        <pc:spChg chg="mod">
          <ac:chgData name="pw sun" userId="065a4ef802024858" providerId="LiveId" clId="{8E35E949-5EE6-4E23-B1C2-886A3357E755}" dt="2023-09-12T11:36:28.862" v="662" actId="1076"/>
          <ac:spMkLst>
            <pc:docMk/>
            <pc:sldMk cId="2484143455" sldId="500"/>
            <ac:spMk id="4" creationId="{334412EB-041E-0F1A-E402-6561E0C9753E}"/>
          </ac:spMkLst>
        </pc:spChg>
        <pc:spChg chg="mod">
          <ac:chgData name="pw sun" userId="065a4ef802024858" providerId="LiveId" clId="{8E35E949-5EE6-4E23-B1C2-886A3357E755}" dt="2023-09-12T11:15:03.155" v="646" actId="113"/>
          <ac:spMkLst>
            <pc:docMk/>
            <pc:sldMk cId="2484143455" sldId="500"/>
            <ac:spMk id="6" creationId="{EEA72AD3-AE04-AC91-8BBE-AEC989717A4D}"/>
          </ac:spMkLst>
        </pc:spChg>
        <pc:spChg chg="add mod">
          <ac:chgData name="pw sun" userId="065a4ef802024858" providerId="LiveId" clId="{8E35E949-5EE6-4E23-B1C2-886A3357E755}" dt="2023-09-12T12:32:26.322" v="1862" actId="14100"/>
          <ac:spMkLst>
            <pc:docMk/>
            <pc:sldMk cId="2484143455" sldId="500"/>
            <ac:spMk id="8" creationId="{CE011149-18A0-4A38-8041-47994673444E}"/>
          </ac:spMkLst>
        </pc:spChg>
        <pc:spChg chg="add del mod">
          <ac:chgData name="pw sun" userId="065a4ef802024858" providerId="LiveId" clId="{8E35E949-5EE6-4E23-B1C2-886A3357E755}" dt="2023-09-12T11:36:29.226" v="663"/>
          <ac:spMkLst>
            <pc:docMk/>
            <pc:sldMk cId="2484143455" sldId="500"/>
            <ac:spMk id="9" creationId="{E401E20F-BBBE-4863-3C2E-8EC423CE3A3E}"/>
          </ac:spMkLst>
        </pc:spChg>
        <pc:spChg chg="add mod">
          <ac:chgData name="pw sun" userId="065a4ef802024858" providerId="LiveId" clId="{8E35E949-5EE6-4E23-B1C2-886A3357E755}" dt="2023-09-12T11:59:19.478" v="1212" actId="403"/>
          <ac:spMkLst>
            <pc:docMk/>
            <pc:sldMk cId="2484143455" sldId="500"/>
            <ac:spMk id="10" creationId="{1894A182-01BD-7CE5-7647-7153D5CC6A34}"/>
          </ac:spMkLst>
        </pc:spChg>
        <pc:spChg chg="add mod">
          <ac:chgData name="pw sun" userId="065a4ef802024858" providerId="LiveId" clId="{8E35E949-5EE6-4E23-B1C2-886A3357E755}" dt="2023-09-12T12:02:05.109" v="1303" actId="1076"/>
          <ac:spMkLst>
            <pc:docMk/>
            <pc:sldMk cId="2484143455" sldId="500"/>
            <ac:spMk id="17" creationId="{B4203655-7AB2-D41C-F035-8EB7049A83FD}"/>
          </ac:spMkLst>
        </pc:spChg>
        <pc:spChg chg="add mod">
          <ac:chgData name="pw sun" userId="065a4ef802024858" providerId="LiveId" clId="{8E35E949-5EE6-4E23-B1C2-886A3357E755}" dt="2023-09-12T14:45:55.946" v="1986" actId="20577"/>
          <ac:spMkLst>
            <pc:docMk/>
            <pc:sldMk cId="2484143455" sldId="500"/>
            <ac:spMk id="20" creationId="{8CE1D494-68B6-F835-908F-DD696590A3E2}"/>
          </ac:spMkLst>
        </pc:spChg>
        <pc:picChg chg="add del mod">
          <ac:chgData name="pw sun" userId="065a4ef802024858" providerId="LiveId" clId="{8E35E949-5EE6-4E23-B1C2-886A3357E755}" dt="2023-09-12T11:34:07.155" v="657" actId="478"/>
          <ac:picMkLst>
            <pc:docMk/>
            <pc:sldMk cId="2484143455" sldId="500"/>
            <ac:picMk id="3" creationId="{D56D4AB0-2CC8-3275-64CB-B945E9F9A9A8}"/>
          </ac:picMkLst>
        </pc:picChg>
        <pc:picChg chg="add del mod">
          <ac:chgData name="pw sun" userId="065a4ef802024858" providerId="LiveId" clId="{8E35E949-5EE6-4E23-B1C2-886A3357E755}" dt="2023-09-12T11:42:01.108" v="793" actId="478"/>
          <ac:picMkLst>
            <pc:docMk/>
            <pc:sldMk cId="2484143455" sldId="500"/>
            <ac:picMk id="12" creationId="{46C1526F-4B38-61FB-014B-B36119BD4E0B}"/>
          </ac:picMkLst>
        </pc:picChg>
        <pc:picChg chg="add mod">
          <ac:chgData name="pw sun" userId="065a4ef802024858" providerId="LiveId" clId="{8E35E949-5EE6-4E23-B1C2-886A3357E755}" dt="2023-09-12T11:44:29.835" v="840" actId="1076"/>
          <ac:picMkLst>
            <pc:docMk/>
            <pc:sldMk cId="2484143455" sldId="500"/>
            <ac:picMk id="14" creationId="{7B9E0471-E8F0-7FFB-45BF-19A3F87B84D3}"/>
          </ac:picMkLst>
        </pc:picChg>
        <pc:picChg chg="add mod modCrop">
          <ac:chgData name="pw sun" userId="065a4ef802024858" providerId="LiveId" clId="{8E35E949-5EE6-4E23-B1C2-886A3357E755}" dt="2023-09-12T11:44:53.043" v="847" actId="1076"/>
          <ac:picMkLst>
            <pc:docMk/>
            <pc:sldMk cId="2484143455" sldId="500"/>
            <ac:picMk id="16" creationId="{7DACC162-40B7-E6EF-81DC-4A42FBBAE062}"/>
          </ac:picMkLst>
        </pc:picChg>
        <pc:picChg chg="add mod">
          <ac:chgData name="pw sun" userId="065a4ef802024858" providerId="LiveId" clId="{8E35E949-5EE6-4E23-B1C2-886A3357E755}" dt="2023-09-12T12:02:05.109" v="1303" actId="1076"/>
          <ac:picMkLst>
            <pc:docMk/>
            <pc:sldMk cId="2484143455" sldId="500"/>
            <ac:picMk id="19" creationId="{60C896DA-DFA0-C722-9659-986A6E4D3B92}"/>
          </ac:picMkLst>
        </pc:picChg>
        <pc:picChg chg="add mod">
          <ac:chgData name="pw sun" userId="065a4ef802024858" providerId="LiveId" clId="{8E35E949-5EE6-4E23-B1C2-886A3357E755}" dt="2023-09-12T12:10:06.444" v="1362" actId="14100"/>
          <ac:picMkLst>
            <pc:docMk/>
            <pc:sldMk cId="2484143455" sldId="500"/>
            <ac:picMk id="22" creationId="{2BB2FBF2-0224-7F02-CD3A-DF5EA0DB6B9A}"/>
          </ac:picMkLst>
        </pc:picChg>
        <pc:picChg chg="add mod">
          <ac:chgData name="pw sun" userId="065a4ef802024858" providerId="LiveId" clId="{8E35E949-5EE6-4E23-B1C2-886A3357E755}" dt="2023-09-12T12:10:47.830" v="1366" actId="1076"/>
          <ac:picMkLst>
            <pc:docMk/>
            <pc:sldMk cId="2484143455" sldId="500"/>
            <ac:picMk id="24" creationId="{C0E0565E-E8AD-3988-BA2A-B727B43AEA35}"/>
          </ac:picMkLst>
        </pc:picChg>
      </pc:sldChg>
      <pc:sldChg chg="addSp modSp mod">
        <pc:chgData name="pw sun" userId="065a4ef802024858" providerId="LiveId" clId="{8E35E949-5EE6-4E23-B1C2-886A3357E755}" dt="2023-09-12T14:35:48.640" v="1965" actId="1076"/>
        <pc:sldMkLst>
          <pc:docMk/>
          <pc:sldMk cId="1912098397" sldId="501"/>
        </pc:sldMkLst>
        <pc:spChg chg="mod">
          <ac:chgData name="pw sun" userId="065a4ef802024858" providerId="LiveId" clId="{8E35E949-5EE6-4E23-B1C2-886A3357E755}" dt="2023-09-12T09:25:44.074" v="478" actId="20577"/>
          <ac:spMkLst>
            <pc:docMk/>
            <pc:sldMk cId="1912098397" sldId="501"/>
            <ac:spMk id="4" creationId="{1A538568-F3D8-B9FB-3219-E0395DE210DE}"/>
          </ac:spMkLst>
        </pc:spChg>
        <pc:spChg chg="mod">
          <ac:chgData name="pw sun" userId="065a4ef802024858" providerId="LiveId" clId="{8E35E949-5EE6-4E23-B1C2-886A3357E755}" dt="2023-09-12T11:15:09.585" v="647" actId="113"/>
          <ac:spMkLst>
            <pc:docMk/>
            <pc:sldMk cId="1912098397" sldId="501"/>
            <ac:spMk id="6" creationId="{EEA72AD3-AE04-AC91-8BBE-AEC989717A4D}"/>
          </ac:spMkLst>
        </pc:spChg>
        <pc:picChg chg="add mod">
          <ac:chgData name="pw sun" userId="065a4ef802024858" providerId="LiveId" clId="{8E35E949-5EE6-4E23-B1C2-886A3357E755}" dt="2023-09-12T14:35:48.640" v="1965" actId="1076"/>
          <ac:picMkLst>
            <pc:docMk/>
            <pc:sldMk cId="1912098397" sldId="501"/>
            <ac:picMk id="3" creationId="{9814D850-4F41-F58F-56F2-B7B42898D478}"/>
          </ac:picMkLst>
        </pc:picChg>
      </pc:sldChg>
      <pc:sldChg chg="modSp mod">
        <pc:chgData name="pw sun" userId="065a4ef802024858" providerId="LiveId" clId="{8E35E949-5EE6-4E23-B1C2-886A3357E755}" dt="2023-09-13T00:07:32.071" v="3106" actId="20577"/>
        <pc:sldMkLst>
          <pc:docMk/>
          <pc:sldMk cId="201752632" sldId="502"/>
        </pc:sldMkLst>
        <pc:spChg chg="mod">
          <ac:chgData name="pw sun" userId="065a4ef802024858" providerId="LiveId" clId="{8E35E949-5EE6-4E23-B1C2-886A3357E755}" dt="2023-09-13T00:07:32.071" v="3106" actId="20577"/>
          <ac:spMkLst>
            <pc:docMk/>
            <pc:sldMk cId="201752632" sldId="502"/>
            <ac:spMk id="4" creationId="{B8A2E2AB-5967-D902-AAD8-3563A8307A68}"/>
          </ac:spMkLst>
        </pc:spChg>
        <pc:spChg chg="mod">
          <ac:chgData name="pw sun" userId="065a4ef802024858" providerId="LiveId" clId="{8E35E949-5EE6-4E23-B1C2-886A3357E755}" dt="2023-09-12T11:15:30.884" v="651" actId="113"/>
          <ac:spMkLst>
            <pc:docMk/>
            <pc:sldMk cId="201752632" sldId="502"/>
            <ac:spMk id="6" creationId="{EEA72AD3-AE04-AC91-8BBE-AEC989717A4D}"/>
          </ac:spMkLst>
        </pc:spChg>
      </pc:sldChg>
      <pc:sldChg chg="addSp modSp mod">
        <pc:chgData name="pw sun" userId="065a4ef802024858" providerId="LiveId" clId="{8E35E949-5EE6-4E23-B1C2-886A3357E755}" dt="2023-09-13T03:47:46.115" v="3146" actId="113"/>
        <pc:sldMkLst>
          <pc:docMk/>
          <pc:sldMk cId="1029791916" sldId="503"/>
        </pc:sldMkLst>
        <pc:spChg chg="mod">
          <ac:chgData name="pw sun" userId="065a4ef802024858" providerId="LiveId" clId="{8E35E949-5EE6-4E23-B1C2-886A3357E755}" dt="2023-09-13T03:47:46.115" v="3146" actId="113"/>
          <ac:spMkLst>
            <pc:docMk/>
            <pc:sldMk cId="1029791916" sldId="503"/>
            <ac:spMk id="3" creationId="{6824E9DD-C630-50B5-E5A1-3615D1E29EE5}"/>
          </ac:spMkLst>
        </pc:spChg>
        <pc:spChg chg="mod">
          <ac:chgData name="pw sun" userId="065a4ef802024858" providerId="LiveId" clId="{8E35E949-5EE6-4E23-B1C2-886A3357E755}" dt="2023-09-12T16:22:03.431" v="3028" actId="20577"/>
          <ac:spMkLst>
            <pc:docMk/>
            <pc:sldMk cId="1029791916" sldId="503"/>
            <ac:spMk id="4" creationId="{3CFED91D-0DEF-F77A-4C4F-6B6DAED16FC0}"/>
          </ac:spMkLst>
        </pc:spChg>
        <pc:spChg chg="mod">
          <ac:chgData name="pw sun" userId="065a4ef802024858" providerId="LiveId" clId="{8E35E949-5EE6-4E23-B1C2-886A3357E755}" dt="2023-09-12T11:15:15.189" v="648" actId="113"/>
          <ac:spMkLst>
            <pc:docMk/>
            <pc:sldMk cId="1029791916" sldId="503"/>
            <ac:spMk id="6" creationId="{EEA72AD3-AE04-AC91-8BBE-AEC989717A4D}"/>
          </ac:spMkLst>
        </pc:spChg>
        <pc:spChg chg="add mod">
          <ac:chgData name="pw sun" userId="065a4ef802024858" providerId="LiveId" clId="{8E35E949-5EE6-4E23-B1C2-886A3357E755}" dt="2023-09-12T16:22:53.978" v="3035" actId="1076"/>
          <ac:spMkLst>
            <pc:docMk/>
            <pc:sldMk cId="1029791916" sldId="503"/>
            <ac:spMk id="9" creationId="{27A8DBAA-5835-BBFC-5BD8-8DB1EC0C54E2}"/>
          </ac:spMkLst>
        </pc:spChg>
        <pc:spChg chg="add mod">
          <ac:chgData name="pw sun" userId="065a4ef802024858" providerId="LiveId" clId="{8E35E949-5EE6-4E23-B1C2-886A3357E755}" dt="2023-09-12T16:22:53.978" v="3035" actId="1076"/>
          <ac:spMkLst>
            <pc:docMk/>
            <pc:sldMk cId="1029791916" sldId="503"/>
            <ac:spMk id="10" creationId="{57132AE9-6875-FD2D-6C8B-AF78C1BD45E3}"/>
          </ac:spMkLst>
        </pc:spChg>
        <pc:picChg chg="add mod modCrop">
          <ac:chgData name="pw sun" userId="065a4ef802024858" providerId="LiveId" clId="{8E35E949-5EE6-4E23-B1C2-886A3357E755}" dt="2023-09-12T16:29:52.187" v="3074" actId="732"/>
          <ac:picMkLst>
            <pc:docMk/>
            <pc:sldMk cId="1029791916" sldId="503"/>
            <ac:picMk id="7" creationId="{6AC76CCB-6A0B-F604-593B-0A9A67CD5678}"/>
          </ac:picMkLst>
        </pc:picChg>
        <pc:picChg chg="add mod">
          <ac:chgData name="pw sun" userId="065a4ef802024858" providerId="LiveId" clId="{8E35E949-5EE6-4E23-B1C2-886A3357E755}" dt="2023-09-12T16:22:53.978" v="3035" actId="1076"/>
          <ac:picMkLst>
            <pc:docMk/>
            <pc:sldMk cId="1029791916" sldId="503"/>
            <ac:picMk id="8" creationId="{ABDEADC6-DF43-385B-405E-A6D7E6F04B6D}"/>
          </ac:picMkLst>
        </pc:picChg>
      </pc:sldChg>
      <pc:sldChg chg="modSp mod">
        <pc:chgData name="pw sun" userId="065a4ef802024858" providerId="LiveId" clId="{8E35E949-5EE6-4E23-B1C2-886A3357E755}" dt="2023-09-13T03:35:17.497" v="3145" actId="20577"/>
        <pc:sldMkLst>
          <pc:docMk/>
          <pc:sldMk cId="4046365745" sldId="504"/>
        </pc:sldMkLst>
        <pc:spChg chg="mod">
          <ac:chgData name="pw sun" userId="065a4ef802024858" providerId="LiveId" clId="{8E35E949-5EE6-4E23-B1C2-886A3357E755}" dt="2023-09-13T03:35:17.497" v="3145" actId="20577"/>
          <ac:spMkLst>
            <pc:docMk/>
            <pc:sldMk cId="4046365745" sldId="504"/>
            <ac:spMk id="3" creationId="{97FF22BB-C12B-B014-7393-AF5F709520F6}"/>
          </ac:spMkLst>
        </pc:spChg>
        <pc:spChg chg="mod">
          <ac:chgData name="pw sun" userId="065a4ef802024858" providerId="LiveId" clId="{8E35E949-5EE6-4E23-B1C2-886A3357E755}" dt="2023-09-12T12:42:45.668" v="1863" actId="1076"/>
          <ac:spMkLst>
            <pc:docMk/>
            <pc:sldMk cId="4046365745" sldId="504"/>
            <ac:spMk id="4" creationId="{58D4AA75-37AE-1721-70FA-13345B864333}"/>
          </ac:spMkLst>
        </pc:spChg>
        <pc:spChg chg="mod">
          <ac:chgData name="pw sun" userId="065a4ef802024858" providerId="LiveId" clId="{8E35E949-5EE6-4E23-B1C2-886A3357E755}" dt="2023-09-12T11:15:20.825" v="649" actId="113"/>
          <ac:spMkLst>
            <pc:docMk/>
            <pc:sldMk cId="4046365745" sldId="504"/>
            <ac:spMk id="6" creationId="{EEA72AD3-AE04-AC91-8BBE-AEC989717A4D}"/>
          </ac:spMkLst>
        </pc:spChg>
      </pc:sldChg>
      <pc:sldChg chg="new add del">
        <pc:chgData name="pw sun" userId="065a4ef802024858" providerId="LiveId" clId="{8E35E949-5EE6-4E23-B1C2-886A3357E755}" dt="2023-09-12T12:22:48.727" v="1819" actId="680"/>
        <pc:sldMkLst>
          <pc:docMk/>
          <pc:sldMk cId="2413127528" sldId="505"/>
        </pc:sldMkLst>
      </pc:sldChg>
      <pc:sldChg chg="new del">
        <pc:chgData name="pw sun" userId="065a4ef802024858" providerId="LiveId" clId="{8E35E949-5EE6-4E23-B1C2-886A3357E755}" dt="2023-09-12T12:22:41.143" v="1814" actId="680"/>
        <pc:sldMkLst>
          <pc:docMk/>
          <pc:sldMk cId="1233681506" sldId="506"/>
        </pc:sldMkLst>
      </pc:sldChg>
      <pc:sldChg chg="new del">
        <pc:chgData name="pw sun" userId="065a4ef802024858" providerId="LiveId" clId="{8E35E949-5EE6-4E23-B1C2-886A3357E755}" dt="2023-09-12T12:22:40.948" v="1813" actId="680"/>
        <pc:sldMkLst>
          <pc:docMk/>
          <pc:sldMk cId="3065163206" sldId="507"/>
        </pc:sldMkLst>
      </pc:sldChg>
      <pc:sldChg chg="new del">
        <pc:chgData name="pw sun" userId="065a4ef802024858" providerId="LiveId" clId="{8E35E949-5EE6-4E23-B1C2-886A3357E755}" dt="2023-09-12T12:22:40.756" v="1812" actId="680"/>
        <pc:sldMkLst>
          <pc:docMk/>
          <pc:sldMk cId="3338641752" sldId="508"/>
        </pc:sldMkLst>
      </pc:sldChg>
      <pc:sldChg chg="new del">
        <pc:chgData name="pw sun" userId="065a4ef802024858" providerId="LiveId" clId="{8E35E949-5EE6-4E23-B1C2-886A3357E755}" dt="2023-09-12T12:22:40.598" v="1811" actId="680"/>
        <pc:sldMkLst>
          <pc:docMk/>
          <pc:sldMk cId="3085128548" sldId="509"/>
        </pc:sldMkLst>
      </pc:sldChg>
      <pc:sldChg chg="new del">
        <pc:chgData name="pw sun" userId="065a4ef802024858" providerId="LiveId" clId="{8E35E949-5EE6-4E23-B1C2-886A3357E755}" dt="2023-09-12T12:22:40.406" v="1810" actId="680"/>
        <pc:sldMkLst>
          <pc:docMk/>
          <pc:sldMk cId="3867751136" sldId="510"/>
        </pc:sldMkLst>
      </pc:sldChg>
      <pc:sldChg chg="new del">
        <pc:chgData name="pw sun" userId="065a4ef802024858" providerId="LiveId" clId="{8E35E949-5EE6-4E23-B1C2-886A3357E755}" dt="2023-09-12T12:22:40.143" v="1809" actId="680"/>
        <pc:sldMkLst>
          <pc:docMk/>
          <pc:sldMk cId="2494832545" sldId="5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B995-4818-4CC4-9904-7C51E69FE1E0}" type="datetimeFigureOut">
              <a:rPr lang="zh-CN" altLang="en-US" smtClean="0"/>
              <a:t>2024/1/5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69B2-FC8F-40E9-BEE9-914C18BA1C47}" type="slidenum">
              <a:rPr lang="zh-CN" altLang="en-US" smtClean="0"/>
              <a:t>‹#›</a:t>
            </a:fld>
            <a:endParaRPr lang="zh-CN" altLang="en-US"/>
          </a:p>
        </p:txBody>
      </p:sp>
    </p:spTree>
    <p:extLst>
      <p:ext uri="{BB962C8B-B14F-4D97-AF65-F5344CB8AC3E}">
        <p14:creationId xmlns:p14="http://schemas.microsoft.com/office/powerpoint/2010/main" val="222066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and I will start the presentation of my independent project. The project focus on the study of LLM compression and finally we propose a method called LEGO to generate optimized LLMs through low-rank decomposition and assembly.</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a:t>
            </a:fld>
            <a:endParaRPr lang="zh-CN" altLang="en-US"/>
          </a:p>
        </p:txBody>
      </p:sp>
    </p:spTree>
    <p:extLst>
      <p:ext uri="{BB962C8B-B14F-4D97-AF65-F5344CB8AC3E}">
        <p14:creationId xmlns:p14="http://schemas.microsoft.com/office/powerpoint/2010/main" val="159907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paper from NJU in AAAI2023 proposed that transformers’ output features after activate function are low-rank.</a:t>
            </a:r>
          </a:p>
          <a:p>
            <a:r>
              <a:rPr lang="en-US" altLang="zh-CN" dirty="0"/>
              <a:t>So, then we profile the hidden states and indeed observe this in LLMs. </a:t>
            </a:r>
          </a:p>
          <a:p>
            <a:pPr algn="l"/>
            <a:r>
              <a:rPr lang="en-US" altLang="zh-CN" dirty="0"/>
              <a:t>The </a:t>
            </a:r>
            <a:r>
              <a:rPr lang="en-US" altLang="zh-CN" dirty="0" err="1"/>
              <a:t>LoRD</a:t>
            </a:r>
            <a:r>
              <a:rPr lang="en-US" altLang="zh-CN" dirty="0"/>
              <a:t> published on </a:t>
            </a:r>
            <a:r>
              <a:rPr lang="en-US" altLang="zh-CN" dirty="0" err="1"/>
              <a:t>arxiv</a:t>
            </a:r>
            <a:r>
              <a:rPr lang="en-US" altLang="zh-CN" dirty="0"/>
              <a:t> in Oct has already utilized it on Code LLMs and </a:t>
            </a:r>
            <a:r>
              <a:rPr lang="en-US" altLang="zh-CN" b="0" i="0" dirty="0">
                <a:solidFill>
                  <a:srgbClr val="1C2127"/>
                </a:solidFill>
                <a:effectLst/>
                <a:latin typeface="-apple-system"/>
              </a:rPr>
              <a:t> to avoid similarity, we will not consider it for now.</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10</a:t>
            </a:fld>
            <a:endParaRPr lang="zh-CN" altLang="en-US"/>
          </a:p>
        </p:txBody>
      </p:sp>
    </p:spTree>
    <p:extLst>
      <p:ext uri="{BB962C8B-B14F-4D97-AF65-F5344CB8AC3E}">
        <p14:creationId xmlns:p14="http://schemas.microsoft.com/office/powerpoint/2010/main" val="232713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Besides those mentioned above, it is commonly agreed that updates during finetuning are low-rank. And that is why </a:t>
            </a:r>
            <a:r>
              <a:rPr lang="en-US" altLang="zh-CN" dirty="0" err="1"/>
              <a:t>LoRA</a:t>
            </a:r>
            <a:r>
              <a:rPr lang="en-US" altLang="zh-CN" dirty="0"/>
              <a:t> and its variants work.</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11</a:t>
            </a:fld>
            <a:endParaRPr lang="zh-CN" altLang="en-US"/>
          </a:p>
        </p:txBody>
      </p:sp>
    </p:spTree>
    <p:extLst>
      <p:ext uri="{BB962C8B-B14F-4D97-AF65-F5344CB8AC3E}">
        <p14:creationId xmlns:p14="http://schemas.microsoft.com/office/powerpoint/2010/main" val="51596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recent work from FDU unveils that those parameters which remain stable during finetuning on several domains are also crucial for models’ performance and called them core linguistic region.</a:t>
            </a:r>
          </a:p>
          <a:p>
            <a:r>
              <a:rPr lang="en-US" altLang="zh-CN" dirty="0"/>
              <a:t>It is exciting that their distribution is SVD friendly.</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12</a:t>
            </a:fld>
            <a:endParaRPr lang="zh-CN" altLang="en-US"/>
          </a:p>
        </p:txBody>
      </p:sp>
    </p:spTree>
    <p:extLst>
      <p:ext uri="{BB962C8B-B14F-4D97-AF65-F5344CB8AC3E}">
        <p14:creationId xmlns:p14="http://schemas.microsoft.com/office/powerpoint/2010/main" val="17169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the preliminary study, we are now able to give a solution</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13</a:t>
            </a:fld>
            <a:endParaRPr lang="zh-CN" altLang="en-US"/>
          </a:p>
        </p:txBody>
      </p:sp>
    </p:spTree>
    <p:extLst>
      <p:ext uri="{BB962C8B-B14F-4D97-AF65-F5344CB8AC3E}">
        <p14:creationId xmlns:p14="http://schemas.microsoft.com/office/powerpoint/2010/main" val="140944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parameter matrix itself is not low-ranked, we can obtain one by assigning weights for elements.</a:t>
            </a:r>
          </a:p>
          <a:p>
            <a:r>
              <a:rPr lang="en-US" altLang="zh-CN" dirty="0"/>
              <a:t>The FWSVD as the SOTA in PLMs compression uses fisher information, gradient during finetuning as the weight to improve the model’s post-compression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14</a:t>
            </a:fld>
            <a:endParaRPr lang="zh-CN" altLang="en-US"/>
          </a:p>
        </p:txBody>
      </p:sp>
    </p:spTree>
    <p:extLst>
      <p:ext uri="{BB962C8B-B14F-4D97-AF65-F5344CB8AC3E}">
        <p14:creationId xmlns:p14="http://schemas.microsoft.com/office/powerpoint/2010/main" val="33312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it is difficult to be transferred to LLMs for the demanding computational resource.</a:t>
            </a:r>
          </a:p>
          <a:p>
            <a:r>
              <a:rPr lang="en-US" altLang="zh-CN" dirty="0"/>
              <a:t>Besides, since LLMs are well pretrained, the core region params may be miss-weighted for their small gradients during the finetuning stage.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15</a:t>
            </a:fld>
            <a:endParaRPr lang="zh-CN" altLang="en-US"/>
          </a:p>
        </p:txBody>
      </p:sp>
    </p:spTree>
    <p:extLst>
      <p:ext uri="{BB962C8B-B14F-4D97-AF65-F5344CB8AC3E}">
        <p14:creationId xmlns:p14="http://schemas.microsoft.com/office/powerpoint/2010/main" val="184951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16</a:t>
            </a:fld>
            <a:endParaRPr lang="zh-CN" altLang="en-US"/>
          </a:p>
        </p:txBody>
      </p:sp>
    </p:spTree>
    <p:extLst>
      <p:ext uri="{BB962C8B-B14F-4D97-AF65-F5344CB8AC3E}">
        <p14:creationId xmlns:p14="http://schemas.microsoft.com/office/powerpoint/2010/main" val="221528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17</a:t>
            </a:fld>
            <a:endParaRPr lang="zh-CN" altLang="en-US"/>
          </a:p>
        </p:txBody>
      </p:sp>
    </p:spTree>
    <p:extLst>
      <p:ext uri="{BB962C8B-B14F-4D97-AF65-F5344CB8AC3E}">
        <p14:creationId xmlns:p14="http://schemas.microsoft.com/office/powerpoint/2010/main" val="395960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18</a:t>
            </a:fld>
            <a:endParaRPr lang="zh-CN" altLang="en-US"/>
          </a:p>
        </p:txBody>
      </p:sp>
    </p:spTree>
    <p:extLst>
      <p:ext uri="{BB962C8B-B14F-4D97-AF65-F5344CB8AC3E}">
        <p14:creationId xmlns:p14="http://schemas.microsoft.com/office/powerpoint/2010/main" val="324159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Briefly speaking, FWSVD try to preserve domain specific params while CLR stresses elements with less variants are important.</a:t>
            </a:r>
          </a:p>
          <a:p>
            <a:r>
              <a:rPr lang="en-US" altLang="zh-CN" dirty="0"/>
              <a:t>To achieve a LLM with general Language modeling ability and being compatible with domain specific jobs, we proposed a weighting strategy with </a:t>
            </a:r>
            <a:r>
              <a:rPr lang="en-US" altLang="zh-CN" dirty="0" err="1"/>
              <a:t>infor</a:t>
            </a:r>
            <a:r>
              <a:rPr lang="en-US" altLang="zh-CN" dirty="0"/>
              <a:t> from </a:t>
            </a:r>
            <a:r>
              <a:rPr lang="en-US" altLang="zh-CN" dirty="0" err="1"/>
              <a:t>LoRAs</a:t>
            </a:r>
            <a:r>
              <a:rPr lang="en-US" altLang="zh-CN" dirty="0"/>
              <a: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19</a:t>
            </a:fld>
            <a:endParaRPr lang="zh-CN" altLang="en-US"/>
          </a:p>
        </p:txBody>
      </p:sp>
    </p:spTree>
    <p:extLst>
      <p:ext uri="{BB962C8B-B14F-4D97-AF65-F5344CB8AC3E}">
        <p14:creationId xmlns:p14="http://schemas.microsoft.com/office/powerpoint/2010/main" val="261779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 and let’s go to the first part</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a:t>
            </a:fld>
            <a:endParaRPr lang="zh-CN" altLang="en-US"/>
          </a:p>
        </p:txBody>
      </p:sp>
    </p:spTree>
    <p:extLst>
      <p:ext uri="{BB962C8B-B14F-4D97-AF65-F5344CB8AC3E}">
        <p14:creationId xmlns:p14="http://schemas.microsoft.com/office/powerpoint/2010/main" val="1743684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Algorithm is shown on the right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20</a:t>
            </a:fld>
            <a:endParaRPr lang="zh-CN" altLang="en-US"/>
          </a:p>
        </p:txBody>
      </p:sp>
    </p:spTree>
    <p:extLst>
      <p:ext uri="{BB962C8B-B14F-4D97-AF65-F5344CB8AC3E}">
        <p14:creationId xmlns:p14="http://schemas.microsoft.com/office/powerpoint/2010/main" val="3106292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illustrated in the chart, the </a:t>
            </a:r>
            <a:r>
              <a:rPr lang="en-US" altLang="zh-CN" dirty="0" err="1"/>
              <a:t>LoRA</a:t>
            </a:r>
            <a:r>
              <a:rPr lang="en-US" altLang="zh-CN" dirty="0"/>
              <a:t> modules are rebuilt and sum together. </a:t>
            </a:r>
            <a:r>
              <a:rPr lang="en-US" altLang="zh-CN" dirty="0" err="1"/>
              <a:t>Pramas</a:t>
            </a:r>
            <a:r>
              <a:rPr lang="en-US" altLang="zh-CN" dirty="0"/>
              <a:t> with less variants will be paid more attention to during SVD, and after compression the domain specific </a:t>
            </a:r>
            <a:r>
              <a:rPr lang="en-US" altLang="zh-CN" dirty="0" err="1"/>
              <a:t>LoRA</a:t>
            </a:r>
            <a:r>
              <a:rPr lang="en-US" altLang="zh-CN" dirty="0"/>
              <a:t> can be reused for calibration to improve the model’s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21</a:t>
            </a:fld>
            <a:endParaRPr lang="zh-CN" altLang="en-US"/>
          </a:p>
        </p:txBody>
      </p:sp>
    </p:spTree>
    <p:extLst>
      <p:ext uri="{BB962C8B-B14F-4D97-AF65-F5344CB8AC3E}">
        <p14:creationId xmlns:p14="http://schemas.microsoft.com/office/powerpoint/2010/main" val="376922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Lastly is the experiments and our future work.</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22</a:t>
            </a:fld>
            <a:endParaRPr lang="zh-CN" altLang="en-US"/>
          </a:p>
        </p:txBody>
      </p:sp>
    </p:spTree>
    <p:extLst>
      <p:ext uri="{BB962C8B-B14F-4D97-AF65-F5344CB8AC3E}">
        <p14:creationId xmlns:p14="http://schemas.microsoft.com/office/powerpoint/2010/main" val="3262580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baseline for LEGO. The Full rank items are used to validate the implementation works well. </a:t>
            </a:r>
          </a:p>
          <a:p>
            <a:r>
              <a:rPr lang="en-US" altLang="zh-CN" dirty="0"/>
              <a:t>We reproduce FWSVD(without official opensource) and the vanilla SVD and test the model on wikitext2 with metric of ppl.</a:t>
            </a:r>
          </a:p>
          <a:p>
            <a:r>
              <a:rPr lang="en-US" altLang="zh-CN" dirty="0"/>
              <a:t>It is evident that vanilla SVD cannot preserve the information inside the matrix and there is even no relationship between comp ratio and performance. </a:t>
            </a:r>
          </a:p>
          <a:p>
            <a:r>
              <a:rPr lang="en-US" altLang="zh-CN" dirty="0"/>
              <a:t>While FWSVD achieve a promising result at 50% compression ratio, but there is still a gap between its performance when compressing domain specific BERT.</a:t>
            </a:r>
          </a:p>
          <a:p>
            <a:r>
              <a:rPr lang="en-US" altLang="zh-CN" dirty="0"/>
              <a:t>I think the degradation may be caused by errors of those core region params.</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23</a:t>
            </a:fld>
            <a:endParaRPr lang="zh-CN" altLang="en-US"/>
          </a:p>
        </p:txBody>
      </p:sp>
    </p:spTree>
    <p:extLst>
      <p:ext uri="{BB962C8B-B14F-4D97-AF65-F5344CB8AC3E}">
        <p14:creationId xmlns:p14="http://schemas.microsoft.com/office/powerpoint/2010/main" val="3564942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the busy final week, further experiments are not conducted yet.</a:t>
            </a:r>
          </a:p>
          <a:p>
            <a:r>
              <a:rPr lang="en-US" altLang="zh-CN" dirty="0"/>
              <a:t>I am now working on the test code, and I believe they will start in a few weeks.</a:t>
            </a:r>
          </a:p>
          <a:p>
            <a:r>
              <a:rPr lang="en-US" altLang="zh-CN" dirty="0"/>
              <a:t>Besides the evaluation of LEGO, I will also compare it with methods mentioned in the survey in the aspects of compress ratio and speedup and conduct ablation study to validate </a:t>
            </a:r>
            <a:r>
              <a:rPr lang="en-US" altLang="zh-CN" dirty="0" err="1"/>
              <a:t>LoRA</a:t>
            </a:r>
            <a:r>
              <a:rPr lang="en-US" altLang="zh-CN" dirty="0"/>
              <a:t> weighted SVD.</a:t>
            </a:r>
          </a:p>
          <a:p>
            <a:r>
              <a:rPr lang="en-US" altLang="zh-CN" dirty="0"/>
              <a:t>For practical purpose, we may provide functions to integrate the </a:t>
            </a:r>
            <a:r>
              <a:rPr lang="en-US" altLang="zh-CN" dirty="0" err="1"/>
              <a:t>LoRA</a:t>
            </a:r>
            <a:r>
              <a:rPr lang="en-US" altLang="zh-CN" dirty="0"/>
              <a:t> with the stem model and consider to combine it with quantization.</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24</a:t>
            </a:fld>
            <a:endParaRPr lang="zh-CN" altLang="en-US"/>
          </a:p>
        </p:txBody>
      </p:sp>
    </p:spTree>
    <p:extLst>
      <p:ext uri="{BB962C8B-B14F-4D97-AF65-F5344CB8AC3E}">
        <p14:creationId xmlns:p14="http://schemas.microsoft.com/office/powerpoint/2010/main" val="1354666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25</a:t>
            </a:fld>
            <a:endParaRPr lang="zh-CN" altLang="en-US"/>
          </a:p>
        </p:txBody>
      </p:sp>
    </p:spTree>
    <p:extLst>
      <p:ext uri="{BB962C8B-B14F-4D97-AF65-F5344CB8AC3E}">
        <p14:creationId xmlns:p14="http://schemas.microsoft.com/office/powerpoint/2010/main" val="171779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a:t>
            </a:fld>
            <a:endParaRPr lang="zh-CN" altLang="en-US"/>
          </a:p>
        </p:txBody>
      </p:sp>
    </p:spTree>
    <p:extLst>
      <p:ext uri="{BB962C8B-B14F-4D97-AF65-F5344CB8AC3E}">
        <p14:creationId xmlns:p14="http://schemas.microsoft.com/office/powerpoint/2010/main" val="21573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demand for accelerating LLM, there has been many research and opensource projects in the field of compression. </a:t>
            </a:r>
          </a:p>
          <a:p>
            <a:r>
              <a:rPr lang="en-US" altLang="zh-CN" dirty="0"/>
              <a:t>Here are several predominant approaches. The pictures on the right side illustrate those methods from the view of image compression.</a:t>
            </a:r>
          </a:p>
          <a:p>
            <a:r>
              <a:rPr lang="en-US" altLang="zh-CN" dirty="0"/>
              <a:t>For an example, quantization is to reduce the bits, UP to convert the model to a sparse one just remaining the crucial params, SP and KD try to achieve a model of smaller scale and Low-rank approximation utilize multiplication of two smaller matrices to represent the original one.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3660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some latest methods in each category along with their pros and cons.</a:t>
            </a:r>
          </a:p>
          <a:p>
            <a:r>
              <a:rPr lang="en-US" altLang="zh-CN" dirty="0"/>
              <a:t>The quantization methods are now most popular in industry because they are easy to practice and can achieve great performance. However, supports from framework and hardware are necessary to make the best speedup.</a:t>
            </a:r>
          </a:p>
          <a:p>
            <a:r>
              <a:rPr lang="en-US" altLang="zh-CN" dirty="0"/>
              <a:t>Other methods like KD and UP are also useful and can be combined with quantization.</a:t>
            </a:r>
          </a:p>
          <a:p>
            <a:r>
              <a:rPr lang="en-US" altLang="zh-CN" dirty="0"/>
              <a:t>While there is still not impressive work on low-rank approximation, the </a:t>
            </a:r>
            <a:r>
              <a:rPr lang="en-US" altLang="zh-CN" dirty="0" err="1"/>
              <a:t>LoRD</a:t>
            </a:r>
            <a:r>
              <a:rPr lang="en-US" altLang="zh-CN" dirty="0"/>
              <a:t> listed is only a reproduction of NJU’s work on Code LLMs.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367218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this figure, you can directly compare those methods.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6</a:t>
            </a:fld>
            <a:endParaRPr lang="zh-CN" altLang="en-US"/>
          </a:p>
        </p:txBody>
      </p:sp>
    </p:spTree>
    <p:extLst>
      <p:ext uri="{BB962C8B-B14F-4D97-AF65-F5344CB8AC3E}">
        <p14:creationId xmlns:p14="http://schemas.microsoft.com/office/powerpoint/2010/main" val="365380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part is our preliminary study on low-rank features in LLM.</a:t>
            </a:r>
          </a:p>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7</a:t>
            </a:fld>
            <a:endParaRPr lang="zh-CN" altLang="en-US"/>
          </a:p>
        </p:txBody>
      </p:sp>
    </p:spTree>
    <p:extLst>
      <p:ext uri="{BB962C8B-B14F-4D97-AF65-F5344CB8AC3E}">
        <p14:creationId xmlns:p14="http://schemas.microsoft.com/office/powerpoint/2010/main" val="86467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why we expect matrices to be low-ranked is because </a:t>
            </a:r>
            <a:r>
              <a:rPr lang="en-US" altLang="zh-CN"/>
              <a:t>the algorithm </a:t>
            </a:r>
            <a:r>
              <a:rPr lang="en-US" altLang="zh-CN" dirty="0"/>
              <a:t>as shown on the right side.</a:t>
            </a:r>
          </a:p>
          <a:p>
            <a:r>
              <a:rPr lang="en-US" altLang="zh-CN" dirty="0"/>
              <a:t>A large matrix is first decomposed into U, V and diagonal matrix S of singular values.</a:t>
            </a:r>
          </a:p>
          <a:p>
            <a:r>
              <a:rPr lang="en-US" altLang="zh-CN" dirty="0"/>
              <a:t>Then we select the first k values to rebuild it as two small matrix L1 and L2.</a:t>
            </a:r>
          </a:p>
          <a:p>
            <a:r>
              <a:rPr lang="en-US" altLang="zh-CN" dirty="0"/>
              <a:t>To achieve less error when ignoring the later ones, singular values are expected to be 0 or distribute centrally, which can be called SVD friendly. </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8</a:t>
            </a:fld>
            <a:endParaRPr lang="zh-CN" altLang="en-US"/>
          </a:p>
        </p:txBody>
      </p:sp>
    </p:spTree>
    <p:extLst>
      <p:ext uri="{BB962C8B-B14F-4D97-AF65-F5344CB8AC3E}">
        <p14:creationId xmlns:p14="http://schemas.microsoft.com/office/powerpoint/2010/main" val="70513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explore the potential of SVD on LLMs, we firstly conducted experiments on weight matrices. </a:t>
            </a:r>
          </a:p>
          <a:p>
            <a:r>
              <a:rPr lang="en-US" altLang="zh-CN" dirty="0"/>
              <a:t>From the picture we can see that, only the attention blocks in the starting layers possess low-rank features.</a:t>
            </a:r>
          </a:p>
          <a:p>
            <a:r>
              <a:rPr lang="en-US" altLang="zh-CN" dirty="0"/>
              <a:t>Furthermore, most matrix takes more than half of singular values to make up 90% of the total sum, indicating that LLMs are not SVD friendly like what BERT shows in the previous research.</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9</a:t>
            </a:fld>
            <a:endParaRPr lang="zh-CN" altLang="en-US"/>
          </a:p>
        </p:txBody>
      </p:sp>
    </p:spTree>
    <p:extLst>
      <p:ext uri="{BB962C8B-B14F-4D97-AF65-F5344CB8AC3E}">
        <p14:creationId xmlns:p14="http://schemas.microsoft.com/office/powerpoint/2010/main" val="34791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78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310.14928"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arxiv.org/abs/2211.09718"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arxiv.org/abs/2207.00112"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arxiv.org/abs/2211.09718"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arxiv.org/abs/2207.00112"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207.00112"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hyperlink" Target="https://arxiv.org/abs/2211.0971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2311.12023" TargetMode="External"/><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arxiv.org/abs/2312.13558" TargetMode="External"/><Relationship Id="rId4" Type="http://schemas.openxmlformats.org/officeDocument/2006/relationships/hyperlink" Target="https://arxiv.org/abs/2306.1122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2309.14021" TargetMode="External"/><Relationship Id="rId3" Type="http://schemas.openxmlformats.org/officeDocument/2006/relationships/hyperlink" Target="https://arxiv.org/abs/2306.00978.pdf" TargetMode="External"/><Relationship Id="rId7" Type="http://schemas.openxmlformats.org/officeDocument/2006/relationships/hyperlink" Target="https://arxiv.org/pdf/2301.00774.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arxiv.org/pdf/2305.11627.pdf" TargetMode="External"/><Relationship Id="rId5" Type="http://schemas.openxmlformats.org/officeDocument/2006/relationships/hyperlink" Target="https://arxiv.org/pdf/2306.08543.pdf" TargetMode="External"/><Relationship Id="rId4" Type="http://schemas.openxmlformats.org/officeDocument/2006/relationships/hyperlink" Target="https://arxiv.org/abs/2210.1732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576416" y="2535061"/>
            <a:ext cx="7348633" cy="1134413"/>
          </a:xfrm>
          <a:prstGeom prst="rect">
            <a:avLst/>
          </a:prstGeom>
          <a:noFill/>
        </p:spPr>
        <p:txBody>
          <a:bodyPr wrap="square" rtlCol="0">
            <a:spAutoFit/>
          </a:bodyPr>
          <a:lstStyle/>
          <a:p>
            <a:pPr>
              <a:lnSpc>
                <a:spcPct val="125000"/>
              </a:lnSpc>
            </a:pPr>
            <a:r>
              <a:rPr lang="en-US" altLang="zh-CN" sz="3600" dirty="0">
                <a:solidFill>
                  <a:srgbClr val="C00000"/>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LEGO: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fficiently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G</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enerate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ptimized LLMs through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ow-Rank Decomposition and Assembly</a:t>
            </a:r>
            <a:endParaRPr lang="en-US" altLang="zh-CN"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sp>
        <p:nvSpPr>
          <p:cNvPr id="20" name="文本框 19">
            <a:extLst>
              <a:ext uri="{FF2B5EF4-FFF2-40B4-BE49-F238E27FC236}">
                <a16:creationId xmlns:a16="http://schemas.microsoft.com/office/drawing/2014/main" id="{B0ACCD8A-150F-4B72-9B6B-3BFC1DC4583E}"/>
              </a:ext>
            </a:extLst>
          </p:cNvPr>
          <p:cNvSpPr txBox="1"/>
          <p:nvPr/>
        </p:nvSpPr>
        <p:spPr>
          <a:xfrm>
            <a:off x="2939279" y="3835767"/>
            <a:ext cx="6097327" cy="338554"/>
          </a:xfrm>
          <a:prstGeom prst="rect">
            <a:avLst/>
          </a:prstGeom>
          <a:noFill/>
        </p:spPr>
        <p:txBody>
          <a:bodyPr wrap="square" rtlCol="0">
            <a:spAutoFit/>
          </a:bodyPr>
          <a:lstStyle/>
          <a:p>
            <a:pPr algn="ctr"/>
            <a:r>
              <a:rPr lang="en-US" altLang="zh-CN" sz="1600" b="1" spc="3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Pingwei Sun</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1056956"/>
          </a:xfrm>
          <a:prstGeom prst="rect">
            <a:avLst/>
          </a:prstGeom>
          <a:noFill/>
        </p:spPr>
        <p:txBody>
          <a:bodyPr wrap="square">
            <a:spAutoFit/>
          </a:bodyPr>
          <a:lstStyle/>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2023.12</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BDT Program</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HKUST </a:t>
            </a:r>
            <a:endParaRPr lang="zh-CN" altLang="en-US"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716011" y="1804442"/>
            <a:ext cx="11772553" cy="4081597"/>
            <a:chOff x="563845" y="2050700"/>
            <a:chExt cx="11772553"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563845"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589248"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938132"/>
      </p:ext>
    </p:extLst>
  </p:cSld>
  <p:clrMapOvr>
    <a:masterClrMapping/>
  </p:clrMapOvr>
  <mc:AlternateContent xmlns:mc="http://schemas.openxmlformats.org/markup-compatibility/2006" xmlns:p14="http://schemas.microsoft.com/office/powerpoint/2010/main">
    <mc:Choice Requires="p14">
      <p:transition p14:dur="10" advTm="18211"/>
    </mc:Choice>
    <mc:Fallback xmlns="">
      <p:transition advTm="18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表, 树状图&#10;&#10;描述已自动生成">
            <a:extLst>
              <a:ext uri="{FF2B5EF4-FFF2-40B4-BE49-F238E27FC236}">
                <a16:creationId xmlns:a16="http://schemas.microsoft.com/office/drawing/2014/main" id="{38ABE7CE-63DD-684A-8106-063A7AAE36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18" r="8096" b="9656"/>
          <a:stretch/>
        </p:blipFill>
        <p:spPr>
          <a:xfrm>
            <a:off x="5816600" y="1328095"/>
            <a:ext cx="6369050" cy="4426861"/>
          </a:xfrm>
          <a:prstGeom prst="rect">
            <a:avLst/>
          </a:prstGeom>
        </p:spPr>
      </p:pic>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F3ABE45B-D4C2-EF4C-2D47-17BA4D6CFABB}"/>
              </a:ext>
            </a:extLst>
          </p:cNvPr>
          <p:cNvSpPr txBox="1"/>
          <p:nvPr/>
        </p:nvSpPr>
        <p:spPr>
          <a:xfrm>
            <a:off x="840560" y="1484428"/>
            <a:ext cx="4976040"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Output features: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Exists low-rank features</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LoRD</a:t>
            </a:r>
            <a:r>
              <a:rPr lang="en-US" altLang="zh-CN" sz="1600" dirty="0">
                <a:latin typeface="Times New Roman" panose="02020603050405020304" pitchFamily="18" charset="0"/>
                <a:ea typeface="思源黑体 CN Medium" panose="020B0600000000000000"/>
                <a:cs typeface="Times New Roman" panose="02020603050405020304" pitchFamily="18" charset="0"/>
              </a:rPr>
              <a:t> a recent work have used it on Code LLM</a:t>
            </a:r>
          </a:p>
        </p:txBody>
      </p:sp>
    </p:spTree>
    <p:extLst>
      <p:ext uri="{BB962C8B-B14F-4D97-AF65-F5344CB8AC3E}">
        <p14:creationId xmlns:p14="http://schemas.microsoft.com/office/powerpoint/2010/main" val="285331353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71668682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8" name="文本框 7">
            <a:extLst>
              <a:ext uri="{FF2B5EF4-FFF2-40B4-BE49-F238E27FC236}">
                <a16:creationId xmlns:a16="http://schemas.microsoft.com/office/drawing/2014/main" id="{51C4E990-F056-742C-6F76-6CD224A391C0}"/>
              </a:ext>
            </a:extLst>
          </p:cNvPr>
          <p:cNvSpPr txBox="1"/>
          <p:nvPr/>
        </p:nvSpPr>
        <p:spPr>
          <a:xfrm>
            <a:off x="840559" y="6524182"/>
            <a:ext cx="9353550" cy="246221"/>
          </a:xfrm>
          <a:prstGeom prst="rect">
            <a:avLst/>
          </a:prstGeom>
          <a:noFill/>
        </p:spPr>
        <p:txBody>
          <a:bodyPr wrap="square" rtlCol="0">
            <a:spAutoFit/>
          </a:bodyPr>
          <a:lstStyle/>
          <a:p>
            <a:r>
              <a:rPr lang="en-US" altLang="zh-CN" sz="1000" i="0" dirty="0">
                <a:solidFill>
                  <a:srgbClr val="000000"/>
                </a:solidFill>
                <a:effectLst/>
                <a:latin typeface="Lucida Grande"/>
                <a:hlinkClick r:id="rId3"/>
              </a:rPr>
              <a:t>Unveiling A Core Linguistic Region in Large Language Models (FDU, 23 Oct)</a:t>
            </a:r>
            <a:endParaRPr lang="en-US" altLang="zh-CN" sz="1000" i="0" dirty="0">
              <a:solidFill>
                <a:srgbClr val="000000"/>
              </a:solidFill>
              <a:effectLst/>
              <a:latin typeface="Lucida Grande"/>
            </a:endParaRPr>
          </a:p>
        </p:txBody>
      </p:sp>
      <p:pic>
        <p:nvPicPr>
          <p:cNvPr id="19" name="图片 18" descr="图表, PowerPoint&#10;&#10;描述已自动生成">
            <a:extLst>
              <a:ext uri="{FF2B5EF4-FFF2-40B4-BE49-F238E27FC236}">
                <a16:creationId xmlns:a16="http://schemas.microsoft.com/office/drawing/2014/main" id="{4B767041-D4E9-74FB-3B28-CE6C97BD2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413" y="2179581"/>
            <a:ext cx="5321599" cy="2498838"/>
          </a:xfrm>
          <a:prstGeom prst="rect">
            <a:avLst/>
          </a:prstGeom>
        </p:spPr>
      </p:pic>
      <p:sp>
        <p:nvSpPr>
          <p:cNvPr id="5" name="文本框 4">
            <a:extLst>
              <a:ext uri="{FF2B5EF4-FFF2-40B4-BE49-F238E27FC236}">
                <a16:creationId xmlns:a16="http://schemas.microsoft.com/office/drawing/2014/main" id="{EB9DC69D-7A24-D510-CCE3-7772CB647EEC}"/>
              </a:ext>
            </a:extLst>
          </p:cNvPr>
          <p:cNvSpPr txBox="1"/>
          <p:nvPr/>
        </p:nvSpPr>
        <p:spPr>
          <a:xfrm>
            <a:off x="840561" y="3753844"/>
            <a:ext cx="5255440"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Core Region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There exists core linguistic region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After finetuning on several languages some parameters remain stable.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Model’s performance is sensitive to them.</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Their distribution lies in rows or columns.</a:t>
            </a:r>
          </a:p>
        </p:txBody>
      </p:sp>
    </p:spTree>
    <p:extLst>
      <p:ext uri="{BB962C8B-B14F-4D97-AF65-F5344CB8AC3E}">
        <p14:creationId xmlns:p14="http://schemas.microsoft.com/office/powerpoint/2010/main" val="54051592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 A compression method based on </a:t>
            </a:r>
            <a:r>
              <a:rPr lang="en-US" altLang="zh-CN" sz="2800" b="1"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p>
        </p:txBody>
      </p:sp>
    </p:spTree>
    <p:extLst>
      <p:ext uri="{BB962C8B-B14F-4D97-AF65-F5344CB8AC3E}">
        <p14:creationId xmlns:p14="http://schemas.microsoft.com/office/powerpoint/2010/main" val="18707927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4902612-296E-7FC5-7119-B1820A84B311}"/>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
        <p:nvSpPr>
          <p:cNvPr id="2" name="文本框 1">
            <a:extLst>
              <a:ext uri="{FF2B5EF4-FFF2-40B4-BE49-F238E27FC236}">
                <a16:creationId xmlns:a16="http://schemas.microsoft.com/office/drawing/2014/main" id="{E3C399FC-F749-2844-6A70-4556D6D41A6D}"/>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6"/>
              </a:rPr>
              <a:t>Language model compression with weighted low-rank factorization (ICLR 2022)</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7"/>
              </a:rPr>
              <a:t>Numerical Optimizations for Weighted Low-rank Estimation on Language Model (ACL 2022)</a:t>
            </a:r>
            <a:endParaRPr lang="en-US" altLang="zh-CN" sz="1000" i="0" dirty="0">
              <a:solidFill>
                <a:srgbClr val="000000"/>
              </a:solidFill>
              <a:effectLst/>
              <a:latin typeface="Lucida Grande"/>
            </a:endParaRPr>
          </a:p>
        </p:txBody>
      </p:sp>
    </p:spTree>
    <p:extLst>
      <p:ext uri="{BB962C8B-B14F-4D97-AF65-F5344CB8AC3E}">
        <p14:creationId xmlns:p14="http://schemas.microsoft.com/office/powerpoint/2010/main" val="299669637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2" name="文本框 1">
            <a:extLst>
              <a:ext uri="{FF2B5EF4-FFF2-40B4-BE49-F238E27FC236}">
                <a16:creationId xmlns:a16="http://schemas.microsoft.com/office/drawing/2014/main" id="{78109714-1ED6-EA0F-64F2-74BA7AFF60E3}"/>
              </a:ext>
            </a:extLst>
          </p:cNvPr>
          <p:cNvSpPr txBox="1"/>
          <p:nvPr/>
        </p:nvSpPr>
        <p:spPr>
          <a:xfrm>
            <a:off x="797738" y="3594811"/>
            <a:ext cx="5933262"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Limitations</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Computationally expansive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Forward + backward: 7B model-&gt;60GB+ memory footprint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Fp32 is necessary for gradient storage</a:t>
            </a: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Important parameters may be miss-weighted for their relatively stable gradients</a:t>
            </a: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
        <p:nvSpPr>
          <p:cNvPr id="3" name="文本框 2">
            <a:extLst>
              <a:ext uri="{FF2B5EF4-FFF2-40B4-BE49-F238E27FC236}">
                <a16:creationId xmlns:a16="http://schemas.microsoft.com/office/drawing/2014/main" id="{D1093FC9-0580-FFDF-0E44-B5AA5D849039}"/>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
        <p:nvSpPr>
          <p:cNvPr id="4" name="文本框 3">
            <a:extLst>
              <a:ext uri="{FF2B5EF4-FFF2-40B4-BE49-F238E27FC236}">
                <a16:creationId xmlns:a16="http://schemas.microsoft.com/office/drawing/2014/main" id="{00962BCB-AE7C-065C-0995-E63B98840A6D}"/>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6"/>
              </a:rPr>
              <a:t>Language model compression with weighted low-rank factorization (ICLR 2022)</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7"/>
              </a:rPr>
              <a:t>Numerical Optimizations for Weighted Low-rank Estimation on Language Model (ACL 2022)</a:t>
            </a:r>
            <a:endParaRPr lang="en-US" altLang="zh-CN" sz="1000" i="0" dirty="0">
              <a:solidFill>
                <a:srgbClr val="000000"/>
              </a:solidFill>
              <a:effectLst/>
              <a:latin typeface="Lucida Grande"/>
            </a:endParaRPr>
          </a:p>
        </p:txBody>
      </p:sp>
    </p:spTree>
    <p:extLst>
      <p:ext uri="{BB962C8B-B14F-4D97-AF65-F5344CB8AC3E}">
        <p14:creationId xmlns:p14="http://schemas.microsoft.com/office/powerpoint/2010/main" val="3010278237"/>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Motivation</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94F0B87A-0FB2-E908-C7F1-E170024FAAD8}"/>
              </a:ext>
            </a:extLst>
          </p:cNvPr>
          <p:cNvSpPr txBox="1"/>
          <p:nvPr/>
        </p:nvSpPr>
        <p:spPr>
          <a:xfrm>
            <a:off x="840559" y="1484428"/>
            <a:ext cx="5798581"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Compression based on SVD</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Preliminary study: competitive with structure pruning on language modeling</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Compatible with quantization</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To be improved: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Computationally demanding</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Need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peft</a:t>
            </a:r>
            <a:r>
              <a:rPr lang="en-US" altLang="zh-CN" sz="1600" dirty="0">
                <a:latin typeface="Times New Roman" panose="02020603050405020304" pitchFamily="18" charset="0"/>
                <a:ea typeface="思源黑体 CN Medium" panose="020B0600000000000000"/>
                <a:cs typeface="Times New Roman" panose="02020603050405020304" pitchFamily="18" charset="0"/>
              </a:rPr>
              <a:t> for calibration</a:t>
            </a:r>
          </a:p>
        </p:txBody>
      </p:sp>
      <p:sp>
        <p:nvSpPr>
          <p:cNvPr id="9" name="文本框 8">
            <a:extLst>
              <a:ext uri="{FF2B5EF4-FFF2-40B4-BE49-F238E27FC236}">
                <a16:creationId xmlns:a16="http://schemas.microsoft.com/office/drawing/2014/main" id="{F2553F83-C131-DE6A-3DB3-422BDC33153A}"/>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3"/>
              </a:rPr>
              <a:t>Language model compression with weighted low-rank factorization (ICLR 2022)</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4"/>
              </a:rPr>
              <a:t>Numerical Optimizations for Weighted Low-rank Estimation on Language Model (ACL 2022)</a:t>
            </a:r>
            <a:endParaRPr lang="en-US" altLang="zh-CN" sz="1000" i="0" dirty="0">
              <a:solidFill>
                <a:srgbClr val="000000"/>
              </a:solidFill>
              <a:effectLst/>
              <a:latin typeface="Lucida Grande"/>
            </a:endParaRPr>
          </a:p>
        </p:txBody>
      </p:sp>
      <p:pic>
        <p:nvPicPr>
          <p:cNvPr id="25" name="图片 24" descr="图示&#10;&#10;描述已自动生成">
            <a:extLst>
              <a:ext uri="{FF2B5EF4-FFF2-40B4-BE49-F238E27FC236}">
                <a16:creationId xmlns:a16="http://schemas.microsoft.com/office/drawing/2014/main" id="{C8C77587-9EAA-3C01-C4A0-9E868D53B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468" y="2814398"/>
            <a:ext cx="6706064" cy="3366946"/>
          </a:xfrm>
          <a:prstGeom prst="rect">
            <a:avLst/>
          </a:prstGeom>
        </p:spPr>
      </p:pic>
    </p:spTree>
    <p:extLst>
      <p:ext uri="{BB962C8B-B14F-4D97-AF65-F5344CB8AC3E}">
        <p14:creationId xmlns:p14="http://schemas.microsoft.com/office/powerpoint/2010/main" val="1496040511"/>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Two Direction</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94F0B87A-0FB2-E908-C7F1-E170024FAAD8}"/>
              </a:ext>
            </a:extLst>
          </p:cNvPr>
          <p:cNvSpPr txBox="1"/>
          <p:nvPr/>
        </p:nvSpPr>
        <p:spPr>
          <a:xfrm>
            <a:off x="840559" y="1484428"/>
            <a:ext cx="8401826" cy="4203074"/>
          </a:xfrm>
          <a:prstGeom prst="rect">
            <a:avLst/>
          </a:prstGeom>
          <a:noFill/>
        </p:spPr>
        <p:txBody>
          <a:bodyPr wrap="square" rtlCol="0">
            <a:spAutoFit/>
          </a:bodyPr>
          <a:lstStyle/>
          <a:p>
            <a:pPr algn="just">
              <a:lnSpc>
                <a:spcPct val="150000"/>
              </a:lnSpc>
            </a:pPr>
            <a:r>
              <a:rPr lang="en-US" altLang="zh-CN" sz="2000" b="1" dirty="0" err="1">
                <a:solidFill>
                  <a:srgbClr val="263C88"/>
                </a:solidFill>
                <a:latin typeface="Times New Roman" panose="02020603050405020304" pitchFamily="18" charset="0"/>
                <a:ea typeface="思源黑体 CN Medium" panose="020B0600000000000000"/>
                <a:cs typeface="Times New Roman" panose="02020603050405020304" pitchFamily="18" charset="0"/>
              </a:rPr>
              <a:t>LoRA</a:t>
            </a: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 Weighted SVD</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Degradation on other domains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Retuning-free base model with competitive LM ability</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Memory footprint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Utilize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to avoid computing full params’ gradient, saving 25% GPU mem</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is also compatible</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Further improvement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Layer-wise compressing strategy</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Kernel for efficient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SVDLinear</a:t>
            </a:r>
            <a:r>
              <a:rPr lang="en-US" altLang="zh-CN" sz="1600" dirty="0">
                <a:latin typeface="Times New Roman" panose="02020603050405020304" pitchFamily="18" charset="0"/>
                <a:ea typeface="思源黑体 CN Medium" panose="020B0600000000000000"/>
                <a:cs typeface="Times New Roman" panose="02020603050405020304" pitchFamily="18" charset="0"/>
              </a:rPr>
              <a:t> OP</a:t>
            </a:r>
          </a:p>
        </p:txBody>
      </p:sp>
    </p:spTree>
    <p:extLst>
      <p:ext uri="{BB962C8B-B14F-4D97-AF65-F5344CB8AC3E}">
        <p14:creationId xmlns:p14="http://schemas.microsoft.com/office/powerpoint/2010/main" val="188303541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Two Direction</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3" name="文本框 2">
            <a:extLst>
              <a:ext uri="{FF2B5EF4-FFF2-40B4-BE49-F238E27FC236}">
                <a16:creationId xmlns:a16="http://schemas.microsoft.com/office/drawing/2014/main" id="{1A08511A-75BF-ED36-F4AE-6F3DEE663520}"/>
              </a:ext>
            </a:extLst>
          </p:cNvPr>
          <p:cNvSpPr txBox="1"/>
          <p:nvPr/>
        </p:nvSpPr>
        <p:spPr>
          <a:xfrm>
            <a:off x="840559" y="1484428"/>
            <a:ext cx="5255441"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Theoretical Research</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Current trend: low-rank + quant/sparse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low-bit weights</a:t>
            </a:r>
            <a:r>
              <a:rPr lang="en-US" altLang="zh-CN" sz="1600" dirty="0">
                <a:latin typeface="Times New Roman" panose="02020603050405020304" pitchFamily="18" charset="0"/>
                <a:ea typeface="思源黑体 CN Medium" panose="020B0600000000000000"/>
                <a:cs typeface="Times New Roman" panose="02020603050405020304" pitchFamily="18" charset="0"/>
              </a:rPr>
              <a:t>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LoSparse</a:t>
            </a:r>
            <a:r>
              <a:rPr lang="en-US" altLang="zh-CN" sz="1600" dirty="0">
                <a:latin typeface="Times New Roman" panose="02020603050405020304" pitchFamily="18" charset="0"/>
                <a:ea typeface="思源黑体 CN Medium" panose="020B0600000000000000"/>
                <a:cs typeface="Times New Roman" panose="02020603050405020304" pitchFamily="18" charset="0"/>
              </a:rPr>
              <a:t>: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SP weight matrix</a:t>
            </a:r>
            <a:r>
              <a:rPr lang="en-US" altLang="zh-CN" sz="1600" dirty="0">
                <a:latin typeface="Times New Roman" panose="02020603050405020304" pitchFamily="18" charset="0"/>
                <a:ea typeface="思源黑体 CN Medium" panose="020B0600000000000000"/>
                <a:cs typeface="Times New Roman" panose="02020603050405020304" pitchFamily="18" charset="0"/>
              </a:rPr>
              <a:t>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b="1" dirty="0">
                <a:latin typeface="Times New Roman" panose="02020603050405020304" pitchFamily="18" charset="0"/>
                <a:ea typeface="思源黑体 CN Medium" panose="020B0600000000000000"/>
                <a:cs typeface="Times New Roman" panose="02020603050405020304" pitchFamily="18" charset="0"/>
              </a:rPr>
              <a:t>La</a:t>
            </a:r>
            <a:r>
              <a:rPr lang="en-US" altLang="zh-CN" sz="1600" dirty="0">
                <a:latin typeface="Times New Roman" panose="02020603050405020304" pitchFamily="18" charset="0"/>
                <a:ea typeface="思源黑体 CN Medium" panose="020B0600000000000000"/>
                <a:cs typeface="Times New Roman" panose="02020603050405020304" pitchFamily="18" charset="0"/>
              </a:rPr>
              <a:t>yer-</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Se</a:t>
            </a:r>
            <a:r>
              <a:rPr lang="en-US" altLang="zh-CN" sz="1600" dirty="0">
                <a:latin typeface="Times New Roman" panose="02020603050405020304" pitchFamily="18" charset="0"/>
                <a:ea typeface="思源黑体 CN Medium" panose="020B0600000000000000"/>
                <a:cs typeface="Times New Roman" panose="02020603050405020304" pitchFamily="18" charset="0"/>
              </a:rPr>
              <a:t>lective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R</a:t>
            </a:r>
            <a:r>
              <a:rPr lang="en-US" altLang="zh-CN" sz="1600" dirty="0">
                <a:latin typeface="Times New Roman" panose="02020603050405020304" pitchFamily="18" charset="0"/>
                <a:ea typeface="思源黑体 CN Medium" panose="020B0600000000000000"/>
                <a:cs typeface="Times New Roman" panose="02020603050405020304" pitchFamily="18" charset="0"/>
              </a:rPr>
              <a:t>ank Reduction: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components with lower singular values</a:t>
            </a:r>
            <a:r>
              <a:rPr lang="en-US" altLang="zh-CN" sz="1600" dirty="0">
                <a:latin typeface="Times New Roman" panose="02020603050405020304" pitchFamily="18" charset="0"/>
                <a:ea typeface="思源黑体 CN Medium" panose="020B0600000000000000"/>
                <a:cs typeface="Times New Roman" panose="02020603050405020304" pitchFamily="18" charset="0"/>
              </a:rPr>
              <a:t> may introduce “noise”</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Topic: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Low order/coherent parts</a:t>
            </a:r>
            <a:r>
              <a:rPr lang="zh-CN" altLang="en-US" sz="1600">
                <a:latin typeface="Times New Roman" panose="02020603050405020304" pitchFamily="18" charset="0"/>
                <a:ea typeface="思源黑体 CN Medium" panose="020B0600000000000000"/>
                <a:cs typeface="Times New Roman" panose="02020603050405020304" pitchFamily="18" charset="0"/>
              </a:rPr>
              <a:t>的作用</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p:txBody>
      </p:sp>
      <p:sp>
        <p:nvSpPr>
          <p:cNvPr id="7" name="文本框 6">
            <a:extLst>
              <a:ext uri="{FF2B5EF4-FFF2-40B4-BE49-F238E27FC236}">
                <a16:creationId xmlns:a16="http://schemas.microsoft.com/office/drawing/2014/main" id="{89152247-7D17-DD9B-5800-F16951891E5B}"/>
              </a:ext>
            </a:extLst>
          </p:cNvPr>
          <p:cNvSpPr txBox="1"/>
          <p:nvPr/>
        </p:nvSpPr>
        <p:spPr>
          <a:xfrm>
            <a:off x="9935158" y="6304002"/>
            <a:ext cx="2256842" cy="553998"/>
          </a:xfrm>
          <a:prstGeom prst="rect">
            <a:avLst/>
          </a:prstGeom>
          <a:noFill/>
        </p:spPr>
        <p:txBody>
          <a:bodyPr wrap="square" rtlCol="0">
            <a:spAutoFit/>
          </a:bodyPr>
          <a:lstStyle/>
          <a:p>
            <a:r>
              <a:rPr lang="en-US" altLang="zh-CN" sz="1000" i="0" dirty="0">
                <a:solidFill>
                  <a:srgbClr val="000000"/>
                </a:solidFill>
                <a:effectLst/>
                <a:latin typeface="Lucida Grande"/>
                <a:hlinkClick r:id="rId3"/>
              </a:rPr>
              <a:t>LQ-LORA (MIT)</a:t>
            </a:r>
            <a:endParaRPr lang="en-US" altLang="zh-CN" sz="1000" i="0" dirty="0">
              <a:solidFill>
                <a:srgbClr val="000000"/>
              </a:solidFill>
              <a:effectLst/>
              <a:latin typeface="Lucida Grande"/>
            </a:endParaRPr>
          </a:p>
          <a:p>
            <a:r>
              <a:rPr lang="en-US" altLang="zh-CN" sz="1000" i="0" dirty="0" err="1">
                <a:solidFill>
                  <a:srgbClr val="000000"/>
                </a:solidFill>
                <a:effectLst/>
                <a:latin typeface="Lucida Grande"/>
                <a:hlinkClick r:id="rId4"/>
              </a:rPr>
              <a:t>LoSparse</a:t>
            </a:r>
            <a:r>
              <a:rPr lang="en-US" altLang="zh-CN" sz="1000" i="0" dirty="0">
                <a:solidFill>
                  <a:srgbClr val="000000"/>
                </a:solidFill>
                <a:effectLst/>
                <a:latin typeface="Lucida Grande"/>
                <a:hlinkClick r:id="rId4"/>
              </a:rPr>
              <a:t> (ICML 2023)</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5"/>
              </a:rPr>
              <a:t>Layer-Selective Rank Reduction (MIT)</a:t>
            </a:r>
            <a:endParaRPr lang="en-US" altLang="zh-CN" sz="1000" i="0" dirty="0">
              <a:solidFill>
                <a:srgbClr val="000000"/>
              </a:solidFill>
              <a:effectLst/>
              <a:latin typeface="Lucida Grande"/>
            </a:endParaRPr>
          </a:p>
        </p:txBody>
      </p:sp>
      <p:pic>
        <p:nvPicPr>
          <p:cNvPr id="8" name="图片 7" descr="图形用户界面, 应用程序&#10;&#10;描述已自动生成">
            <a:extLst>
              <a:ext uri="{FF2B5EF4-FFF2-40B4-BE49-F238E27FC236}">
                <a16:creationId xmlns:a16="http://schemas.microsoft.com/office/drawing/2014/main" id="{8309BB1A-1121-0846-326E-E4A7EBB23B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1484" y="1484428"/>
            <a:ext cx="6140516" cy="2469304"/>
          </a:xfrm>
          <a:prstGeom prst="rect">
            <a:avLst/>
          </a:prstGeom>
        </p:spPr>
      </p:pic>
      <p:pic>
        <p:nvPicPr>
          <p:cNvPr id="10" name="图片 9" descr="图表&#10;&#10;描述已自动生成">
            <a:extLst>
              <a:ext uri="{FF2B5EF4-FFF2-40B4-BE49-F238E27FC236}">
                <a16:creationId xmlns:a16="http://schemas.microsoft.com/office/drawing/2014/main" id="{A34FB340-E058-1A7C-3F09-51CEE041BE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4261" y="4065738"/>
            <a:ext cx="3422374" cy="2792262"/>
          </a:xfrm>
          <a:prstGeom prst="rect">
            <a:avLst/>
          </a:prstGeom>
        </p:spPr>
      </p:pic>
    </p:spTree>
    <p:extLst>
      <p:ext uri="{BB962C8B-B14F-4D97-AF65-F5344CB8AC3E}">
        <p14:creationId xmlns:p14="http://schemas.microsoft.com/office/powerpoint/2010/main" val="130203745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spTree>
    <p:extLst>
      <p:ext uri="{BB962C8B-B14F-4D97-AF65-F5344CB8AC3E}">
        <p14:creationId xmlns:p14="http://schemas.microsoft.com/office/powerpoint/2010/main" val="80597504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9CC900-BD65-40FA-AB46-83BF1067F81C}"/>
              </a:ext>
            </a:extLst>
          </p:cNvPr>
          <p:cNvSpPr txBox="1"/>
          <p:nvPr/>
        </p:nvSpPr>
        <p:spPr>
          <a:xfrm>
            <a:off x="2141634"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4" name="文本框 3">
            <a:extLst>
              <a:ext uri="{FF2B5EF4-FFF2-40B4-BE49-F238E27FC236}">
                <a16:creationId xmlns:a16="http://schemas.microsoft.com/office/drawing/2014/main" id="{7A000191-B1FD-401E-A04D-999E4F00FF68}"/>
              </a:ext>
            </a:extLst>
          </p:cNvPr>
          <p:cNvSpPr txBox="1"/>
          <p:nvPr/>
        </p:nvSpPr>
        <p:spPr>
          <a:xfrm>
            <a:off x="2141634" y="2908442"/>
            <a:ext cx="3464588" cy="374974"/>
          </a:xfrm>
          <a:prstGeom prst="rect">
            <a:avLst/>
          </a:prstGeom>
          <a:noFill/>
        </p:spPr>
        <p:txBody>
          <a:bodyPr wrap="square" rtlCol="0">
            <a:spAutoFit/>
          </a:bodyPr>
          <a:lstStyle/>
          <a:p>
            <a:pPr>
              <a:lnSpc>
                <a:spcPct val="110000"/>
              </a:lnSpc>
            </a:pP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4CF9031A-E013-43C1-9E77-7D7B80B0C95B}"/>
              </a:ext>
            </a:extLst>
          </p:cNvPr>
          <p:cNvSpPr txBox="1"/>
          <p:nvPr/>
        </p:nvSpPr>
        <p:spPr>
          <a:xfrm>
            <a:off x="2141634"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02.</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7" name="文本框 6">
            <a:extLst>
              <a:ext uri="{FF2B5EF4-FFF2-40B4-BE49-F238E27FC236}">
                <a16:creationId xmlns:a16="http://schemas.microsoft.com/office/drawing/2014/main" id="{760B6888-FD63-45A8-AED3-33BC942A7F7E}"/>
              </a:ext>
            </a:extLst>
          </p:cNvPr>
          <p:cNvSpPr txBox="1"/>
          <p:nvPr/>
        </p:nvSpPr>
        <p:spPr>
          <a:xfrm>
            <a:off x="2141634" y="4963779"/>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
        <p:nvSpPr>
          <p:cNvPr id="8" name="文本框 7">
            <a:extLst>
              <a:ext uri="{FF2B5EF4-FFF2-40B4-BE49-F238E27FC236}">
                <a16:creationId xmlns:a16="http://schemas.microsoft.com/office/drawing/2014/main" id="{84245C3E-5312-4BCA-B54E-6521074762FB}"/>
              </a:ext>
            </a:extLst>
          </p:cNvPr>
          <p:cNvSpPr txBox="1"/>
          <p:nvPr/>
        </p:nvSpPr>
        <p:spPr>
          <a:xfrm>
            <a:off x="7257778"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10" name="文本框 9">
            <a:extLst>
              <a:ext uri="{FF2B5EF4-FFF2-40B4-BE49-F238E27FC236}">
                <a16:creationId xmlns:a16="http://schemas.microsoft.com/office/drawing/2014/main" id="{1F98E230-A6D5-40E8-AA74-A8399E7A5ACA}"/>
              </a:ext>
            </a:extLst>
          </p:cNvPr>
          <p:cNvSpPr txBox="1"/>
          <p:nvPr/>
        </p:nvSpPr>
        <p:spPr>
          <a:xfrm>
            <a:off x="7257778" y="2908442"/>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A compression method based on </a:t>
            </a:r>
            <a:r>
              <a:rPr lang="en-US" altLang="zh-CN"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4A1728F-B930-4829-BCBC-B1F0464570AF}"/>
              </a:ext>
            </a:extLst>
          </p:cNvPr>
          <p:cNvSpPr txBox="1"/>
          <p:nvPr/>
        </p:nvSpPr>
        <p:spPr>
          <a:xfrm>
            <a:off x="7257778"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04.</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13" name="文本框 12">
            <a:extLst>
              <a:ext uri="{FF2B5EF4-FFF2-40B4-BE49-F238E27FC236}">
                <a16:creationId xmlns:a16="http://schemas.microsoft.com/office/drawing/2014/main" id="{2C9C0056-0E7B-4091-B853-D7023D8ABB3F}"/>
              </a:ext>
            </a:extLst>
          </p:cNvPr>
          <p:cNvSpPr txBox="1"/>
          <p:nvPr/>
        </p:nvSpPr>
        <p:spPr>
          <a:xfrm>
            <a:off x="7257778" y="4932892"/>
            <a:ext cx="3464588" cy="374974"/>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
        <p:nvSpPr>
          <p:cNvPr id="14" name="平行四边形 13">
            <a:extLst>
              <a:ext uri="{FF2B5EF4-FFF2-40B4-BE49-F238E27FC236}">
                <a16:creationId xmlns:a16="http://schemas.microsoft.com/office/drawing/2014/main" id="{ED51FC8C-FC5A-49D8-AE4E-C8FD316E7CE6}"/>
              </a:ext>
            </a:extLst>
          </p:cNvPr>
          <p:cNvSpPr/>
          <p:nvPr/>
        </p:nvSpPr>
        <p:spPr>
          <a:xfrm>
            <a:off x="-2319321" y="0"/>
            <a:ext cx="5440640" cy="4322528"/>
          </a:xfrm>
          <a:prstGeom prst="parallelogram">
            <a:avLst>
              <a:gd name="adj" fmla="val 82944"/>
            </a:avLst>
          </a:prstGeom>
          <a:solidFill>
            <a:srgbClr val="E9EAE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4BC35265-5CDB-4F8D-ABAD-6ED9BFBADF03}"/>
              </a:ext>
            </a:extLst>
          </p:cNvPr>
          <p:cNvSpPr/>
          <p:nvPr/>
        </p:nvSpPr>
        <p:spPr>
          <a:xfrm>
            <a:off x="9539740" y="2544027"/>
            <a:ext cx="5440640" cy="432252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五边形 18">
            <a:extLst>
              <a:ext uri="{FF2B5EF4-FFF2-40B4-BE49-F238E27FC236}">
                <a16:creationId xmlns:a16="http://schemas.microsoft.com/office/drawing/2014/main" id="{A1D17B1D-3BD7-494A-865A-7839F03D8FC9}"/>
              </a:ext>
            </a:extLst>
          </p:cNvPr>
          <p:cNvSpPr/>
          <p:nvPr/>
        </p:nvSpPr>
        <p:spPr>
          <a:xfrm>
            <a:off x="829012" y="1129640"/>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39CE33F-7692-4656-B8D1-DC428824018C}"/>
              </a:ext>
            </a:extLst>
          </p:cNvPr>
          <p:cNvSpPr txBox="1"/>
          <p:nvPr/>
        </p:nvSpPr>
        <p:spPr>
          <a:xfrm>
            <a:off x="1382311" y="1379122"/>
            <a:ext cx="2834005" cy="400110"/>
          </a:xfrm>
          <a:prstGeom prst="rect">
            <a:avLst/>
          </a:prstGeom>
          <a:noFill/>
        </p:spPr>
        <p:txBody>
          <a:bodyPr wrap="square" rtlCol="0">
            <a:spAutoFit/>
          </a:bodyPr>
          <a:lstStyle/>
          <a:p>
            <a:r>
              <a:rPr lang="en-US" altLang="zh-CN"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rPr>
              <a:t>CONTENTS</a:t>
            </a:r>
            <a:endParaRPr lang="zh-CN" altLang="en-US"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endParaRPr>
          </a:p>
        </p:txBody>
      </p:sp>
    </p:spTree>
    <p:extLst>
      <p:ext uri="{BB962C8B-B14F-4D97-AF65-F5344CB8AC3E}">
        <p14:creationId xmlns:p14="http://schemas.microsoft.com/office/powerpoint/2010/main" val="20064433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right)">
                                      <p:cBhvr>
                                        <p:cTn id="19" dur="500"/>
                                        <p:tgtEl>
                                          <p:spTgt spid="5"/>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ppt_x</p:attrName>
                                        </p:attrNameLst>
                                      </p:cBhvr>
                                      <p:tavLst>
                                        <p:tav tm="0">
                                          <p:val>
                                            <p:strVal val="#ppt_x-#ppt_w*1.125000"/>
                                          </p:val>
                                        </p:tav>
                                        <p:tav tm="100000">
                                          <p:val>
                                            <p:strVal val="#ppt_x"/>
                                          </p:val>
                                        </p:tav>
                                      </p:tavLst>
                                    </p:anim>
                                    <p:animEffect transition="in" filter="wipe(right)">
                                      <p:cBhvr>
                                        <p:cTn id="41" dur="500"/>
                                        <p:tgtEl>
                                          <p:spTgt spid="11"/>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7" name="图片 6" descr="文本&#10;&#10;描述已自动生成">
            <a:extLst>
              <a:ext uri="{FF2B5EF4-FFF2-40B4-BE49-F238E27FC236}">
                <a16:creationId xmlns:a16="http://schemas.microsoft.com/office/drawing/2014/main" id="{12D6F90A-9DE0-951B-9654-59EBB4ED7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spTree>
    <p:extLst>
      <p:ext uri="{BB962C8B-B14F-4D97-AF65-F5344CB8AC3E}">
        <p14:creationId xmlns:p14="http://schemas.microsoft.com/office/powerpoint/2010/main" val="287641047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15" name="文本框 14">
            <a:extLst>
              <a:ext uri="{FF2B5EF4-FFF2-40B4-BE49-F238E27FC236}">
                <a16:creationId xmlns:a16="http://schemas.microsoft.com/office/drawing/2014/main" id="{CAF2DCF0-670D-ED70-1994-40CC04AF2F43}"/>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20" name="图片 19" descr="文本&#10;&#10;描述已自动生成">
            <a:extLst>
              <a:ext uri="{FF2B5EF4-FFF2-40B4-BE49-F238E27FC236}">
                <a16:creationId xmlns:a16="http://schemas.microsoft.com/office/drawing/2014/main" id="{5B818F57-D933-58DA-DBE1-ACCE2635C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pic>
        <p:nvPicPr>
          <p:cNvPr id="21" name="图片 20" descr="图示&#10;&#10;描述已自动生成">
            <a:extLst>
              <a:ext uri="{FF2B5EF4-FFF2-40B4-BE49-F238E27FC236}">
                <a16:creationId xmlns:a16="http://schemas.microsoft.com/office/drawing/2014/main" id="{1C41AA1A-AB24-E08C-F4AC-55F3E9008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84" y="3840846"/>
            <a:ext cx="6456231" cy="3017154"/>
          </a:xfrm>
          <a:prstGeom prst="rect">
            <a:avLst/>
          </a:prstGeom>
        </p:spPr>
      </p:pic>
    </p:spTree>
    <p:extLst>
      <p:ext uri="{BB962C8B-B14F-4D97-AF65-F5344CB8AC3E}">
        <p14:creationId xmlns:p14="http://schemas.microsoft.com/office/powerpoint/2010/main" val="172511579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04.</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28123"/>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Tree>
    <p:extLst>
      <p:ext uri="{BB962C8B-B14F-4D97-AF65-F5344CB8AC3E}">
        <p14:creationId xmlns:p14="http://schemas.microsoft.com/office/powerpoint/2010/main" val="14735578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Baseline</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101406BB-233C-B1D1-3F8B-F5A384A80C5E}"/>
              </a:ext>
            </a:extLst>
          </p:cNvPr>
          <p:cNvSpPr txBox="1"/>
          <p:nvPr/>
        </p:nvSpPr>
        <p:spPr>
          <a:xfrm>
            <a:off x="840560" y="1484432"/>
            <a:ext cx="4684176" cy="198156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LLaMA2</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Wikitext: PPL</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Sequence length = 2048</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torch.svd_lowrank</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Fp16 inference</a:t>
            </a:r>
          </a:p>
        </p:txBody>
      </p:sp>
      <p:pic>
        <p:nvPicPr>
          <p:cNvPr id="7" name="图片 6" descr="表格&#10;&#10;描述已自动生成">
            <a:extLst>
              <a:ext uri="{FF2B5EF4-FFF2-40B4-BE49-F238E27FC236}">
                <a16:creationId xmlns:a16="http://schemas.microsoft.com/office/drawing/2014/main" id="{25AD5A42-3689-5A7A-342E-FBF55FDA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32" y="3755228"/>
            <a:ext cx="7499735" cy="2889398"/>
          </a:xfrm>
          <a:prstGeom prst="rect">
            <a:avLst/>
          </a:prstGeom>
        </p:spPr>
      </p:pic>
      <p:sp>
        <p:nvSpPr>
          <p:cNvPr id="9" name="矩形 8">
            <a:extLst>
              <a:ext uri="{FF2B5EF4-FFF2-40B4-BE49-F238E27FC236}">
                <a16:creationId xmlns:a16="http://schemas.microsoft.com/office/drawing/2014/main" id="{182519F0-8619-0284-27EB-22EEA5E51373}"/>
              </a:ext>
            </a:extLst>
          </p:cNvPr>
          <p:cNvSpPr/>
          <p:nvPr/>
        </p:nvSpPr>
        <p:spPr>
          <a:xfrm>
            <a:off x="6902450" y="5391150"/>
            <a:ext cx="596900" cy="2286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2585654"/>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DD1FE2-8B63-BFEB-614F-0D18AA2D82AF}"/>
              </a:ext>
            </a:extLst>
          </p:cNvPr>
          <p:cNvSpPr txBox="1"/>
          <p:nvPr/>
        </p:nvSpPr>
        <p:spPr>
          <a:xfrm>
            <a:off x="840560" y="1484432"/>
            <a:ext cx="7198540" cy="309507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Experiments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Performance of LEGO</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functions have been finished, working on the test and benchmark now.</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Evaluate both base model and domain specific models with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Comparisons between other methods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GPTQ, AWQ,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Compress ratio, Performance, Speedup</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Ablation experiment to verify the contribution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weighted SVD. </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Future Work</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7" name="文本框 6">
            <a:extLst>
              <a:ext uri="{FF2B5EF4-FFF2-40B4-BE49-F238E27FC236}">
                <a16:creationId xmlns:a16="http://schemas.microsoft.com/office/drawing/2014/main" id="{77C9E7A8-62E4-4537-AAFB-3CCADF9A41B1}"/>
              </a:ext>
            </a:extLst>
          </p:cNvPr>
          <p:cNvSpPr txBox="1"/>
          <p:nvPr/>
        </p:nvSpPr>
        <p:spPr>
          <a:xfrm>
            <a:off x="793749" y="4749358"/>
            <a:ext cx="7245351"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Further Improvement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Efficient integration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module and the compressed model.</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Combination with quantization methods.</a:t>
            </a:r>
          </a:p>
        </p:txBody>
      </p:sp>
    </p:spTree>
    <p:extLst>
      <p:ext uri="{BB962C8B-B14F-4D97-AF65-F5344CB8AC3E}">
        <p14:creationId xmlns:p14="http://schemas.microsoft.com/office/powerpoint/2010/main" val="387471511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4037283" y="2798259"/>
            <a:ext cx="3630882" cy="707886"/>
          </a:xfrm>
          <a:prstGeom prst="rect">
            <a:avLst/>
          </a:prstGeom>
          <a:noFill/>
        </p:spPr>
        <p:txBody>
          <a:bodyPr wrap="square" rtlCol="0">
            <a:spAutoFit/>
          </a:bodyPr>
          <a:lstStyle/>
          <a:p>
            <a:pPr algn="dist"/>
            <a:r>
              <a:rPr lang="en-US" altLang="zh-CN"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Q&amp;A</a:t>
            </a:r>
            <a:endParaRPr lang="zh-CN" altLang="en-US"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B659838-1AD6-FC35-DECD-E8A9427491BD}"/>
              </a:ext>
            </a:extLst>
          </p:cNvPr>
          <p:cNvSpPr txBox="1"/>
          <p:nvPr/>
        </p:nvSpPr>
        <p:spPr>
          <a:xfrm>
            <a:off x="2804061" y="3883112"/>
            <a:ext cx="6097327" cy="369332"/>
          </a:xfrm>
          <a:prstGeom prst="rect">
            <a:avLst/>
          </a:prstGeom>
          <a:noFill/>
        </p:spPr>
        <p:txBody>
          <a:bodyPr wrap="square" rtlCol="0">
            <a:spAutoFit/>
          </a:bodyPr>
          <a:lstStyle/>
          <a:p>
            <a:pPr algn="dist"/>
            <a:r>
              <a:rPr lang="en-US" altLang="zh-CN"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Thanks for your time</a:t>
            </a:r>
            <a:endParaRPr lang="zh-CN" altLang="en-US"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4170854150"/>
      </p:ext>
    </p:extLst>
  </p:cSld>
  <p:clrMapOvr>
    <a:masterClrMapping/>
  </p:clrMapOvr>
  <mc:AlternateContent xmlns:mc="http://schemas.openxmlformats.org/markup-compatibility/2006" xmlns:p14="http://schemas.microsoft.com/office/powerpoint/2010/main">
    <mc:Choice Requires="p14">
      <p:transition p14:dur="10" advTm="3092"/>
    </mc:Choice>
    <mc:Fallback xmlns="">
      <p:transition advTm="3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220929"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04722"/>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Tree>
    <p:extLst>
      <p:ext uri="{BB962C8B-B14F-4D97-AF65-F5344CB8AC3E}">
        <p14:creationId xmlns:p14="http://schemas.microsoft.com/office/powerpoint/2010/main" val="345487094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94F0B87A-0FB2-E908-C7F1-E170024FAAD8}"/>
              </a:ext>
            </a:extLst>
          </p:cNvPr>
          <p:cNvSpPr txBox="1"/>
          <p:nvPr/>
        </p:nvSpPr>
        <p:spPr>
          <a:xfrm>
            <a:off x="455915" y="1546883"/>
            <a:ext cx="5623442" cy="4480073"/>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Predominant Strategies</a:t>
            </a:r>
          </a:p>
          <a:p>
            <a:pPr algn="just">
              <a:lnSpc>
                <a:spcPct val="150000"/>
              </a:lnSpc>
            </a:pP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Quantization: fp32 -&gt; fp16</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int8</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int4…</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 sparse computing, support from framework and hardware.</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SP: simplify the model’s structure (layers, heads, hidden size).</a:t>
            </a:r>
          </a:p>
          <a:p>
            <a:pPr marL="342900" indent="-342900" algn="just">
              <a:lnSpc>
                <a:spcPct val="150000"/>
              </a:lnSpc>
              <a:buFont typeface="Arial" panose="020B0604020202020204" pitchFamily="34" charset="0"/>
              <a:buChar char="•"/>
            </a:pP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Knowledge Distillation: transfer knowledge to smaller LLMs.</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Low-rank Approximation: decompose a large matrix into the multiplication of two small ones.</a:t>
            </a:r>
          </a:p>
        </p:txBody>
      </p:sp>
      <p:pic>
        <p:nvPicPr>
          <p:cNvPr id="2" name="图片 1" descr="猫站在雪地里摆拍&#10;&#10;中度可信度描述已自动生成">
            <a:extLst>
              <a:ext uri="{FF2B5EF4-FFF2-40B4-BE49-F238E27FC236}">
                <a16:creationId xmlns:a16="http://schemas.microsoft.com/office/drawing/2014/main" id="{387D369D-2BE3-5FC7-C5C4-D248D7C04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0056" y="80093"/>
            <a:ext cx="1626245" cy="1626245"/>
          </a:xfrm>
          <a:prstGeom prst="rect">
            <a:avLst/>
          </a:prstGeom>
        </p:spPr>
      </p:pic>
      <p:pic>
        <p:nvPicPr>
          <p:cNvPr id="3" name="图片 2" descr="卡通人物&#10;&#10;低可信度描述已自动生成">
            <a:extLst>
              <a:ext uri="{FF2B5EF4-FFF2-40B4-BE49-F238E27FC236}">
                <a16:creationId xmlns:a16="http://schemas.microsoft.com/office/drawing/2014/main" id="{4AB799B2-C999-1CAA-A98D-FBB1274AFC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0057" y="1976473"/>
            <a:ext cx="1626244" cy="1626244"/>
          </a:xfrm>
          <a:prstGeom prst="rect">
            <a:avLst/>
          </a:prstGeom>
        </p:spPr>
      </p:pic>
      <p:pic>
        <p:nvPicPr>
          <p:cNvPr id="7" name="图片 6" descr="白猫&#10;&#10;描述已自动生成">
            <a:extLst>
              <a:ext uri="{FF2B5EF4-FFF2-40B4-BE49-F238E27FC236}">
                <a16:creationId xmlns:a16="http://schemas.microsoft.com/office/drawing/2014/main" id="{E2DD6997-18F6-5C53-91BC-6A5A10980F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1399" y="2955323"/>
            <a:ext cx="1626243" cy="1626243"/>
          </a:xfrm>
          <a:prstGeom prst="rect">
            <a:avLst/>
          </a:prstGeom>
        </p:spPr>
      </p:pic>
      <p:pic>
        <p:nvPicPr>
          <p:cNvPr id="8" name="图片 7" descr="白猫&#10;&#10;描述已自动生成">
            <a:extLst>
              <a:ext uri="{FF2B5EF4-FFF2-40B4-BE49-F238E27FC236}">
                <a16:creationId xmlns:a16="http://schemas.microsoft.com/office/drawing/2014/main" id="{F5478AD7-E9B3-B527-EC02-A04E8E44B64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599" t="13154" r="24008" b="26453"/>
          <a:stretch/>
        </p:blipFill>
        <p:spPr>
          <a:xfrm>
            <a:off x="8876814" y="3872852"/>
            <a:ext cx="932730" cy="932729"/>
          </a:xfrm>
          <a:prstGeom prst="rect">
            <a:avLst/>
          </a:prstGeom>
        </p:spPr>
      </p:pic>
      <p:pic>
        <p:nvPicPr>
          <p:cNvPr id="10" name="图片 9" descr="穿粉色衣服的猫&#10;&#10;低可信度描述已自动生成">
            <a:extLst>
              <a:ext uri="{FF2B5EF4-FFF2-40B4-BE49-F238E27FC236}">
                <a16:creationId xmlns:a16="http://schemas.microsoft.com/office/drawing/2014/main" id="{69028C20-CFF0-5DA7-14C0-C5F52EADC3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0057" y="5168310"/>
            <a:ext cx="1626244" cy="1626244"/>
          </a:xfrm>
          <a:prstGeom prst="rect">
            <a:avLst/>
          </a:prstGeom>
        </p:spPr>
      </p:pic>
      <p:pic>
        <p:nvPicPr>
          <p:cNvPr id="12" name="图片 11" descr="形状&#10;&#10;低可信度描述已自动生成">
            <a:extLst>
              <a:ext uri="{FF2B5EF4-FFF2-40B4-BE49-F238E27FC236}">
                <a16:creationId xmlns:a16="http://schemas.microsoft.com/office/drawing/2014/main" id="{B13CC8C8-EC40-6870-A268-FDE3B2A422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30881" y="5167124"/>
            <a:ext cx="203523" cy="1628179"/>
          </a:xfrm>
          <a:prstGeom prst="rect">
            <a:avLst/>
          </a:prstGeom>
        </p:spPr>
      </p:pic>
      <p:pic>
        <p:nvPicPr>
          <p:cNvPr id="14" name="图片 13" descr="绿色的叶子&#10;&#10;低可信度描述已自动生成">
            <a:extLst>
              <a:ext uri="{FF2B5EF4-FFF2-40B4-BE49-F238E27FC236}">
                <a16:creationId xmlns:a16="http://schemas.microsoft.com/office/drawing/2014/main" id="{393061D3-05AA-465F-B763-2515591E61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7579" y="4966360"/>
            <a:ext cx="1618722" cy="202340"/>
          </a:xfrm>
          <a:prstGeom prst="rect">
            <a:avLst/>
          </a:prstGeom>
        </p:spPr>
      </p:pic>
      <p:sp>
        <p:nvSpPr>
          <p:cNvPr id="16" name="文本框 15">
            <a:extLst>
              <a:ext uri="{FF2B5EF4-FFF2-40B4-BE49-F238E27FC236}">
                <a16:creationId xmlns:a16="http://schemas.microsoft.com/office/drawing/2014/main" id="{020088E9-CB55-4CF0-BEE7-2F94D210E174}"/>
              </a:ext>
            </a:extLst>
          </p:cNvPr>
          <p:cNvSpPr txBox="1"/>
          <p:nvPr/>
        </p:nvSpPr>
        <p:spPr>
          <a:xfrm>
            <a:off x="10156301" y="728589"/>
            <a:ext cx="1112805"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Quantization</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3EEF3A93-68E5-21AB-14D3-8F1B80A8180B}"/>
              </a:ext>
            </a:extLst>
          </p:cNvPr>
          <p:cNvSpPr txBox="1"/>
          <p:nvPr/>
        </p:nvSpPr>
        <p:spPr>
          <a:xfrm>
            <a:off x="10156301" y="2635706"/>
            <a:ext cx="1734770"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Unstructured Pruning</a:t>
            </a:r>
            <a:endParaRPr lang="zh-CN" altLang="en-US" sz="14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3E1A15D9-F09D-45BF-7F6F-3507E3D80C5C}"/>
              </a:ext>
            </a:extLst>
          </p:cNvPr>
          <p:cNvSpPr txBox="1"/>
          <p:nvPr/>
        </p:nvSpPr>
        <p:spPr>
          <a:xfrm>
            <a:off x="10156301" y="3934619"/>
            <a:ext cx="1866217" cy="738664"/>
          </a:xfrm>
          <a:prstGeom prst="rect">
            <a:avLst/>
          </a:prstGeom>
          <a:noFill/>
        </p:spPr>
        <p:txBody>
          <a:bodyPr wrap="none" rtlCol="0">
            <a:spAutoFit/>
          </a:bodyPr>
          <a:lstStyle/>
          <a:p>
            <a:pPr algn="ctr"/>
            <a:r>
              <a:rPr lang="en-US" altLang="zh-CN" sz="1400" dirty="0">
                <a:latin typeface="Times New Roman" panose="02020603050405020304" pitchFamily="18" charset="0"/>
                <a:cs typeface="Times New Roman" panose="02020603050405020304" pitchFamily="18" charset="0"/>
              </a:rPr>
              <a:t>Structured Pruning</a:t>
            </a:r>
          </a:p>
          <a:p>
            <a:pPr algn="ctr"/>
            <a:r>
              <a:rPr lang="en-US" altLang="zh-CN" sz="1400" dirty="0">
                <a:latin typeface="Times New Roman" panose="02020603050405020304" pitchFamily="18" charset="0"/>
                <a:cs typeface="Times New Roman" panose="02020603050405020304" pitchFamily="18" charset="0"/>
              </a:rPr>
              <a:t>&amp;</a:t>
            </a:r>
          </a:p>
          <a:p>
            <a:pPr algn="ctr"/>
            <a:r>
              <a:rPr lang="en-US" altLang="zh-CN" sz="1400" dirty="0">
                <a:latin typeface="Times New Roman" panose="02020603050405020304" pitchFamily="18" charset="0"/>
                <a:cs typeface="Times New Roman" panose="02020603050405020304" pitchFamily="18" charset="0"/>
              </a:rPr>
              <a:t>Knowledge Distillation</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EA0E838-5323-B968-CA02-C67A52A10588}"/>
              </a:ext>
            </a:extLst>
          </p:cNvPr>
          <p:cNvSpPr txBox="1"/>
          <p:nvPr/>
        </p:nvSpPr>
        <p:spPr>
          <a:xfrm>
            <a:off x="10161238" y="5827543"/>
            <a:ext cx="2023054"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Low-rank Approximation</a:t>
            </a:r>
            <a:endParaRPr lang="zh-CN" altLang="en-US" sz="1400" dirty="0">
              <a:latin typeface="Times New Roman" panose="02020603050405020304" pitchFamily="18" charset="0"/>
              <a:cs typeface="Times New Roman" panose="02020603050405020304" pitchFamily="18" charset="0"/>
            </a:endParaRPr>
          </a:p>
        </p:txBody>
      </p:sp>
      <p:sp>
        <p:nvSpPr>
          <p:cNvPr id="20" name="左大括号 19">
            <a:extLst>
              <a:ext uri="{FF2B5EF4-FFF2-40B4-BE49-F238E27FC236}">
                <a16:creationId xmlns:a16="http://schemas.microsoft.com/office/drawing/2014/main" id="{2AF3CC27-0B66-EE77-B406-3065DA90B1F9}"/>
              </a:ext>
            </a:extLst>
          </p:cNvPr>
          <p:cNvSpPr/>
          <p:nvPr/>
        </p:nvSpPr>
        <p:spPr>
          <a:xfrm rot="16200000">
            <a:off x="7211866" y="3865539"/>
            <a:ext cx="185308" cy="16262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B72B674-255A-B866-2770-3E095F560061}"/>
              </a:ext>
            </a:extLst>
          </p:cNvPr>
          <p:cNvSpPr txBox="1"/>
          <p:nvPr/>
        </p:nvSpPr>
        <p:spPr>
          <a:xfrm>
            <a:off x="7130819" y="4704675"/>
            <a:ext cx="466794" cy="261610"/>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1024</a:t>
            </a:r>
            <a:endParaRPr lang="zh-CN" altLang="en-US" sz="1050" b="1" dirty="0">
              <a:latin typeface="Times New Roman" panose="02020603050405020304" pitchFamily="18" charset="0"/>
              <a:cs typeface="Times New Roman" panose="02020603050405020304" pitchFamily="18" charset="0"/>
            </a:endParaRPr>
          </a:p>
        </p:txBody>
      </p:sp>
      <p:sp>
        <p:nvSpPr>
          <p:cNvPr id="22" name="左大括号 21">
            <a:extLst>
              <a:ext uri="{FF2B5EF4-FFF2-40B4-BE49-F238E27FC236}">
                <a16:creationId xmlns:a16="http://schemas.microsoft.com/office/drawing/2014/main" id="{D7E8A6FD-B95F-C2FD-11A7-D8E3ED37B17C}"/>
              </a:ext>
            </a:extLst>
          </p:cNvPr>
          <p:cNvSpPr/>
          <p:nvPr/>
        </p:nvSpPr>
        <p:spPr>
          <a:xfrm rot="5400000">
            <a:off x="9242009" y="3327686"/>
            <a:ext cx="202340" cy="932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2E46CCEE-EA67-B0DB-24E5-7421D035CA9B}"/>
              </a:ext>
            </a:extLst>
          </p:cNvPr>
          <p:cNvSpPr txBox="1"/>
          <p:nvPr/>
        </p:nvSpPr>
        <p:spPr>
          <a:xfrm>
            <a:off x="9149856" y="3498379"/>
            <a:ext cx="386644" cy="253916"/>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512</a:t>
            </a:r>
            <a:endParaRPr lang="zh-CN" altLang="en-US" sz="1050" b="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576F053B-FEED-AAB6-9C6F-796DB11928EF}"/>
              </a:ext>
            </a:extLst>
          </p:cNvPr>
          <p:cNvSpPr txBox="1"/>
          <p:nvPr/>
        </p:nvSpPr>
        <p:spPr>
          <a:xfrm>
            <a:off x="6286743" y="2280284"/>
            <a:ext cx="2093255" cy="646331"/>
          </a:xfrm>
          <a:prstGeom prst="rect">
            <a:avLst/>
          </a:prstGeom>
          <a:noFill/>
        </p:spPr>
        <p:txBody>
          <a:bodyPr wrap="square" rtlCol="0">
            <a:spAutoFit/>
          </a:bodyPr>
          <a:lstStyle/>
          <a:p>
            <a:r>
              <a:rPr lang="en-US" altLang="zh-CN" sz="1200" dirty="0">
                <a:solidFill>
                  <a:srgbClr val="C00000"/>
                </a:solidFill>
                <a:latin typeface="Times New Roman" panose="02020603050405020304" pitchFamily="18" charset="0"/>
                <a:cs typeface="Times New Roman" panose="02020603050405020304" pitchFamily="18" charset="0"/>
              </a:rPr>
              <a:t>How to retain more knowledge in the weight matrix (pic):</a:t>
            </a:r>
          </a:p>
          <a:p>
            <a:r>
              <a:rPr lang="en-US" altLang="zh-CN" sz="1200" dirty="0">
                <a:solidFill>
                  <a:srgbClr val="C00000"/>
                </a:solidFill>
                <a:latin typeface="Times New Roman" panose="02020603050405020304" pitchFamily="18" charset="0"/>
                <a:cs typeface="Times New Roman" panose="02020603050405020304" pitchFamily="18" charset="0"/>
              </a:rPr>
              <a:t>llama, “C”, clouds, mountains</a:t>
            </a:r>
            <a:endParaRPr lang="zh-CN" altLang="en-US" sz="1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16187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graphicFrame>
        <p:nvGraphicFramePr>
          <p:cNvPr id="2" name="表格 1">
            <a:extLst>
              <a:ext uri="{FF2B5EF4-FFF2-40B4-BE49-F238E27FC236}">
                <a16:creationId xmlns:a16="http://schemas.microsoft.com/office/drawing/2014/main" id="{082F8DD2-8E2C-3B85-379C-CB067F06E6BD}"/>
              </a:ext>
            </a:extLst>
          </p:cNvPr>
          <p:cNvGraphicFramePr>
            <a:graphicFrameLocks noGrp="1"/>
          </p:cNvGraphicFramePr>
          <p:nvPr>
            <p:extLst>
              <p:ext uri="{D42A27DB-BD31-4B8C-83A1-F6EECF244321}">
                <p14:modId xmlns:p14="http://schemas.microsoft.com/office/powerpoint/2010/main" val="1941147240"/>
              </p:ext>
            </p:extLst>
          </p:nvPr>
        </p:nvGraphicFramePr>
        <p:xfrm>
          <a:off x="1015322" y="1280099"/>
          <a:ext cx="10161355" cy="4082440"/>
        </p:xfrm>
        <a:graphic>
          <a:graphicData uri="http://schemas.openxmlformats.org/drawingml/2006/table">
            <a:tbl>
              <a:tblPr>
                <a:tableStyleId>{5C22544A-7EE6-4342-B048-85BDC9FD1C3A}</a:tableStyleId>
              </a:tblPr>
              <a:tblGrid>
                <a:gridCol w="1432723">
                  <a:extLst>
                    <a:ext uri="{9D8B030D-6E8A-4147-A177-3AD203B41FA5}">
                      <a16:colId xmlns:a16="http://schemas.microsoft.com/office/drawing/2014/main" val="1731850980"/>
                    </a:ext>
                  </a:extLst>
                </a:gridCol>
                <a:gridCol w="1432723">
                  <a:extLst>
                    <a:ext uri="{9D8B030D-6E8A-4147-A177-3AD203B41FA5}">
                      <a16:colId xmlns:a16="http://schemas.microsoft.com/office/drawing/2014/main" val="348257844"/>
                    </a:ext>
                  </a:extLst>
                </a:gridCol>
                <a:gridCol w="1432723">
                  <a:extLst>
                    <a:ext uri="{9D8B030D-6E8A-4147-A177-3AD203B41FA5}">
                      <a16:colId xmlns:a16="http://schemas.microsoft.com/office/drawing/2014/main" val="1561192765"/>
                    </a:ext>
                  </a:extLst>
                </a:gridCol>
                <a:gridCol w="1432723">
                  <a:extLst>
                    <a:ext uri="{9D8B030D-6E8A-4147-A177-3AD203B41FA5}">
                      <a16:colId xmlns:a16="http://schemas.microsoft.com/office/drawing/2014/main" val="1191218242"/>
                    </a:ext>
                  </a:extLst>
                </a:gridCol>
                <a:gridCol w="1432723">
                  <a:extLst>
                    <a:ext uri="{9D8B030D-6E8A-4147-A177-3AD203B41FA5}">
                      <a16:colId xmlns:a16="http://schemas.microsoft.com/office/drawing/2014/main" val="1483446697"/>
                    </a:ext>
                  </a:extLst>
                </a:gridCol>
                <a:gridCol w="1432723">
                  <a:extLst>
                    <a:ext uri="{9D8B030D-6E8A-4147-A177-3AD203B41FA5}">
                      <a16:colId xmlns:a16="http://schemas.microsoft.com/office/drawing/2014/main" val="3440635302"/>
                    </a:ext>
                  </a:extLst>
                </a:gridCol>
                <a:gridCol w="1565017">
                  <a:extLst>
                    <a:ext uri="{9D8B030D-6E8A-4147-A177-3AD203B41FA5}">
                      <a16:colId xmlns:a16="http://schemas.microsoft.com/office/drawing/2014/main" val="3632904485"/>
                    </a:ext>
                  </a:extLst>
                </a:gridCol>
              </a:tblGrid>
              <a:tr h="541147">
                <a:tc rowSpan="2">
                  <a:txBody>
                    <a:bodyPr/>
                    <a:lstStyle/>
                    <a:p>
                      <a:pPr algn="ctr" fontAlgn="ctr"/>
                      <a:r>
                        <a:rPr lang="en-US" sz="1400" b="1" u="none" strike="noStrike" dirty="0">
                          <a:effectLst/>
                        </a:rPr>
                        <a:t>Methods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Quantization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p>
                      <a:pPr algn="ctr" fontAlgn="ctr"/>
                      <a:r>
                        <a:rPr lang="en-US" sz="1000" b="0" u="none" strike="noStrike" dirty="0">
                          <a:effectLst/>
                        </a:rPr>
                        <a:t>(compatible with others)</a:t>
                      </a: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Knowledge Distillation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Pruning</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Low-rank Approximation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22282330"/>
                  </a:ext>
                </a:extLst>
              </a:tr>
              <a:tr h="541147">
                <a:tc v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PTQ</a:t>
                      </a:r>
                    </a:p>
                  </a:txBody>
                  <a:tcPr marL="6350" marR="6350" marT="6350" marB="0" anchor="ctr"/>
                </a:tc>
                <a:tc>
                  <a:txBody>
                    <a:bodyPr/>
                    <a:lstStyle/>
                    <a:p>
                      <a:pPr algn="ctr" fontAlgn="ctr"/>
                      <a:r>
                        <a:rPr lang="en-US" altLang="zh-CN" sz="1200" u="none" strike="noStrike" dirty="0">
                          <a:effectLst/>
                          <a:latin typeface="Times New Roman" panose="02020603050405020304" pitchFamily="18" charset="0"/>
                          <a:cs typeface="Times New Roman" panose="02020603050405020304" pitchFamily="18" charset="0"/>
                        </a:rPr>
                        <a:t>Data Aware Quantization</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KD</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Unstructured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Features are low-rank</a:t>
                      </a:r>
                    </a:p>
                  </a:txBody>
                  <a:tcPr marL="6350" marR="6350" marT="6350" marB="0" anchor="ctr"/>
                </a:tc>
                <a:extLst>
                  <a:ext uri="{0D108BD9-81ED-4DB2-BD59-A6C34878D82A}">
                    <a16:rowId xmlns:a16="http://schemas.microsoft.com/office/drawing/2014/main" val="1607029208"/>
                  </a:ext>
                </a:extLst>
              </a:tr>
              <a:tr h="541147">
                <a:tc>
                  <a:txBody>
                    <a:bodyPr/>
                    <a:lstStyle/>
                    <a:p>
                      <a:pPr algn="ctr" fontAlgn="ctr"/>
                      <a:r>
                        <a:rPr lang="en-US" sz="1400" b="1" u="none" strike="noStrike" dirty="0">
                          <a:effectLst/>
                        </a:rPr>
                        <a:t>Paper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GPTQ </a:t>
                      </a:r>
                      <a:r>
                        <a:rPr lang="en-US" sz="900" u="none" strike="noStrike" dirty="0">
                          <a:effectLst/>
                          <a:latin typeface="Times New Roman" panose="02020603050405020304" pitchFamily="18" charset="0"/>
                          <a:cs typeface="Times New Roman" panose="02020603050405020304" pitchFamily="18" charset="0"/>
                        </a:rPr>
                        <a:t>[1]</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(ICLR2023)</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AWQ </a:t>
                      </a:r>
                      <a:r>
                        <a:rPr lang="en-US" sz="900" u="none" strike="noStrike" dirty="0">
                          <a:effectLst/>
                          <a:latin typeface="Times New Roman" panose="02020603050405020304" pitchFamily="18" charset="0"/>
                          <a:cs typeface="Times New Roman" panose="02020603050405020304" pitchFamily="18" charset="0"/>
                        </a:rPr>
                        <a:t>[2]</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(MIT, SJTU, THU)</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MINILLM </a:t>
                      </a:r>
                      <a:r>
                        <a:rPr lang="en-US" altLang="zh-CN" sz="900" u="none" strike="noStrike" dirty="0">
                          <a:effectLst/>
                          <a:latin typeface="Times New Roman" panose="02020603050405020304" pitchFamily="18" charset="0"/>
                          <a:cs typeface="Times New Roman" panose="02020603050405020304" pitchFamily="18" charset="0"/>
                        </a:rPr>
                        <a:t>[3]</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9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CoAI</a:t>
                      </a: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THU)</a:t>
                      </a: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LLMPruner</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[4]</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(NUS, Neurips2023)</a:t>
                      </a:r>
                      <a:endParaRPr lang="zh-CN" alt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SparseGPT</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[5]</a:t>
                      </a: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(ICML2023)</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LoRD</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it-IT" altLang="zh-CN" sz="800" dirty="0"/>
                        <a:t>UdeM, Nolano AI</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extLst>
                  <a:ext uri="{0D108BD9-81ED-4DB2-BD59-A6C34878D82A}">
                    <a16:rowId xmlns:a16="http://schemas.microsoft.com/office/drawing/2014/main" val="2704564241"/>
                  </a:ext>
                </a:extLst>
              </a:tr>
              <a:tr h="541147">
                <a:tc>
                  <a:txBody>
                    <a:bodyPr/>
                    <a:lstStyle/>
                    <a:p>
                      <a:pPr algn="ctr" fontAlgn="ctr"/>
                      <a:r>
                        <a:rPr lang="en-US" sz="1400" b="1" u="none" strike="noStrike" dirty="0">
                          <a:effectLst/>
                        </a:rPr>
                        <a:t>Compress ratio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87.5% </a:t>
                      </a:r>
                    </a:p>
                    <a:p>
                      <a:pPr algn="ctr" fontAlgn="ctr"/>
                      <a:r>
                        <a:rPr lang="en-US" sz="1200" u="none" strike="noStrike" dirty="0">
                          <a:effectLst/>
                          <a:latin typeface="Times New Roman" panose="02020603050405020304" pitchFamily="18" charset="0"/>
                          <a:cs typeface="Times New Roman" panose="02020603050405020304" pitchFamily="18" charset="0"/>
                        </a:rPr>
                        <a:t>(fp32-&gt;int4)</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90%+</a:t>
                      </a:r>
                    </a:p>
                    <a:p>
                      <a:pPr algn="ctr" fontAlgn="ctr"/>
                      <a:r>
                        <a:rPr lang="en-US" sz="1200" u="none" strike="noStrike" dirty="0">
                          <a:effectLst/>
                          <a:latin typeface="Times New Roman" panose="02020603050405020304" pitchFamily="18" charset="0"/>
                          <a:cs typeface="Times New Roman" panose="02020603050405020304" pitchFamily="18" charset="0"/>
                        </a:rPr>
                        <a:t>(fp32-&gt;fp16/int3)</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50~60%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p>
                  </a:txBody>
                  <a:tcPr marL="6350" marR="6350" marT="6350" marB="0" anchor="ctr">
                    <a:solidFill>
                      <a:srgbClr val="F6F6F8"/>
                    </a:solidFill>
                  </a:tcPr>
                </a:tc>
                <a:extLst>
                  <a:ext uri="{0D108BD9-81ED-4DB2-BD59-A6C34878D82A}">
                    <a16:rowId xmlns:a16="http://schemas.microsoft.com/office/drawing/2014/main" val="2902183221"/>
                  </a:ext>
                </a:extLst>
              </a:tr>
              <a:tr h="738466">
                <a:tc>
                  <a:txBody>
                    <a:bodyPr/>
                    <a:lstStyle/>
                    <a:p>
                      <a:pPr algn="ctr" fontAlgn="ctr"/>
                      <a:r>
                        <a:rPr lang="en-US" sz="1400" b="1" u="none" strike="noStrike" dirty="0">
                          <a:effectLst/>
                        </a:rPr>
                        <a:t>Speedup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3.2</a:t>
                      </a:r>
                      <a:r>
                        <a:rPr lang="en-US" altLang="zh-CN" sz="1200" u="none" strike="noStrike" dirty="0">
                          <a:effectLst/>
                          <a:latin typeface="Times New Roman" panose="02020603050405020304" pitchFamily="18" charset="0"/>
                          <a:cs typeface="Times New Roman" panose="02020603050405020304" pitchFamily="18" charset="0"/>
                        </a:rPr>
                        <a:t>x</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(compared with fp16)</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3x</a:t>
                      </a:r>
                    </a:p>
                    <a:p>
                      <a:pPr algn="ctr" fontAlgn="ctr"/>
                      <a:r>
                        <a:rPr lang="en-US" sz="1200" u="none" strike="noStrike" dirty="0">
                          <a:effectLst/>
                          <a:latin typeface="Times New Roman" panose="02020603050405020304" pitchFamily="18" charset="0"/>
                          <a:cs typeface="Times New Roman" panose="02020603050405020304" pitchFamily="18" charset="0"/>
                        </a:rPr>
                        <a:t>(compared with fp16)</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~2x</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1.67x</a:t>
                      </a: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p>
                  </a:txBody>
                  <a:tcPr marL="6350" marR="6350" marT="6350" marB="0" anchor="ctr">
                    <a:solidFill>
                      <a:srgbClr val="F6F6F8"/>
                    </a:solidFill>
                  </a:tcPr>
                </a:tc>
                <a:extLst>
                  <a:ext uri="{0D108BD9-81ED-4DB2-BD59-A6C34878D82A}">
                    <a16:rowId xmlns:a16="http://schemas.microsoft.com/office/drawing/2014/main" val="214238783"/>
                  </a:ext>
                </a:extLst>
              </a:tr>
              <a:tr h="638239">
                <a:tc>
                  <a:txBody>
                    <a:bodyPr/>
                    <a:lstStyle/>
                    <a:p>
                      <a:pPr algn="ctr" fontAlgn="ctr"/>
                      <a:r>
                        <a:rPr lang="en-US" sz="1400" b="1" u="none" strike="noStrike" dirty="0">
                          <a:effectLst/>
                        </a:rPr>
                        <a:t>Performance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influence, </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can be ignored.</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Nearly the same as fp16 on PPL </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 points drop of feedback from GPT4</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 drop on zero-shot</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drop on some few-shot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Less than 1% drop</a:t>
                      </a:r>
                    </a:p>
                  </a:txBody>
                  <a:tcPr marL="6350" marR="6350" marT="6350" marB="0" anchor="ctr">
                    <a:solidFill>
                      <a:srgbClr val="F6F6F8"/>
                    </a:solidFill>
                  </a:tcPr>
                </a:tc>
                <a:extLst>
                  <a:ext uri="{0D108BD9-81ED-4DB2-BD59-A6C34878D82A}">
                    <a16:rowId xmlns:a16="http://schemas.microsoft.com/office/drawing/2014/main" val="197232267"/>
                  </a:ext>
                </a:extLst>
              </a:tr>
              <a:tr h="541147">
                <a:tc>
                  <a:txBody>
                    <a:bodyPr/>
                    <a:lstStyle/>
                    <a:p>
                      <a:pPr algn="ctr" fontAlgn="ctr"/>
                      <a:r>
                        <a:rPr lang="en-US" sz="1400" b="1" u="none" strike="noStrike" dirty="0">
                          <a:effectLst/>
                        </a:rPr>
                        <a:t>Note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Widely used in industry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Work with the provided framework</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Inexpertly obtain increase on some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Reproducin</a:t>
                      </a:r>
                      <a:r>
                        <a:rPr lang="en-US"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 NJU’s work in AAAI 2023 on LLMs</a:t>
                      </a:r>
                    </a:p>
                  </a:txBody>
                  <a:tcPr marL="6350" marR="6350" marT="6350" marB="0" anchor="ctr">
                    <a:solidFill>
                      <a:srgbClr val="F6F6F8"/>
                    </a:solidFill>
                  </a:tcPr>
                </a:tc>
                <a:extLst>
                  <a:ext uri="{0D108BD9-81ED-4DB2-BD59-A6C34878D82A}">
                    <a16:rowId xmlns:a16="http://schemas.microsoft.com/office/drawing/2014/main" val="2992260467"/>
                  </a:ext>
                </a:extLst>
              </a:tr>
            </a:tbl>
          </a:graphicData>
        </a:graphic>
      </p:graphicFrame>
      <p:sp>
        <p:nvSpPr>
          <p:cNvPr id="3" name="文本框 2">
            <a:extLst>
              <a:ext uri="{FF2B5EF4-FFF2-40B4-BE49-F238E27FC236}">
                <a16:creationId xmlns:a16="http://schemas.microsoft.com/office/drawing/2014/main" id="{3E8B6844-6ED7-4138-6EDC-AD40AFF8B4B8}"/>
              </a:ext>
            </a:extLst>
          </p:cNvPr>
          <p:cNvSpPr txBox="1"/>
          <p:nvPr/>
        </p:nvSpPr>
        <p:spPr>
          <a:xfrm>
            <a:off x="1024754" y="5409334"/>
            <a:ext cx="9353550" cy="1448666"/>
          </a:xfrm>
          <a:prstGeom prst="rect">
            <a:avLst/>
          </a:prstGeom>
          <a:noFill/>
        </p:spPr>
        <p:txBody>
          <a:bodyPr wrap="square" rtlCol="0">
            <a:spAutoFit/>
          </a:bodyPr>
          <a:lstStyle/>
          <a:p>
            <a:pPr>
              <a:lnSpc>
                <a:spcPts val="1800"/>
              </a:lnSpc>
            </a:pPr>
            <a:r>
              <a:rPr lang="en-US" altLang="zh-CN" sz="1000" i="0" dirty="0">
                <a:solidFill>
                  <a:srgbClr val="000000"/>
                </a:solidFill>
                <a:effectLst/>
                <a:latin typeface="Lucida Grande"/>
                <a:hlinkClick r:id="rId3"/>
              </a:rPr>
              <a:t>[1] </a:t>
            </a:r>
            <a:r>
              <a:rPr lang="en-US" altLang="zh-CN" sz="1000" i="0" dirty="0">
                <a:solidFill>
                  <a:srgbClr val="000000"/>
                </a:solidFill>
                <a:effectLst/>
                <a:latin typeface="Lucida Grande"/>
                <a:hlinkClick r:id="rId4"/>
              </a:rPr>
              <a:t>GPTQ: Accurate Post-Training Quantization for Generative Pre-trained Transformers</a:t>
            </a:r>
            <a:r>
              <a:rPr lang="en-US" altLang="zh-CN" sz="1000" i="0" dirty="0">
                <a:solidFill>
                  <a:srgbClr val="000000"/>
                </a:solidFill>
                <a:effectLst/>
                <a:latin typeface="Lucida Grande"/>
              </a:rPr>
              <a:t> </a:t>
            </a:r>
          </a:p>
          <a:p>
            <a:pPr>
              <a:lnSpc>
                <a:spcPts val="1800"/>
              </a:lnSpc>
            </a:pPr>
            <a:r>
              <a:rPr lang="en-US" altLang="zh-CN" sz="1000" i="0" dirty="0">
                <a:solidFill>
                  <a:srgbClr val="000000"/>
                </a:solidFill>
                <a:effectLst/>
                <a:latin typeface="Lucida Grande"/>
                <a:hlinkClick r:id="rId3"/>
              </a:rPr>
              <a:t>[2] AWQ: Activation-aware Weight Quantization for LLM Compression and Acceleration</a:t>
            </a:r>
            <a:endParaRPr lang="en-US" altLang="zh-CN" sz="1000" dirty="0">
              <a:solidFill>
                <a:srgbClr val="000000"/>
              </a:solidFill>
              <a:latin typeface="Lucida Grande"/>
              <a:hlinkClick r:id="rId5"/>
            </a:endParaRPr>
          </a:p>
          <a:p>
            <a:pPr>
              <a:lnSpc>
                <a:spcPts val="1800"/>
              </a:lnSpc>
            </a:pPr>
            <a:r>
              <a:rPr lang="en-US" altLang="zh-CN" sz="1000" dirty="0">
                <a:solidFill>
                  <a:srgbClr val="000000"/>
                </a:solidFill>
                <a:latin typeface="Lucida Grande"/>
                <a:hlinkClick r:id="rId5"/>
              </a:rPr>
              <a:t>[3] Knowledge Distillation of Large Language Models</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6"/>
              </a:rPr>
              <a:t>[4] LLM-Pruner: On the Structural Pruning of Large Language Models</a:t>
            </a:r>
            <a:endParaRPr lang="en-US" altLang="zh-CN" sz="1000" i="0" dirty="0">
              <a:solidFill>
                <a:srgbClr val="000000"/>
              </a:solidFill>
              <a:effectLst/>
              <a:latin typeface="Lucida Grande"/>
            </a:endParaRPr>
          </a:p>
          <a:p>
            <a:pPr>
              <a:lnSpc>
                <a:spcPts val="1800"/>
              </a:lnSpc>
            </a:pPr>
            <a:r>
              <a:rPr lang="en-US" altLang="zh-CN" sz="1000" dirty="0">
                <a:solidFill>
                  <a:srgbClr val="000000"/>
                </a:solidFill>
                <a:latin typeface="Lucida Grande"/>
                <a:hlinkClick r:id="rId7"/>
              </a:rPr>
              <a:t>[5] </a:t>
            </a:r>
            <a:r>
              <a:rPr lang="en-US" altLang="zh-CN" sz="1000" dirty="0" err="1">
                <a:solidFill>
                  <a:srgbClr val="000000"/>
                </a:solidFill>
                <a:latin typeface="Lucida Grande"/>
                <a:hlinkClick r:id="rId7"/>
              </a:rPr>
              <a:t>SparseGPT</a:t>
            </a:r>
            <a:r>
              <a:rPr lang="en-US" altLang="zh-CN" sz="1000" dirty="0">
                <a:solidFill>
                  <a:srgbClr val="000000"/>
                </a:solidFill>
                <a:latin typeface="Lucida Grande"/>
                <a:hlinkClick r:id="rId7"/>
              </a:rPr>
              <a:t>: Massive Language Models Can Be Accurately Pruned in One-Shot</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8"/>
              </a:rPr>
              <a:t>[6] LORD: Low Rank Decomposition Of Monolingual Code LLMs For One-Shot Compression</a:t>
            </a:r>
            <a:endParaRPr lang="en-US" altLang="zh-CN" sz="1000" i="0" dirty="0">
              <a:solidFill>
                <a:srgbClr val="000000"/>
              </a:solidFill>
              <a:effectLst/>
              <a:latin typeface="Lucida Grande"/>
            </a:endParaRPr>
          </a:p>
        </p:txBody>
      </p:sp>
    </p:spTree>
    <p:extLst>
      <p:ext uri="{BB962C8B-B14F-4D97-AF65-F5344CB8AC3E}">
        <p14:creationId xmlns:p14="http://schemas.microsoft.com/office/powerpoint/2010/main" val="102988239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9" name="图片 8" descr="图表, 条形图&#10;&#10;描述已自动生成">
            <a:extLst>
              <a:ext uri="{FF2B5EF4-FFF2-40B4-BE49-F238E27FC236}">
                <a16:creationId xmlns:a16="http://schemas.microsoft.com/office/drawing/2014/main" id="{6F9C4310-C7B8-9B21-DCA7-D2E466BD2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74" y="2461256"/>
            <a:ext cx="8573652" cy="4396744"/>
          </a:xfrm>
          <a:prstGeom prst="rect">
            <a:avLst/>
          </a:prstGeom>
        </p:spPr>
      </p:pic>
      <p:sp>
        <p:nvSpPr>
          <p:cNvPr id="8" name="文本框 7">
            <a:extLst>
              <a:ext uri="{FF2B5EF4-FFF2-40B4-BE49-F238E27FC236}">
                <a16:creationId xmlns:a16="http://schemas.microsoft.com/office/drawing/2014/main" id="{110E9167-25D7-DB15-FA29-1D90F2814ADA}"/>
              </a:ext>
            </a:extLst>
          </p:cNvPr>
          <p:cNvSpPr txBox="1"/>
          <p:nvPr/>
        </p:nvSpPr>
        <p:spPr>
          <a:xfrm>
            <a:off x="840559" y="1484428"/>
            <a:ext cx="10615043"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Comparison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rough comparison of compression methods, with accurate compression ratios. The benchmarks across different methods are not entirely consistent. Some methods do not report speedup in their papers and stay closed source.</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Tree>
    <p:extLst>
      <p:ext uri="{BB962C8B-B14F-4D97-AF65-F5344CB8AC3E}">
        <p14:creationId xmlns:p14="http://schemas.microsoft.com/office/powerpoint/2010/main" val="1869261581"/>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02.</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Tree>
    <p:extLst>
      <p:ext uri="{BB962C8B-B14F-4D97-AF65-F5344CB8AC3E}">
        <p14:creationId xmlns:p14="http://schemas.microsoft.com/office/powerpoint/2010/main" val="71335284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5534839"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WHY </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Reduce the error produced during low-rank approximation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Decompose into matrices and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Select first k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Rebuild small matrices</a:t>
            </a:r>
          </a:p>
          <a:p>
            <a:pPr algn="just">
              <a:lnSpc>
                <a:spcPct val="150000"/>
              </a:lnSpc>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SVD friendly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Most singular values are 0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or</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Distribution of singular values is centralized</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3" name="图片 12" descr="文本, 徽标&#10;&#10;描述已自动生成">
            <a:extLst>
              <a:ext uri="{FF2B5EF4-FFF2-40B4-BE49-F238E27FC236}">
                <a16:creationId xmlns:a16="http://schemas.microsoft.com/office/drawing/2014/main" id="{9CD17F2E-989B-5172-3412-766EC20A2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1652" y="3429000"/>
            <a:ext cx="1616077" cy="325391"/>
          </a:xfrm>
          <a:prstGeom prst="rect">
            <a:avLst/>
          </a:prstGeom>
        </p:spPr>
      </p:pic>
      <p:pic>
        <p:nvPicPr>
          <p:cNvPr id="17" name="图片 16">
            <a:extLst>
              <a:ext uri="{FF2B5EF4-FFF2-40B4-BE49-F238E27FC236}">
                <a16:creationId xmlns:a16="http://schemas.microsoft.com/office/drawing/2014/main" id="{E17AB54F-132F-7C97-8AD9-8E7C18FE8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7943" y="2772392"/>
            <a:ext cx="4083496" cy="425191"/>
          </a:xfrm>
          <a:prstGeom prst="rect">
            <a:avLst/>
          </a:prstGeom>
        </p:spPr>
      </p:pic>
      <p:pic>
        <p:nvPicPr>
          <p:cNvPr id="19" name="图片 18">
            <a:extLst>
              <a:ext uri="{FF2B5EF4-FFF2-40B4-BE49-F238E27FC236}">
                <a16:creationId xmlns:a16="http://schemas.microsoft.com/office/drawing/2014/main" id="{C54EEF58-347C-B28B-DC5A-EE50CFA051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3390" y="3985808"/>
            <a:ext cx="4292600" cy="471327"/>
          </a:xfrm>
          <a:prstGeom prst="rect">
            <a:avLst/>
          </a:prstGeom>
        </p:spPr>
      </p:pic>
    </p:spTree>
    <p:extLst>
      <p:ext uri="{BB962C8B-B14F-4D97-AF65-F5344CB8AC3E}">
        <p14:creationId xmlns:p14="http://schemas.microsoft.com/office/powerpoint/2010/main" val="253850233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4976040"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0" name="图片 9" descr="图示&#10;&#10;描述已自动生成">
            <a:extLst>
              <a:ext uri="{FF2B5EF4-FFF2-40B4-BE49-F238E27FC236}">
                <a16:creationId xmlns:a16="http://schemas.microsoft.com/office/drawing/2014/main" id="{AE9ACA11-6213-4B5D-C07E-F629EFE0F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7140" y="1775710"/>
            <a:ext cx="6254860" cy="4009140"/>
          </a:xfrm>
          <a:prstGeom prst="rect">
            <a:avLst/>
          </a:prstGeom>
        </p:spPr>
      </p:pic>
      <p:pic>
        <p:nvPicPr>
          <p:cNvPr id="3" name="图片 2">
            <a:extLst>
              <a:ext uri="{FF2B5EF4-FFF2-40B4-BE49-F238E27FC236}">
                <a16:creationId xmlns:a16="http://schemas.microsoft.com/office/drawing/2014/main" id="{799229C5-C065-E524-4E2D-1EBDCCBB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49" y="5784850"/>
            <a:ext cx="4898242" cy="557169"/>
          </a:xfrm>
          <a:prstGeom prst="rect">
            <a:avLst/>
          </a:prstGeom>
        </p:spPr>
      </p:pic>
    </p:spTree>
    <p:extLst>
      <p:ext uri="{BB962C8B-B14F-4D97-AF65-F5344CB8AC3E}">
        <p14:creationId xmlns:p14="http://schemas.microsoft.com/office/powerpoint/2010/main" val="3282888709"/>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93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10516</TotalTime>
  <Words>2273</Words>
  <Application>Microsoft Office PowerPoint</Application>
  <PresentationFormat>宽屏</PresentationFormat>
  <Paragraphs>334</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-apple-system</vt:lpstr>
      <vt:lpstr>Lucida Grande</vt:lpstr>
      <vt:lpstr>等线</vt:lpstr>
      <vt:lpstr>思源黑体 CN Heavy</vt:lpstr>
      <vt:lpstr>思源黑体 CN Medium</vt:lpstr>
      <vt:lpstr>字魂58号-创中黑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937</dc:title>
  <dc:creator>Spw's pc</dc:creator>
  <cp:lastModifiedBy>pw sun</cp:lastModifiedBy>
  <cp:revision>746</cp:revision>
  <dcterms:modified xsi:type="dcterms:W3CDTF">2024-01-05T14:41:11Z</dcterms:modified>
</cp:coreProperties>
</file>