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509" r:id="rId5"/>
    <p:sldId id="507" r:id="rId6"/>
    <p:sldId id="520" r:id="rId7"/>
    <p:sldId id="528" r:id="rId8"/>
    <p:sldId id="514" r:id="rId9"/>
    <p:sldId id="523" r:id="rId10"/>
    <p:sldId id="524" r:id="rId11"/>
    <p:sldId id="513" r:id="rId12"/>
    <p:sldId id="527" r:id="rId13"/>
    <p:sldId id="529" r:id="rId14"/>
    <p:sldId id="511" r:id="rId15"/>
    <p:sldId id="526" r:id="rId16"/>
    <p:sldId id="521" r:id="rId17"/>
    <p:sldId id="525" r:id="rId18"/>
    <p:sldId id="518" r:id="rId19"/>
    <p:sldId id="530" r:id="rId20"/>
    <p:sldId id="516" r:id="rId21"/>
    <p:sldId id="522" r:id="rId22"/>
    <p:sldId id="478"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吕原汇一" initials="吕原汇一" lastIdx="1" clrIdx="0">
    <p:extLst>
      <p:ext uri="{19B8F6BF-5375-455C-9EA6-DF929625EA0E}">
        <p15:presenceInfo xmlns:p15="http://schemas.microsoft.com/office/powerpoint/2012/main" userId="S::20195257@stu.neu.edu.cn::8654cb8d-d64a-4cd1-998a-c34daab73dd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6F8"/>
    <a:srgbClr val="263C88"/>
    <a:srgbClr val="FADE40"/>
    <a:srgbClr val="E9EAEF"/>
    <a:srgbClr val="1AA2C2"/>
    <a:srgbClr val="5B74D1"/>
    <a:srgbClr val="E8E9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35E949-5EE6-4E23-B1C2-886A3357E755}" v="207" dt="2023-09-13T17:11:04.306"/>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8" autoAdjust="0"/>
    <p:restoredTop sz="79099" autoAdjust="0"/>
  </p:normalViewPr>
  <p:slideViewPr>
    <p:cSldViewPr snapToGrid="0">
      <p:cViewPr>
        <p:scale>
          <a:sx n="89" d="100"/>
          <a:sy n="89" d="100"/>
        </p:scale>
        <p:origin x="880" y="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w sun" userId="065a4ef802024858" providerId="LiveId" clId="{8E35E949-5EE6-4E23-B1C2-886A3357E755}"/>
    <pc:docChg chg="undo redo custSel addSld delSld modSld">
      <pc:chgData name="pw sun" userId="065a4ef802024858" providerId="LiveId" clId="{8E35E949-5EE6-4E23-B1C2-886A3357E755}" dt="2023-09-13T17:13:12.402" v="3395" actId="20577"/>
      <pc:docMkLst>
        <pc:docMk/>
      </pc:docMkLst>
      <pc:sldChg chg="modSp mod">
        <pc:chgData name="pw sun" userId="065a4ef802024858" providerId="LiveId" clId="{8E35E949-5EE6-4E23-B1C2-886A3357E755}" dt="2023-09-12T12:27:40.104" v="1821" actId="20577"/>
        <pc:sldMkLst>
          <pc:docMk/>
          <pc:sldMk cId="4100598" sldId="494"/>
        </pc:sldMkLst>
        <pc:spChg chg="mod">
          <ac:chgData name="pw sun" userId="065a4ef802024858" providerId="LiveId" clId="{8E35E949-5EE6-4E23-B1C2-886A3357E755}" dt="2023-09-12T12:27:40.104" v="1821" actId="20577"/>
          <ac:spMkLst>
            <pc:docMk/>
            <pc:sldMk cId="4100598" sldId="494"/>
            <ac:spMk id="3" creationId="{4CF0D450-DA83-4655-BABE-7A2A6D787CF6}"/>
          </ac:spMkLst>
        </pc:spChg>
        <pc:spChg chg="mod">
          <ac:chgData name="pw sun" userId="065a4ef802024858" providerId="LiveId" clId="{8E35E949-5EE6-4E23-B1C2-886A3357E755}" dt="2023-09-12T11:15:26.483" v="650" actId="113"/>
          <ac:spMkLst>
            <pc:docMk/>
            <pc:sldMk cId="4100598" sldId="494"/>
            <ac:spMk id="6" creationId="{EEA72AD3-AE04-AC91-8BBE-AEC989717A4D}"/>
          </ac:spMkLst>
        </pc:spChg>
      </pc:sldChg>
      <pc:sldChg chg="modSp mod">
        <pc:chgData name="pw sun" userId="065a4ef802024858" providerId="LiveId" clId="{8E35E949-5EE6-4E23-B1C2-886A3357E755}" dt="2023-09-12T14:40:30.849" v="1971" actId="20577"/>
        <pc:sldMkLst>
          <pc:docMk/>
          <pc:sldMk cId="3211756947" sldId="496"/>
        </pc:sldMkLst>
        <pc:spChg chg="mod">
          <ac:chgData name="pw sun" userId="065a4ef802024858" providerId="LiveId" clId="{8E35E949-5EE6-4E23-B1C2-886A3357E755}" dt="2023-09-12T14:40:30.849" v="1971" actId="20577"/>
          <ac:spMkLst>
            <pc:docMk/>
            <pc:sldMk cId="3211756947" sldId="496"/>
            <ac:spMk id="4" creationId="{80313EDE-64CD-94ED-C9F8-AB5C5B2CC161}"/>
          </ac:spMkLst>
        </pc:spChg>
        <pc:spChg chg="mod">
          <ac:chgData name="pw sun" userId="065a4ef802024858" providerId="LiveId" clId="{8E35E949-5EE6-4E23-B1C2-886A3357E755}" dt="2023-09-12T11:15:36.020" v="652" actId="113"/>
          <ac:spMkLst>
            <pc:docMk/>
            <pc:sldMk cId="3211756947" sldId="496"/>
            <ac:spMk id="6" creationId="{EEA72AD3-AE04-AC91-8BBE-AEC989717A4D}"/>
          </ac:spMkLst>
        </pc:spChg>
      </pc:sldChg>
      <pc:sldChg chg="addSp modSp mod">
        <pc:chgData name="pw sun" userId="065a4ef802024858" providerId="LiveId" clId="{8E35E949-5EE6-4E23-B1C2-886A3357E755}" dt="2023-09-13T17:13:12.402" v="3395" actId="20577"/>
        <pc:sldMkLst>
          <pc:docMk/>
          <pc:sldMk cId="3775665023" sldId="497"/>
        </pc:sldMkLst>
        <pc:spChg chg="add mod">
          <ac:chgData name="pw sun" userId="065a4ef802024858" providerId="LiveId" clId="{8E35E949-5EE6-4E23-B1C2-886A3357E755}" dt="2023-09-13T16:52:27.494" v="3250" actId="1037"/>
          <ac:spMkLst>
            <pc:docMk/>
            <pc:sldMk cId="3775665023" sldId="497"/>
            <ac:spMk id="2" creationId="{6641E660-57A5-DB72-41A2-74F3FFE327C4}"/>
          </ac:spMkLst>
        </pc:spChg>
        <pc:spChg chg="add mod">
          <ac:chgData name="pw sun" userId="065a4ef802024858" providerId="LiveId" clId="{8E35E949-5EE6-4E23-B1C2-886A3357E755}" dt="2023-09-13T16:48:54.647" v="3212" actId="1076"/>
          <ac:spMkLst>
            <pc:docMk/>
            <pc:sldMk cId="3775665023" sldId="497"/>
            <ac:spMk id="3" creationId="{63CE4165-2266-5257-C483-0F90D7015CF6}"/>
          </ac:spMkLst>
        </pc:spChg>
        <pc:spChg chg="mod">
          <ac:chgData name="pw sun" userId="065a4ef802024858" providerId="LiveId" clId="{8E35E949-5EE6-4E23-B1C2-886A3357E755}" dt="2023-09-12T11:15:41.597" v="653" actId="113"/>
          <ac:spMkLst>
            <pc:docMk/>
            <pc:sldMk cId="3775665023" sldId="497"/>
            <ac:spMk id="6" creationId="{EEA72AD3-AE04-AC91-8BBE-AEC989717A4D}"/>
          </ac:spMkLst>
        </pc:spChg>
        <pc:spChg chg="mod">
          <ac:chgData name="pw sun" userId="065a4ef802024858" providerId="LiveId" clId="{8E35E949-5EE6-4E23-B1C2-886A3357E755}" dt="2023-09-13T17:13:12.402" v="3395" actId="20577"/>
          <ac:spMkLst>
            <pc:docMk/>
            <pc:sldMk cId="3775665023" sldId="497"/>
            <ac:spMk id="7" creationId="{FCF38A44-5A8D-087B-1E3C-E114BF4C9752}"/>
          </ac:spMkLst>
        </pc:spChg>
        <pc:picChg chg="add mod ord">
          <ac:chgData name="pw sun" userId="065a4ef802024858" providerId="LiveId" clId="{8E35E949-5EE6-4E23-B1C2-886A3357E755}" dt="2023-09-13T16:52:00.669" v="3245" actId="1036"/>
          <ac:picMkLst>
            <pc:docMk/>
            <pc:sldMk cId="3775665023" sldId="497"/>
            <ac:picMk id="9" creationId="{133DD2AE-A0D5-DDD1-A548-374D81C49812}"/>
          </ac:picMkLst>
        </pc:picChg>
      </pc:sldChg>
      <pc:sldChg chg="addSp modSp mod">
        <pc:chgData name="pw sun" userId="065a4ef802024858" providerId="LiveId" clId="{8E35E949-5EE6-4E23-B1C2-886A3357E755}" dt="2023-09-12T11:15:46.249" v="654" actId="113"/>
        <pc:sldMkLst>
          <pc:docMk/>
          <pc:sldMk cId="807324693" sldId="498"/>
        </pc:sldMkLst>
        <pc:spChg chg="add mod">
          <ac:chgData name="pw sun" userId="065a4ef802024858" providerId="LiveId" clId="{8E35E949-5EE6-4E23-B1C2-886A3357E755}" dt="2023-09-12T08:58:41.963" v="103" actId="1076"/>
          <ac:spMkLst>
            <pc:docMk/>
            <pc:sldMk cId="807324693" sldId="498"/>
            <ac:spMk id="2" creationId="{8931DEC6-8F35-61C7-9625-48053E072C70}"/>
          </ac:spMkLst>
        </pc:spChg>
        <pc:spChg chg="add mod">
          <ac:chgData name="pw sun" userId="065a4ef802024858" providerId="LiveId" clId="{8E35E949-5EE6-4E23-B1C2-886A3357E755}" dt="2023-09-12T09:22:15.609" v="436" actId="1076"/>
          <ac:spMkLst>
            <pc:docMk/>
            <pc:sldMk cId="807324693" sldId="498"/>
            <ac:spMk id="3" creationId="{830923FF-09A6-C41C-0C6D-D573F421FC8C}"/>
          </ac:spMkLst>
        </pc:spChg>
        <pc:spChg chg="mod">
          <ac:chgData name="pw sun" userId="065a4ef802024858" providerId="LiveId" clId="{8E35E949-5EE6-4E23-B1C2-886A3357E755}" dt="2023-09-12T09:22:12.541" v="435" actId="1076"/>
          <ac:spMkLst>
            <pc:docMk/>
            <pc:sldMk cId="807324693" sldId="498"/>
            <ac:spMk id="4" creationId="{691399DE-8B9D-E8FF-CB29-7A0D78DABD3D}"/>
          </ac:spMkLst>
        </pc:spChg>
        <pc:spChg chg="mod">
          <ac:chgData name="pw sun" userId="065a4ef802024858" providerId="LiveId" clId="{8E35E949-5EE6-4E23-B1C2-886A3357E755}" dt="2023-09-12T11:15:46.249" v="654" actId="113"/>
          <ac:spMkLst>
            <pc:docMk/>
            <pc:sldMk cId="807324693" sldId="498"/>
            <ac:spMk id="6" creationId="{EEA72AD3-AE04-AC91-8BBE-AEC989717A4D}"/>
          </ac:spMkLst>
        </pc:spChg>
        <pc:spChg chg="mod">
          <ac:chgData name="pw sun" userId="065a4ef802024858" providerId="LiveId" clId="{8E35E949-5EE6-4E23-B1C2-886A3357E755}" dt="2023-09-12T08:58:37.175" v="102" actId="1076"/>
          <ac:spMkLst>
            <pc:docMk/>
            <pc:sldMk cId="807324693" sldId="498"/>
            <ac:spMk id="7" creationId="{8DE73230-266B-BA79-800D-D51F10DB559D}"/>
          </ac:spMkLst>
        </pc:spChg>
        <pc:picChg chg="add mod">
          <ac:chgData name="pw sun" userId="065a4ef802024858" providerId="LiveId" clId="{8E35E949-5EE6-4E23-B1C2-886A3357E755}" dt="2023-09-12T09:20:35.643" v="338" actId="1076"/>
          <ac:picMkLst>
            <pc:docMk/>
            <pc:sldMk cId="807324693" sldId="498"/>
            <ac:picMk id="9" creationId="{D0C3A750-1A1C-67CF-9DFF-4CAE37B4BFC0}"/>
          </ac:picMkLst>
        </pc:picChg>
      </pc:sldChg>
      <pc:sldChg chg="del">
        <pc:chgData name="pw sun" userId="065a4ef802024858" providerId="LiveId" clId="{8E35E949-5EE6-4E23-B1C2-886A3357E755}" dt="2023-09-12T08:59:59.260" v="130" actId="47"/>
        <pc:sldMkLst>
          <pc:docMk/>
          <pc:sldMk cId="199802978" sldId="499"/>
        </pc:sldMkLst>
      </pc:sldChg>
      <pc:sldChg chg="addSp delSp modSp mod">
        <pc:chgData name="pw sun" userId="065a4ef802024858" providerId="LiveId" clId="{8E35E949-5EE6-4E23-B1C2-886A3357E755}" dt="2023-09-12T14:45:55.946" v="1986" actId="20577"/>
        <pc:sldMkLst>
          <pc:docMk/>
          <pc:sldMk cId="2484143455" sldId="500"/>
        </pc:sldMkLst>
        <pc:spChg chg="mod">
          <ac:chgData name="pw sun" userId="065a4ef802024858" providerId="LiveId" clId="{8E35E949-5EE6-4E23-B1C2-886A3357E755}" dt="2023-09-12T11:36:28.862" v="662" actId="1076"/>
          <ac:spMkLst>
            <pc:docMk/>
            <pc:sldMk cId="2484143455" sldId="500"/>
            <ac:spMk id="4" creationId="{334412EB-041E-0F1A-E402-6561E0C9753E}"/>
          </ac:spMkLst>
        </pc:spChg>
        <pc:spChg chg="mod">
          <ac:chgData name="pw sun" userId="065a4ef802024858" providerId="LiveId" clId="{8E35E949-5EE6-4E23-B1C2-886A3357E755}" dt="2023-09-12T11:15:03.155" v="646" actId="113"/>
          <ac:spMkLst>
            <pc:docMk/>
            <pc:sldMk cId="2484143455" sldId="500"/>
            <ac:spMk id="6" creationId="{EEA72AD3-AE04-AC91-8BBE-AEC989717A4D}"/>
          </ac:spMkLst>
        </pc:spChg>
        <pc:spChg chg="add mod">
          <ac:chgData name="pw sun" userId="065a4ef802024858" providerId="LiveId" clId="{8E35E949-5EE6-4E23-B1C2-886A3357E755}" dt="2023-09-12T12:32:26.322" v="1862" actId="14100"/>
          <ac:spMkLst>
            <pc:docMk/>
            <pc:sldMk cId="2484143455" sldId="500"/>
            <ac:spMk id="8" creationId="{CE011149-18A0-4A38-8041-47994673444E}"/>
          </ac:spMkLst>
        </pc:spChg>
        <pc:spChg chg="add del mod">
          <ac:chgData name="pw sun" userId="065a4ef802024858" providerId="LiveId" clId="{8E35E949-5EE6-4E23-B1C2-886A3357E755}" dt="2023-09-12T11:36:29.226" v="663"/>
          <ac:spMkLst>
            <pc:docMk/>
            <pc:sldMk cId="2484143455" sldId="500"/>
            <ac:spMk id="9" creationId="{E401E20F-BBBE-4863-3C2E-8EC423CE3A3E}"/>
          </ac:spMkLst>
        </pc:spChg>
        <pc:spChg chg="add mod">
          <ac:chgData name="pw sun" userId="065a4ef802024858" providerId="LiveId" clId="{8E35E949-5EE6-4E23-B1C2-886A3357E755}" dt="2023-09-12T11:59:19.478" v="1212" actId="403"/>
          <ac:spMkLst>
            <pc:docMk/>
            <pc:sldMk cId="2484143455" sldId="500"/>
            <ac:spMk id="10" creationId="{1894A182-01BD-7CE5-7647-7153D5CC6A34}"/>
          </ac:spMkLst>
        </pc:spChg>
        <pc:spChg chg="add mod">
          <ac:chgData name="pw sun" userId="065a4ef802024858" providerId="LiveId" clId="{8E35E949-5EE6-4E23-B1C2-886A3357E755}" dt="2023-09-12T12:02:05.109" v="1303" actId="1076"/>
          <ac:spMkLst>
            <pc:docMk/>
            <pc:sldMk cId="2484143455" sldId="500"/>
            <ac:spMk id="17" creationId="{B4203655-7AB2-D41C-F035-8EB7049A83FD}"/>
          </ac:spMkLst>
        </pc:spChg>
        <pc:spChg chg="add mod">
          <ac:chgData name="pw sun" userId="065a4ef802024858" providerId="LiveId" clId="{8E35E949-5EE6-4E23-B1C2-886A3357E755}" dt="2023-09-12T14:45:55.946" v="1986" actId="20577"/>
          <ac:spMkLst>
            <pc:docMk/>
            <pc:sldMk cId="2484143455" sldId="500"/>
            <ac:spMk id="20" creationId="{8CE1D494-68B6-F835-908F-DD696590A3E2}"/>
          </ac:spMkLst>
        </pc:spChg>
        <pc:picChg chg="add del mod">
          <ac:chgData name="pw sun" userId="065a4ef802024858" providerId="LiveId" clId="{8E35E949-5EE6-4E23-B1C2-886A3357E755}" dt="2023-09-12T11:34:07.155" v="657" actId="478"/>
          <ac:picMkLst>
            <pc:docMk/>
            <pc:sldMk cId="2484143455" sldId="500"/>
            <ac:picMk id="3" creationId="{D56D4AB0-2CC8-3275-64CB-B945E9F9A9A8}"/>
          </ac:picMkLst>
        </pc:picChg>
        <pc:picChg chg="add del mod">
          <ac:chgData name="pw sun" userId="065a4ef802024858" providerId="LiveId" clId="{8E35E949-5EE6-4E23-B1C2-886A3357E755}" dt="2023-09-12T11:42:01.108" v="793" actId="478"/>
          <ac:picMkLst>
            <pc:docMk/>
            <pc:sldMk cId="2484143455" sldId="500"/>
            <ac:picMk id="12" creationId="{46C1526F-4B38-61FB-014B-B36119BD4E0B}"/>
          </ac:picMkLst>
        </pc:picChg>
        <pc:picChg chg="add mod">
          <ac:chgData name="pw sun" userId="065a4ef802024858" providerId="LiveId" clId="{8E35E949-5EE6-4E23-B1C2-886A3357E755}" dt="2023-09-12T11:44:29.835" v="840" actId="1076"/>
          <ac:picMkLst>
            <pc:docMk/>
            <pc:sldMk cId="2484143455" sldId="500"/>
            <ac:picMk id="14" creationId="{7B9E0471-E8F0-7FFB-45BF-19A3F87B84D3}"/>
          </ac:picMkLst>
        </pc:picChg>
        <pc:picChg chg="add mod modCrop">
          <ac:chgData name="pw sun" userId="065a4ef802024858" providerId="LiveId" clId="{8E35E949-5EE6-4E23-B1C2-886A3357E755}" dt="2023-09-12T11:44:53.043" v="847" actId="1076"/>
          <ac:picMkLst>
            <pc:docMk/>
            <pc:sldMk cId="2484143455" sldId="500"/>
            <ac:picMk id="16" creationId="{7DACC162-40B7-E6EF-81DC-4A42FBBAE062}"/>
          </ac:picMkLst>
        </pc:picChg>
        <pc:picChg chg="add mod">
          <ac:chgData name="pw sun" userId="065a4ef802024858" providerId="LiveId" clId="{8E35E949-5EE6-4E23-B1C2-886A3357E755}" dt="2023-09-12T12:02:05.109" v="1303" actId="1076"/>
          <ac:picMkLst>
            <pc:docMk/>
            <pc:sldMk cId="2484143455" sldId="500"/>
            <ac:picMk id="19" creationId="{60C896DA-DFA0-C722-9659-986A6E4D3B92}"/>
          </ac:picMkLst>
        </pc:picChg>
        <pc:picChg chg="add mod">
          <ac:chgData name="pw sun" userId="065a4ef802024858" providerId="LiveId" clId="{8E35E949-5EE6-4E23-B1C2-886A3357E755}" dt="2023-09-12T12:10:06.444" v="1362" actId="14100"/>
          <ac:picMkLst>
            <pc:docMk/>
            <pc:sldMk cId="2484143455" sldId="500"/>
            <ac:picMk id="22" creationId="{2BB2FBF2-0224-7F02-CD3A-DF5EA0DB6B9A}"/>
          </ac:picMkLst>
        </pc:picChg>
        <pc:picChg chg="add mod">
          <ac:chgData name="pw sun" userId="065a4ef802024858" providerId="LiveId" clId="{8E35E949-5EE6-4E23-B1C2-886A3357E755}" dt="2023-09-12T12:10:47.830" v="1366" actId="1076"/>
          <ac:picMkLst>
            <pc:docMk/>
            <pc:sldMk cId="2484143455" sldId="500"/>
            <ac:picMk id="24" creationId="{C0E0565E-E8AD-3988-BA2A-B727B43AEA35}"/>
          </ac:picMkLst>
        </pc:picChg>
      </pc:sldChg>
      <pc:sldChg chg="addSp modSp mod">
        <pc:chgData name="pw sun" userId="065a4ef802024858" providerId="LiveId" clId="{8E35E949-5EE6-4E23-B1C2-886A3357E755}" dt="2023-09-12T14:35:48.640" v="1965" actId="1076"/>
        <pc:sldMkLst>
          <pc:docMk/>
          <pc:sldMk cId="1912098397" sldId="501"/>
        </pc:sldMkLst>
        <pc:spChg chg="mod">
          <ac:chgData name="pw sun" userId="065a4ef802024858" providerId="LiveId" clId="{8E35E949-5EE6-4E23-B1C2-886A3357E755}" dt="2023-09-12T09:25:44.074" v="478" actId="20577"/>
          <ac:spMkLst>
            <pc:docMk/>
            <pc:sldMk cId="1912098397" sldId="501"/>
            <ac:spMk id="4" creationId="{1A538568-F3D8-B9FB-3219-E0395DE210DE}"/>
          </ac:spMkLst>
        </pc:spChg>
        <pc:spChg chg="mod">
          <ac:chgData name="pw sun" userId="065a4ef802024858" providerId="LiveId" clId="{8E35E949-5EE6-4E23-B1C2-886A3357E755}" dt="2023-09-12T11:15:09.585" v="647" actId="113"/>
          <ac:spMkLst>
            <pc:docMk/>
            <pc:sldMk cId="1912098397" sldId="501"/>
            <ac:spMk id="6" creationId="{EEA72AD3-AE04-AC91-8BBE-AEC989717A4D}"/>
          </ac:spMkLst>
        </pc:spChg>
        <pc:picChg chg="add mod">
          <ac:chgData name="pw sun" userId="065a4ef802024858" providerId="LiveId" clId="{8E35E949-5EE6-4E23-B1C2-886A3357E755}" dt="2023-09-12T14:35:48.640" v="1965" actId="1076"/>
          <ac:picMkLst>
            <pc:docMk/>
            <pc:sldMk cId="1912098397" sldId="501"/>
            <ac:picMk id="3" creationId="{9814D850-4F41-F58F-56F2-B7B42898D478}"/>
          </ac:picMkLst>
        </pc:picChg>
      </pc:sldChg>
      <pc:sldChg chg="modSp mod">
        <pc:chgData name="pw sun" userId="065a4ef802024858" providerId="LiveId" clId="{8E35E949-5EE6-4E23-B1C2-886A3357E755}" dt="2023-09-13T00:07:32.071" v="3106" actId="20577"/>
        <pc:sldMkLst>
          <pc:docMk/>
          <pc:sldMk cId="201752632" sldId="502"/>
        </pc:sldMkLst>
        <pc:spChg chg="mod">
          <ac:chgData name="pw sun" userId="065a4ef802024858" providerId="LiveId" clId="{8E35E949-5EE6-4E23-B1C2-886A3357E755}" dt="2023-09-13T00:07:32.071" v="3106" actId="20577"/>
          <ac:spMkLst>
            <pc:docMk/>
            <pc:sldMk cId="201752632" sldId="502"/>
            <ac:spMk id="4" creationId="{B8A2E2AB-5967-D902-AAD8-3563A8307A68}"/>
          </ac:spMkLst>
        </pc:spChg>
        <pc:spChg chg="mod">
          <ac:chgData name="pw sun" userId="065a4ef802024858" providerId="LiveId" clId="{8E35E949-5EE6-4E23-B1C2-886A3357E755}" dt="2023-09-12T11:15:30.884" v="651" actId="113"/>
          <ac:spMkLst>
            <pc:docMk/>
            <pc:sldMk cId="201752632" sldId="502"/>
            <ac:spMk id="6" creationId="{EEA72AD3-AE04-AC91-8BBE-AEC989717A4D}"/>
          </ac:spMkLst>
        </pc:spChg>
      </pc:sldChg>
      <pc:sldChg chg="addSp modSp mod">
        <pc:chgData name="pw sun" userId="065a4ef802024858" providerId="LiveId" clId="{8E35E949-5EE6-4E23-B1C2-886A3357E755}" dt="2023-09-13T03:47:46.115" v="3146" actId="113"/>
        <pc:sldMkLst>
          <pc:docMk/>
          <pc:sldMk cId="1029791916" sldId="503"/>
        </pc:sldMkLst>
        <pc:spChg chg="mod">
          <ac:chgData name="pw sun" userId="065a4ef802024858" providerId="LiveId" clId="{8E35E949-5EE6-4E23-B1C2-886A3357E755}" dt="2023-09-13T03:47:46.115" v="3146" actId="113"/>
          <ac:spMkLst>
            <pc:docMk/>
            <pc:sldMk cId="1029791916" sldId="503"/>
            <ac:spMk id="3" creationId="{6824E9DD-C630-50B5-E5A1-3615D1E29EE5}"/>
          </ac:spMkLst>
        </pc:spChg>
        <pc:spChg chg="mod">
          <ac:chgData name="pw sun" userId="065a4ef802024858" providerId="LiveId" clId="{8E35E949-5EE6-4E23-B1C2-886A3357E755}" dt="2023-09-12T16:22:03.431" v="3028" actId="20577"/>
          <ac:spMkLst>
            <pc:docMk/>
            <pc:sldMk cId="1029791916" sldId="503"/>
            <ac:spMk id="4" creationId="{3CFED91D-0DEF-F77A-4C4F-6B6DAED16FC0}"/>
          </ac:spMkLst>
        </pc:spChg>
        <pc:spChg chg="mod">
          <ac:chgData name="pw sun" userId="065a4ef802024858" providerId="LiveId" clId="{8E35E949-5EE6-4E23-B1C2-886A3357E755}" dt="2023-09-12T11:15:15.189" v="648" actId="113"/>
          <ac:spMkLst>
            <pc:docMk/>
            <pc:sldMk cId="1029791916" sldId="503"/>
            <ac:spMk id="6" creationId="{EEA72AD3-AE04-AC91-8BBE-AEC989717A4D}"/>
          </ac:spMkLst>
        </pc:spChg>
        <pc:spChg chg="add mod">
          <ac:chgData name="pw sun" userId="065a4ef802024858" providerId="LiveId" clId="{8E35E949-5EE6-4E23-B1C2-886A3357E755}" dt="2023-09-12T16:22:53.978" v="3035" actId="1076"/>
          <ac:spMkLst>
            <pc:docMk/>
            <pc:sldMk cId="1029791916" sldId="503"/>
            <ac:spMk id="9" creationId="{27A8DBAA-5835-BBFC-5BD8-8DB1EC0C54E2}"/>
          </ac:spMkLst>
        </pc:spChg>
        <pc:spChg chg="add mod">
          <ac:chgData name="pw sun" userId="065a4ef802024858" providerId="LiveId" clId="{8E35E949-5EE6-4E23-B1C2-886A3357E755}" dt="2023-09-12T16:22:53.978" v="3035" actId="1076"/>
          <ac:spMkLst>
            <pc:docMk/>
            <pc:sldMk cId="1029791916" sldId="503"/>
            <ac:spMk id="10" creationId="{57132AE9-6875-FD2D-6C8B-AF78C1BD45E3}"/>
          </ac:spMkLst>
        </pc:spChg>
        <pc:picChg chg="add mod modCrop">
          <ac:chgData name="pw sun" userId="065a4ef802024858" providerId="LiveId" clId="{8E35E949-5EE6-4E23-B1C2-886A3357E755}" dt="2023-09-12T16:29:52.187" v="3074" actId="732"/>
          <ac:picMkLst>
            <pc:docMk/>
            <pc:sldMk cId="1029791916" sldId="503"/>
            <ac:picMk id="7" creationId="{6AC76CCB-6A0B-F604-593B-0A9A67CD5678}"/>
          </ac:picMkLst>
        </pc:picChg>
        <pc:picChg chg="add mod">
          <ac:chgData name="pw sun" userId="065a4ef802024858" providerId="LiveId" clId="{8E35E949-5EE6-4E23-B1C2-886A3357E755}" dt="2023-09-12T16:22:53.978" v="3035" actId="1076"/>
          <ac:picMkLst>
            <pc:docMk/>
            <pc:sldMk cId="1029791916" sldId="503"/>
            <ac:picMk id="8" creationId="{ABDEADC6-DF43-385B-405E-A6D7E6F04B6D}"/>
          </ac:picMkLst>
        </pc:picChg>
      </pc:sldChg>
      <pc:sldChg chg="modSp mod">
        <pc:chgData name="pw sun" userId="065a4ef802024858" providerId="LiveId" clId="{8E35E949-5EE6-4E23-B1C2-886A3357E755}" dt="2023-09-13T03:35:17.497" v="3145" actId="20577"/>
        <pc:sldMkLst>
          <pc:docMk/>
          <pc:sldMk cId="4046365745" sldId="504"/>
        </pc:sldMkLst>
        <pc:spChg chg="mod">
          <ac:chgData name="pw sun" userId="065a4ef802024858" providerId="LiveId" clId="{8E35E949-5EE6-4E23-B1C2-886A3357E755}" dt="2023-09-13T03:35:17.497" v="3145" actId="20577"/>
          <ac:spMkLst>
            <pc:docMk/>
            <pc:sldMk cId="4046365745" sldId="504"/>
            <ac:spMk id="3" creationId="{97FF22BB-C12B-B014-7393-AF5F709520F6}"/>
          </ac:spMkLst>
        </pc:spChg>
        <pc:spChg chg="mod">
          <ac:chgData name="pw sun" userId="065a4ef802024858" providerId="LiveId" clId="{8E35E949-5EE6-4E23-B1C2-886A3357E755}" dt="2023-09-12T12:42:45.668" v="1863" actId="1076"/>
          <ac:spMkLst>
            <pc:docMk/>
            <pc:sldMk cId="4046365745" sldId="504"/>
            <ac:spMk id="4" creationId="{58D4AA75-37AE-1721-70FA-13345B864333}"/>
          </ac:spMkLst>
        </pc:spChg>
        <pc:spChg chg="mod">
          <ac:chgData name="pw sun" userId="065a4ef802024858" providerId="LiveId" clId="{8E35E949-5EE6-4E23-B1C2-886A3357E755}" dt="2023-09-12T11:15:20.825" v="649" actId="113"/>
          <ac:spMkLst>
            <pc:docMk/>
            <pc:sldMk cId="4046365745" sldId="504"/>
            <ac:spMk id="6" creationId="{EEA72AD3-AE04-AC91-8BBE-AEC989717A4D}"/>
          </ac:spMkLst>
        </pc:spChg>
      </pc:sldChg>
      <pc:sldChg chg="new add del">
        <pc:chgData name="pw sun" userId="065a4ef802024858" providerId="LiveId" clId="{8E35E949-5EE6-4E23-B1C2-886A3357E755}" dt="2023-09-12T12:22:48.727" v="1819" actId="680"/>
        <pc:sldMkLst>
          <pc:docMk/>
          <pc:sldMk cId="2413127528" sldId="505"/>
        </pc:sldMkLst>
      </pc:sldChg>
      <pc:sldChg chg="new del">
        <pc:chgData name="pw sun" userId="065a4ef802024858" providerId="LiveId" clId="{8E35E949-5EE6-4E23-B1C2-886A3357E755}" dt="2023-09-12T12:22:41.143" v="1814" actId="680"/>
        <pc:sldMkLst>
          <pc:docMk/>
          <pc:sldMk cId="1233681506" sldId="506"/>
        </pc:sldMkLst>
      </pc:sldChg>
      <pc:sldChg chg="new del">
        <pc:chgData name="pw sun" userId="065a4ef802024858" providerId="LiveId" clId="{8E35E949-5EE6-4E23-B1C2-886A3357E755}" dt="2023-09-12T12:22:40.948" v="1813" actId="680"/>
        <pc:sldMkLst>
          <pc:docMk/>
          <pc:sldMk cId="3065163206" sldId="507"/>
        </pc:sldMkLst>
      </pc:sldChg>
      <pc:sldChg chg="new del">
        <pc:chgData name="pw sun" userId="065a4ef802024858" providerId="LiveId" clId="{8E35E949-5EE6-4E23-B1C2-886A3357E755}" dt="2023-09-12T12:22:40.756" v="1812" actId="680"/>
        <pc:sldMkLst>
          <pc:docMk/>
          <pc:sldMk cId="3338641752" sldId="508"/>
        </pc:sldMkLst>
      </pc:sldChg>
      <pc:sldChg chg="new del">
        <pc:chgData name="pw sun" userId="065a4ef802024858" providerId="LiveId" clId="{8E35E949-5EE6-4E23-B1C2-886A3357E755}" dt="2023-09-12T12:22:40.598" v="1811" actId="680"/>
        <pc:sldMkLst>
          <pc:docMk/>
          <pc:sldMk cId="3085128548" sldId="509"/>
        </pc:sldMkLst>
      </pc:sldChg>
      <pc:sldChg chg="new del">
        <pc:chgData name="pw sun" userId="065a4ef802024858" providerId="LiveId" clId="{8E35E949-5EE6-4E23-B1C2-886A3357E755}" dt="2023-09-12T12:22:40.406" v="1810" actId="680"/>
        <pc:sldMkLst>
          <pc:docMk/>
          <pc:sldMk cId="3867751136" sldId="510"/>
        </pc:sldMkLst>
      </pc:sldChg>
      <pc:sldChg chg="new del">
        <pc:chgData name="pw sun" userId="065a4ef802024858" providerId="LiveId" clId="{8E35E949-5EE6-4E23-B1C2-886A3357E755}" dt="2023-09-12T12:22:40.143" v="1809" actId="680"/>
        <pc:sldMkLst>
          <pc:docMk/>
          <pc:sldMk cId="2494832545" sldId="51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78B995-4818-4CC4-9904-7C51E69FE1E0}" type="datetimeFigureOut">
              <a:rPr lang="zh-CN" altLang="en-US" smtClean="0"/>
              <a:t>2023/12/17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F969B2-FC8F-40E9-BEE9-914C18BA1C47}" type="slidenum">
              <a:rPr lang="zh-CN" altLang="en-US" smtClean="0"/>
              <a:t>‹#›</a:t>
            </a:fld>
            <a:endParaRPr lang="zh-CN" altLang="en-US"/>
          </a:p>
        </p:txBody>
      </p:sp>
    </p:spTree>
    <p:extLst>
      <p:ext uri="{BB962C8B-B14F-4D97-AF65-F5344CB8AC3E}">
        <p14:creationId xmlns:p14="http://schemas.microsoft.com/office/powerpoint/2010/main" val="2220666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Good afternoon and I will start the presentation of my independent project. The project focus on the study of LLM compression and finally we propose a method called LEGO to generate optimized LLMs through low-rank decomposition and assembly.</a:t>
            </a:r>
            <a:endParaRPr lang="zh-CN" altLang="en-US" dirty="0"/>
          </a:p>
        </p:txBody>
      </p:sp>
      <p:sp>
        <p:nvSpPr>
          <p:cNvPr id="4" name="灯片编号占位符 3"/>
          <p:cNvSpPr>
            <a:spLocks noGrp="1"/>
          </p:cNvSpPr>
          <p:nvPr>
            <p:ph type="sldNum" sz="quarter" idx="5"/>
          </p:nvPr>
        </p:nvSpPr>
        <p:spPr/>
        <p:txBody>
          <a:bodyPr/>
          <a:lstStyle/>
          <a:p>
            <a:fld id="{7DF969B2-FC8F-40E9-BEE9-914C18BA1C47}" type="slidenum">
              <a:rPr lang="zh-CN" altLang="en-US" smtClean="0"/>
              <a:t>1</a:t>
            </a:fld>
            <a:endParaRPr lang="zh-CN" altLang="en-US"/>
          </a:p>
        </p:txBody>
      </p:sp>
    </p:spTree>
    <p:extLst>
      <p:ext uri="{BB962C8B-B14F-4D97-AF65-F5344CB8AC3E}">
        <p14:creationId xmlns:p14="http://schemas.microsoft.com/office/powerpoint/2010/main" val="1599070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paper from NJU in AAAI2023 proposed that transformers’ output features after activate function are low-rank.</a:t>
            </a:r>
          </a:p>
          <a:p>
            <a:r>
              <a:rPr lang="en-US" altLang="zh-CN" dirty="0"/>
              <a:t>So, then we profile the hidden states and indeed observe this in LLMs. </a:t>
            </a:r>
          </a:p>
          <a:p>
            <a:pPr algn="l"/>
            <a:r>
              <a:rPr lang="en-US" altLang="zh-CN" dirty="0"/>
              <a:t>The </a:t>
            </a:r>
            <a:r>
              <a:rPr lang="en-US" altLang="zh-CN" dirty="0" err="1"/>
              <a:t>LoRD</a:t>
            </a:r>
            <a:r>
              <a:rPr lang="en-US" altLang="zh-CN" dirty="0"/>
              <a:t> published on </a:t>
            </a:r>
            <a:r>
              <a:rPr lang="en-US" altLang="zh-CN" dirty="0" err="1"/>
              <a:t>arxiv</a:t>
            </a:r>
            <a:r>
              <a:rPr lang="en-US" altLang="zh-CN" dirty="0"/>
              <a:t> in Oct has already utilized it on Code LLMs and </a:t>
            </a:r>
            <a:r>
              <a:rPr lang="en-US" altLang="zh-CN" b="0" i="0" dirty="0">
                <a:solidFill>
                  <a:srgbClr val="1C2127"/>
                </a:solidFill>
                <a:effectLst/>
                <a:latin typeface="-apple-system"/>
              </a:rPr>
              <a:t> to avoid similarity, we will not consider it for now.</a:t>
            </a:r>
          </a:p>
        </p:txBody>
      </p:sp>
      <p:sp>
        <p:nvSpPr>
          <p:cNvPr id="4" name="灯片编号占位符 3"/>
          <p:cNvSpPr>
            <a:spLocks noGrp="1"/>
          </p:cNvSpPr>
          <p:nvPr>
            <p:ph type="sldNum" sz="quarter" idx="10"/>
          </p:nvPr>
        </p:nvSpPr>
        <p:spPr/>
        <p:txBody>
          <a:bodyPr/>
          <a:lstStyle/>
          <a:p>
            <a:fld id="{324D6F74-634D-4233-BDBC-8BE3983B5CCB}" type="slidenum">
              <a:rPr lang="zh-CN" altLang="en-US" smtClean="0"/>
              <a:t>10</a:t>
            </a:fld>
            <a:endParaRPr lang="zh-CN" altLang="en-US"/>
          </a:p>
        </p:txBody>
      </p:sp>
    </p:spTree>
    <p:extLst>
      <p:ext uri="{BB962C8B-B14F-4D97-AF65-F5344CB8AC3E}">
        <p14:creationId xmlns:p14="http://schemas.microsoft.com/office/powerpoint/2010/main" val="2327137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Besides those mentioned above, it is commonly agreed that updates during finetuning are low-rank. And that is why </a:t>
            </a:r>
            <a:r>
              <a:rPr lang="en-US" altLang="zh-CN" dirty="0" err="1"/>
              <a:t>LoRA</a:t>
            </a:r>
            <a:r>
              <a:rPr lang="en-US" altLang="zh-CN" dirty="0"/>
              <a:t> and its variants work.</a:t>
            </a:r>
          </a:p>
        </p:txBody>
      </p:sp>
      <p:sp>
        <p:nvSpPr>
          <p:cNvPr id="4" name="灯片编号占位符 3"/>
          <p:cNvSpPr>
            <a:spLocks noGrp="1"/>
          </p:cNvSpPr>
          <p:nvPr>
            <p:ph type="sldNum" sz="quarter" idx="10"/>
          </p:nvPr>
        </p:nvSpPr>
        <p:spPr/>
        <p:txBody>
          <a:bodyPr/>
          <a:lstStyle/>
          <a:p>
            <a:fld id="{324D6F74-634D-4233-BDBC-8BE3983B5CCB}" type="slidenum">
              <a:rPr lang="zh-CN" altLang="en-US" smtClean="0"/>
              <a:t>11</a:t>
            </a:fld>
            <a:endParaRPr lang="zh-CN" altLang="en-US"/>
          </a:p>
        </p:txBody>
      </p:sp>
    </p:spTree>
    <p:extLst>
      <p:ext uri="{BB962C8B-B14F-4D97-AF65-F5344CB8AC3E}">
        <p14:creationId xmlns:p14="http://schemas.microsoft.com/office/powerpoint/2010/main" val="515962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recent work unveils that those parameters which remain stable during finetuning on several domains are also crucial for models’ performance and called them core linguistic region.</a:t>
            </a:r>
          </a:p>
          <a:p>
            <a:r>
              <a:rPr lang="en-US" altLang="zh-CN" dirty="0"/>
              <a:t>It is exciting that their distribution is SVD friendly.</a:t>
            </a:r>
          </a:p>
        </p:txBody>
      </p:sp>
      <p:sp>
        <p:nvSpPr>
          <p:cNvPr id="4" name="灯片编号占位符 3"/>
          <p:cNvSpPr>
            <a:spLocks noGrp="1"/>
          </p:cNvSpPr>
          <p:nvPr>
            <p:ph type="sldNum" sz="quarter" idx="10"/>
          </p:nvPr>
        </p:nvSpPr>
        <p:spPr/>
        <p:txBody>
          <a:bodyPr/>
          <a:lstStyle/>
          <a:p>
            <a:fld id="{324D6F74-634D-4233-BDBC-8BE3983B5CCB}" type="slidenum">
              <a:rPr lang="zh-CN" altLang="en-US" smtClean="0"/>
              <a:t>12</a:t>
            </a:fld>
            <a:endParaRPr lang="zh-CN" altLang="en-US"/>
          </a:p>
        </p:txBody>
      </p:sp>
    </p:spTree>
    <p:extLst>
      <p:ext uri="{BB962C8B-B14F-4D97-AF65-F5344CB8AC3E}">
        <p14:creationId xmlns:p14="http://schemas.microsoft.com/office/powerpoint/2010/main" val="171693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After the preliminary study, we are now able to give a solution</a:t>
            </a:r>
            <a:endParaRPr lang="zh-CN" altLang="en-US" dirty="0"/>
          </a:p>
        </p:txBody>
      </p:sp>
      <p:sp>
        <p:nvSpPr>
          <p:cNvPr id="4" name="灯片编号占位符 3"/>
          <p:cNvSpPr>
            <a:spLocks noGrp="1"/>
          </p:cNvSpPr>
          <p:nvPr>
            <p:ph type="sldNum" sz="quarter" idx="5"/>
          </p:nvPr>
        </p:nvSpPr>
        <p:spPr/>
        <p:txBody>
          <a:bodyPr/>
          <a:lstStyle/>
          <a:p>
            <a:fld id="{7DF969B2-FC8F-40E9-BEE9-914C18BA1C47}" type="slidenum">
              <a:rPr lang="zh-CN" altLang="en-US" smtClean="0"/>
              <a:t>13</a:t>
            </a:fld>
            <a:endParaRPr lang="zh-CN" altLang="en-US"/>
          </a:p>
        </p:txBody>
      </p:sp>
    </p:spTree>
    <p:extLst>
      <p:ext uri="{BB962C8B-B14F-4D97-AF65-F5344CB8AC3E}">
        <p14:creationId xmlns:p14="http://schemas.microsoft.com/office/powerpoint/2010/main" val="1409449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Since the parameter matrix itself is not low-ranked, we can obtain one by assigning weights for elements.</a:t>
            </a:r>
          </a:p>
          <a:p>
            <a:r>
              <a:rPr lang="en-US" altLang="zh-CN" dirty="0"/>
              <a:t>The FWSVD as the SOTA in PLMs compression uses fisher information, gradient during finetuning as the weight to improve the model’s post-compression performance.</a:t>
            </a:r>
          </a:p>
        </p:txBody>
      </p:sp>
      <p:sp>
        <p:nvSpPr>
          <p:cNvPr id="4" name="灯片编号占位符 3"/>
          <p:cNvSpPr>
            <a:spLocks noGrp="1"/>
          </p:cNvSpPr>
          <p:nvPr>
            <p:ph type="sldNum" sz="quarter" idx="10"/>
          </p:nvPr>
        </p:nvSpPr>
        <p:spPr/>
        <p:txBody>
          <a:bodyPr/>
          <a:lstStyle/>
          <a:p>
            <a:fld id="{324D6F74-634D-4233-BDBC-8BE3983B5CCB}" type="slidenum">
              <a:rPr lang="zh-CN" altLang="en-US" smtClean="0"/>
              <a:t>14</a:t>
            </a:fld>
            <a:endParaRPr lang="zh-CN" altLang="en-US"/>
          </a:p>
        </p:txBody>
      </p:sp>
    </p:spTree>
    <p:extLst>
      <p:ext uri="{BB962C8B-B14F-4D97-AF65-F5344CB8AC3E}">
        <p14:creationId xmlns:p14="http://schemas.microsoft.com/office/powerpoint/2010/main" val="333129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But it is difficult to be transferred to LLMs for the demanding computational resource.</a:t>
            </a:r>
          </a:p>
          <a:p>
            <a:r>
              <a:rPr lang="en-US" altLang="zh-CN" dirty="0"/>
              <a:t>Besides, since LLMs are well pretrained, the core region params may be miss-weighted for their small gradients during the finetuning stage.</a:t>
            </a:r>
          </a:p>
        </p:txBody>
      </p:sp>
      <p:sp>
        <p:nvSpPr>
          <p:cNvPr id="4" name="灯片编号占位符 3"/>
          <p:cNvSpPr>
            <a:spLocks noGrp="1"/>
          </p:cNvSpPr>
          <p:nvPr>
            <p:ph type="sldNum" sz="quarter" idx="10"/>
          </p:nvPr>
        </p:nvSpPr>
        <p:spPr/>
        <p:txBody>
          <a:bodyPr/>
          <a:lstStyle/>
          <a:p>
            <a:fld id="{324D6F74-634D-4233-BDBC-8BE3983B5CCB}" type="slidenum">
              <a:rPr lang="zh-CN" altLang="en-US" smtClean="0"/>
              <a:t>15</a:t>
            </a:fld>
            <a:endParaRPr lang="zh-CN" altLang="en-US"/>
          </a:p>
        </p:txBody>
      </p:sp>
    </p:spTree>
    <p:extLst>
      <p:ext uri="{BB962C8B-B14F-4D97-AF65-F5344CB8AC3E}">
        <p14:creationId xmlns:p14="http://schemas.microsoft.com/office/powerpoint/2010/main" val="1849517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Briefly speaking, FWSVD try to preserve domain specific params while CLR stresses elements with less variants are important.</a:t>
            </a:r>
          </a:p>
          <a:p>
            <a:r>
              <a:rPr lang="en-US" altLang="zh-CN" dirty="0"/>
              <a:t>To achieve a LLM with general Language modeling ability and being compatible to domain specific jobs, we proposed a weighting strategy with </a:t>
            </a:r>
            <a:r>
              <a:rPr lang="en-US" altLang="zh-CN" dirty="0" err="1"/>
              <a:t>infor</a:t>
            </a:r>
            <a:r>
              <a:rPr lang="en-US" altLang="zh-CN" dirty="0"/>
              <a:t> from </a:t>
            </a:r>
            <a:r>
              <a:rPr lang="en-US" altLang="zh-CN" dirty="0" err="1"/>
              <a:t>LoRAs</a:t>
            </a:r>
            <a:r>
              <a:rPr lang="en-US" altLang="zh-CN" dirty="0"/>
              <a:t>.</a:t>
            </a:r>
          </a:p>
        </p:txBody>
      </p:sp>
      <p:sp>
        <p:nvSpPr>
          <p:cNvPr id="4" name="灯片编号占位符 3"/>
          <p:cNvSpPr>
            <a:spLocks noGrp="1"/>
          </p:cNvSpPr>
          <p:nvPr>
            <p:ph type="sldNum" sz="quarter" idx="10"/>
          </p:nvPr>
        </p:nvSpPr>
        <p:spPr/>
        <p:txBody>
          <a:bodyPr/>
          <a:lstStyle/>
          <a:p>
            <a:fld id="{324D6F74-634D-4233-BDBC-8BE3983B5CCB}" type="slidenum">
              <a:rPr lang="zh-CN" altLang="en-US" smtClean="0"/>
              <a:t>16</a:t>
            </a:fld>
            <a:endParaRPr lang="zh-CN" altLang="en-US"/>
          </a:p>
        </p:txBody>
      </p:sp>
    </p:spTree>
    <p:extLst>
      <p:ext uri="{BB962C8B-B14F-4D97-AF65-F5344CB8AC3E}">
        <p14:creationId xmlns:p14="http://schemas.microsoft.com/office/powerpoint/2010/main" val="26177936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Algorithm is shown on the right</a:t>
            </a:r>
          </a:p>
        </p:txBody>
      </p:sp>
      <p:sp>
        <p:nvSpPr>
          <p:cNvPr id="4" name="灯片编号占位符 3"/>
          <p:cNvSpPr>
            <a:spLocks noGrp="1"/>
          </p:cNvSpPr>
          <p:nvPr>
            <p:ph type="sldNum" sz="quarter" idx="10"/>
          </p:nvPr>
        </p:nvSpPr>
        <p:spPr/>
        <p:txBody>
          <a:bodyPr/>
          <a:lstStyle/>
          <a:p>
            <a:fld id="{324D6F74-634D-4233-BDBC-8BE3983B5CCB}" type="slidenum">
              <a:rPr lang="zh-CN" altLang="en-US" smtClean="0"/>
              <a:t>17</a:t>
            </a:fld>
            <a:endParaRPr lang="zh-CN" altLang="en-US"/>
          </a:p>
        </p:txBody>
      </p:sp>
    </p:spTree>
    <p:extLst>
      <p:ext uri="{BB962C8B-B14F-4D97-AF65-F5344CB8AC3E}">
        <p14:creationId xmlns:p14="http://schemas.microsoft.com/office/powerpoint/2010/main" val="3106292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As illustrated in the chart, the </a:t>
            </a:r>
            <a:r>
              <a:rPr lang="en-US" altLang="zh-CN" dirty="0" err="1"/>
              <a:t>LoRA</a:t>
            </a:r>
            <a:r>
              <a:rPr lang="en-US" altLang="zh-CN" dirty="0"/>
              <a:t> modules are rebuilt and sum together. </a:t>
            </a:r>
            <a:r>
              <a:rPr lang="en-US" altLang="zh-CN" dirty="0" err="1"/>
              <a:t>Pramas</a:t>
            </a:r>
            <a:r>
              <a:rPr lang="en-US" altLang="zh-CN" dirty="0"/>
              <a:t> with less variants will be paid more attention to during SVD, and after compression the domain specific </a:t>
            </a:r>
            <a:r>
              <a:rPr lang="en-US" altLang="zh-CN" dirty="0" err="1"/>
              <a:t>LoRA</a:t>
            </a:r>
            <a:r>
              <a:rPr lang="en-US" altLang="zh-CN" dirty="0"/>
              <a:t> can be used for calibration to improve the model’s performance.</a:t>
            </a:r>
          </a:p>
        </p:txBody>
      </p:sp>
      <p:sp>
        <p:nvSpPr>
          <p:cNvPr id="4" name="灯片编号占位符 3"/>
          <p:cNvSpPr>
            <a:spLocks noGrp="1"/>
          </p:cNvSpPr>
          <p:nvPr>
            <p:ph type="sldNum" sz="quarter" idx="10"/>
          </p:nvPr>
        </p:nvSpPr>
        <p:spPr/>
        <p:txBody>
          <a:bodyPr/>
          <a:lstStyle/>
          <a:p>
            <a:fld id="{324D6F74-634D-4233-BDBC-8BE3983B5CCB}" type="slidenum">
              <a:rPr lang="zh-CN" altLang="en-US" smtClean="0"/>
              <a:t>18</a:t>
            </a:fld>
            <a:endParaRPr lang="zh-CN" altLang="en-US"/>
          </a:p>
        </p:txBody>
      </p:sp>
    </p:spTree>
    <p:extLst>
      <p:ext uri="{BB962C8B-B14F-4D97-AF65-F5344CB8AC3E}">
        <p14:creationId xmlns:p14="http://schemas.microsoft.com/office/powerpoint/2010/main" val="37692280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Lastly is the experiments and our future work.</a:t>
            </a:r>
            <a:endParaRPr lang="zh-CN" altLang="en-US" dirty="0"/>
          </a:p>
        </p:txBody>
      </p:sp>
      <p:sp>
        <p:nvSpPr>
          <p:cNvPr id="4" name="灯片编号占位符 3"/>
          <p:cNvSpPr>
            <a:spLocks noGrp="1"/>
          </p:cNvSpPr>
          <p:nvPr>
            <p:ph type="sldNum" sz="quarter" idx="5"/>
          </p:nvPr>
        </p:nvSpPr>
        <p:spPr/>
        <p:txBody>
          <a:bodyPr/>
          <a:lstStyle/>
          <a:p>
            <a:fld id="{7DF969B2-FC8F-40E9-BEE9-914C18BA1C47}" type="slidenum">
              <a:rPr lang="zh-CN" altLang="en-US" smtClean="0"/>
              <a:t>19</a:t>
            </a:fld>
            <a:endParaRPr lang="zh-CN" altLang="en-US"/>
          </a:p>
        </p:txBody>
      </p:sp>
    </p:spTree>
    <p:extLst>
      <p:ext uri="{BB962C8B-B14F-4D97-AF65-F5344CB8AC3E}">
        <p14:creationId xmlns:p14="http://schemas.microsoft.com/office/powerpoint/2010/main" val="3262580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is the outline and let’s go to the first part</a:t>
            </a:r>
            <a:endParaRPr lang="zh-CN" altLang="en-US" dirty="0"/>
          </a:p>
        </p:txBody>
      </p:sp>
      <p:sp>
        <p:nvSpPr>
          <p:cNvPr id="4" name="灯片编号占位符 3"/>
          <p:cNvSpPr>
            <a:spLocks noGrp="1"/>
          </p:cNvSpPr>
          <p:nvPr>
            <p:ph type="sldNum" sz="quarter" idx="5"/>
          </p:nvPr>
        </p:nvSpPr>
        <p:spPr/>
        <p:txBody>
          <a:bodyPr/>
          <a:lstStyle/>
          <a:p>
            <a:fld id="{7DF969B2-FC8F-40E9-BEE9-914C18BA1C47}" type="slidenum">
              <a:rPr lang="zh-CN" altLang="en-US" smtClean="0"/>
              <a:t>2</a:t>
            </a:fld>
            <a:endParaRPr lang="zh-CN" altLang="en-US"/>
          </a:p>
        </p:txBody>
      </p:sp>
    </p:spTree>
    <p:extLst>
      <p:ext uri="{BB962C8B-B14F-4D97-AF65-F5344CB8AC3E}">
        <p14:creationId xmlns:p14="http://schemas.microsoft.com/office/powerpoint/2010/main" val="1743684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is the baseline for LEGO. The Full rank items are used to validate the implementation works well. </a:t>
            </a:r>
          </a:p>
          <a:p>
            <a:r>
              <a:rPr lang="en-US" altLang="zh-CN" dirty="0"/>
              <a:t>We reproduce FWSVD(without official opensource) and the vanilla SVD and test the model on wikitext2 with metric of ppl.</a:t>
            </a:r>
          </a:p>
          <a:p>
            <a:r>
              <a:rPr lang="en-US" altLang="zh-CN" dirty="0"/>
              <a:t>It is evident that vanilla SVD cannot preserve the information inside the matrix and there is even no relationship between comp ratio and performance. </a:t>
            </a:r>
          </a:p>
          <a:p>
            <a:r>
              <a:rPr lang="en-US" altLang="zh-CN" dirty="0"/>
              <a:t>While FWSVD achieve a promising result at 50% compression ratio, but there is still a gap between its performance when compressing domain specific BERT.</a:t>
            </a:r>
          </a:p>
          <a:p>
            <a:r>
              <a:rPr lang="en-US" altLang="zh-CN" dirty="0"/>
              <a:t>The degradation may be caused by errors of those core region params.</a:t>
            </a:r>
          </a:p>
          <a:p>
            <a:endParaRPr lang="en-US" altLang="zh-CN" dirty="0"/>
          </a:p>
        </p:txBody>
      </p:sp>
      <p:sp>
        <p:nvSpPr>
          <p:cNvPr id="4" name="灯片编号占位符 3"/>
          <p:cNvSpPr>
            <a:spLocks noGrp="1"/>
          </p:cNvSpPr>
          <p:nvPr>
            <p:ph type="sldNum" sz="quarter" idx="10"/>
          </p:nvPr>
        </p:nvSpPr>
        <p:spPr/>
        <p:txBody>
          <a:bodyPr/>
          <a:lstStyle/>
          <a:p>
            <a:fld id="{324D6F74-634D-4233-BDBC-8BE3983B5CCB}" type="slidenum">
              <a:rPr lang="zh-CN" altLang="en-US" smtClean="0"/>
              <a:t>20</a:t>
            </a:fld>
            <a:endParaRPr lang="zh-CN" altLang="en-US"/>
          </a:p>
        </p:txBody>
      </p:sp>
    </p:spTree>
    <p:extLst>
      <p:ext uri="{BB962C8B-B14F-4D97-AF65-F5344CB8AC3E}">
        <p14:creationId xmlns:p14="http://schemas.microsoft.com/office/powerpoint/2010/main" val="3564942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Because of the busy final week, further experiments are not conducted yet.</a:t>
            </a:r>
          </a:p>
          <a:p>
            <a:r>
              <a:rPr lang="en-US" altLang="zh-CN" dirty="0"/>
              <a:t>I am now working on the test code, and I believe they will start in a few weeks.</a:t>
            </a:r>
          </a:p>
          <a:p>
            <a:r>
              <a:rPr lang="en-US" altLang="zh-CN" dirty="0"/>
              <a:t>Besides the evaluation of LEGO, I will also compare it </a:t>
            </a:r>
            <a:r>
              <a:rPr lang="en-US" altLang="zh-CN"/>
              <a:t>with methods </a:t>
            </a:r>
            <a:r>
              <a:rPr lang="en-US" altLang="zh-CN" dirty="0"/>
              <a:t>mentioned in the survey in the aspects of compress ratio and speedup and conduct ablation study to validate </a:t>
            </a:r>
            <a:r>
              <a:rPr lang="en-US" altLang="zh-CN" dirty="0" err="1"/>
              <a:t>LoRA</a:t>
            </a:r>
            <a:r>
              <a:rPr lang="en-US" altLang="zh-CN" dirty="0"/>
              <a:t> weighted SVD.</a:t>
            </a:r>
          </a:p>
          <a:p>
            <a:r>
              <a:rPr lang="en-US" altLang="zh-CN" dirty="0"/>
              <a:t>For practical purpose, we may provide functions to integrate the </a:t>
            </a:r>
            <a:r>
              <a:rPr lang="en-US" altLang="zh-CN" dirty="0" err="1"/>
              <a:t>LoRA</a:t>
            </a:r>
            <a:r>
              <a:rPr lang="en-US" altLang="zh-CN" dirty="0"/>
              <a:t> with the stem model and consider to combine it with quantization.</a:t>
            </a:r>
          </a:p>
          <a:p>
            <a:endParaRPr lang="en-US" altLang="zh-CN" dirty="0"/>
          </a:p>
        </p:txBody>
      </p:sp>
      <p:sp>
        <p:nvSpPr>
          <p:cNvPr id="4" name="灯片编号占位符 3"/>
          <p:cNvSpPr>
            <a:spLocks noGrp="1"/>
          </p:cNvSpPr>
          <p:nvPr>
            <p:ph type="sldNum" sz="quarter" idx="10"/>
          </p:nvPr>
        </p:nvSpPr>
        <p:spPr/>
        <p:txBody>
          <a:bodyPr/>
          <a:lstStyle/>
          <a:p>
            <a:fld id="{324D6F74-634D-4233-BDBC-8BE3983B5CCB}" type="slidenum">
              <a:rPr lang="zh-CN" altLang="en-US" smtClean="0"/>
              <a:t>21</a:t>
            </a:fld>
            <a:endParaRPr lang="zh-CN" altLang="en-US"/>
          </a:p>
        </p:txBody>
      </p:sp>
    </p:spTree>
    <p:extLst>
      <p:ext uri="{BB962C8B-B14F-4D97-AF65-F5344CB8AC3E}">
        <p14:creationId xmlns:p14="http://schemas.microsoft.com/office/powerpoint/2010/main" val="13546668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F969B2-FC8F-40E9-BEE9-914C18BA1C47}" type="slidenum">
              <a:rPr lang="zh-CN" altLang="en-US" smtClean="0"/>
              <a:t>22</a:t>
            </a:fld>
            <a:endParaRPr lang="zh-CN" altLang="en-US"/>
          </a:p>
        </p:txBody>
      </p:sp>
    </p:spTree>
    <p:extLst>
      <p:ext uri="{BB962C8B-B14F-4D97-AF65-F5344CB8AC3E}">
        <p14:creationId xmlns:p14="http://schemas.microsoft.com/office/powerpoint/2010/main" val="1717793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DF969B2-FC8F-40E9-BEE9-914C18BA1C47}" type="slidenum">
              <a:rPr lang="zh-CN" altLang="en-US" smtClean="0"/>
              <a:t>3</a:t>
            </a:fld>
            <a:endParaRPr lang="zh-CN" altLang="en-US"/>
          </a:p>
        </p:txBody>
      </p:sp>
    </p:spTree>
    <p:extLst>
      <p:ext uri="{BB962C8B-B14F-4D97-AF65-F5344CB8AC3E}">
        <p14:creationId xmlns:p14="http://schemas.microsoft.com/office/powerpoint/2010/main" val="215730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Due to the demand for accelerating LLM, there has been many research and opensource projects in the field of compression. </a:t>
            </a:r>
          </a:p>
          <a:p>
            <a:r>
              <a:rPr lang="en-US" altLang="zh-CN" dirty="0"/>
              <a:t>Here are several predominant approaches. The pictures on the right side illustrate those methods from the view of image compression.</a:t>
            </a:r>
          </a:p>
          <a:p>
            <a:r>
              <a:rPr lang="en-US" altLang="zh-CN" dirty="0"/>
              <a:t>For an example, quantization is to reduce the bits, UP to convert the model to a sparse one, SP and KD try to achieve a model of smaller scale and Low-rank approximation utilize multiplication of two smaller matrices to represent the original one.</a:t>
            </a:r>
          </a:p>
        </p:txBody>
      </p:sp>
      <p:sp>
        <p:nvSpPr>
          <p:cNvPr id="4" name="灯片编号占位符 3"/>
          <p:cNvSpPr>
            <a:spLocks noGrp="1"/>
          </p:cNvSpPr>
          <p:nvPr>
            <p:ph type="sldNum" sz="quarter" idx="10"/>
          </p:nvPr>
        </p:nvSpPr>
        <p:spPr/>
        <p:txBody>
          <a:bodyPr/>
          <a:lstStyle/>
          <a:p>
            <a:fld id="{324D6F74-634D-4233-BDBC-8BE3983B5CCB}" type="slidenum">
              <a:rPr lang="zh-CN" altLang="en-US" smtClean="0"/>
              <a:t>4</a:t>
            </a:fld>
            <a:endParaRPr lang="zh-CN" altLang="en-US"/>
          </a:p>
        </p:txBody>
      </p:sp>
    </p:spTree>
    <p:extLst>
      <p:ext uri="{BB962C8B-B14F-4D97-AF65-F5344CB8AC3E}">
        <p14:creationId xmlns:p14="http://schemas.microsoft.com/office/powerpoint/2010/main" val="366058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are some latest methods in each category along with their pros and cons.</a:t>
            </a:r>
          </a:p>
          <a:p>
            <a:r>
              <a:rPr lang="en-US" altLang="zh-CN" dirty="0"/>
              <a:t>The quantization methods are now most popular in industry because they are easy to practice and can achieve great performance. However, supports from framework and hardware are necessary to make the best speedup.</a:t>
            </a:r>
          </a:p>
          <a:p>
            <a:r>
              <a:rPr lang="en-US" altLang="zh-CN" dirty="0"/>
              <a:t>Other methods like KD and UP are also useful and can be combined with quantization.</a:t>
            </a:r>
          </a:p>
          <a:p>
            <a:r>
              <a:rPr lang="en-US" altLang="zh-CN" dirty="0"/>
              <a:t>While there is still not impressive work on low-rank approximation, the </a:t>
            </a:r>
            <a:r>
              <a:rPr lang="en-US" altLang="zh-CN" dirty="0" err="1"/>
              <a:t>LoRD</a:t>
            </a:r>
            <a:r>
              <a:rPr lang="en-US" altLang="zh-CN" dirty="0"/>
              <a:t> listed is only a reproduction of NJU’s work on Code LLMs.</a:t>
            </a:r>
          </a:p>
        </p:txBody>
      </p:sp>
      <p:sp>
        <p:nvSpPr>
          <p:cNvPr id="4" name="灯片编号占位符 3"/>
          <p:cNvSpPr>
            <a:spLocks noGrp="1"/>
          </p:cNvSpPr>
          <p:nvPr>
            <p:ph type="sldNum" sz="quarter" idx="10"/>
          </p:nvPr>
        </p:nvSpPr>
        <p:spPr/>
        <p:txBody>
          <a:bodyPr/>
          <a:lstStyle/>
          <a:p>
            <a:fld id="{324D6F74-634D-4233-BDBC-8BE3983B5CCB}" type="slidenum">
              <a:rPr lang="zh-CN" altLang="en-US" smtClean="0"/>
              <a:t>5</a:t>
            </a:fld>
            <a:endParaRPr lang="zh-CN" altLang="en-US"/>
          </a:p>
        </p:txBody>
      </p:sp>
    </p:spTree>
    <p:extLst>
      <p:ext uri="{BB962C8B-B14F-4D97-AF65-F5344CB8AC3E}">
        <p14:creationId xmlns:p14="http://schemas.microsoft.com/office/powerpoint/2010/main" val="3672188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From this figure, you can directly compare those methods.</a:t>
            </a:r>
          </a:p>
        </p:txBody>
      </p:sp>
      <p:sp>
        <p:nvSpPr>
          <p:cNvPr id="4" name="灯片编号占位符 3"/>
          <p:cNvSpPr>
            <a:spLocks noGrp="1"/>
          </p:cNvSpPr>
          <p:nvPr>
            <p:ph type="sldNum" sz="quarter" idx="10"/>
          </p:nvPr>
        </p:nvSpPr>
        <p:spPr/>
        <p:txBody>
          <a:bodyPr/>
          <a:lstStyle/>
          <a:p>
            <a:fld id="{324D6F74-634D-4233-BDBC-8BE3983B5CCB}" type="slidenum">
              <a:rPr lang="zh-CN" altLang="en-US" smtClean="0"/>
              <a:t>6</a:t>
            </a:fld>
            <a:endParaRPr lang="zh-CN" altLang="en-US"/>
          </a:p>
        </p:txBody>
      </p:sp>
    </p:spTree>
    <p:extLst>
      <p:ext uri="{BB962C8B-B14F-4D97-AF65-F5344CB8AC3E}">
        <p14:creationId xmlns:p14="http://schemas.microsoft.com/office/powerpoint/2010/main" val="3653809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second part is our preliminary study on low-rank features in LLM.</a:t>
            </a:r>
          </a:p>
          <a:p>
            <a:endParaRPr lang="zh-CN" altLang="en-US" dirty="0"/>
          </a:p>
        </p:txBody>
      </p:sp>
      <p:sp>
        <p:nvSpPr>
          <p:cNvPr id="4" name="灯片编号占位符 3"/>
          <p:cNvSpPr>
            <a:spLocks noGrp="1"/>
          </p:cNvSpPr>
          <p:nvPr>
            <p:ph type="sldNum" sz="quarter" idx="5"/>
          </p:nvPr>
        </p:nvSpPr>
        <p:spPr/>
        <p:txBody>
          <a:bodyPr/>
          <a:lstStyle/>
          <a:p>
            <a:fld id="{7DF969B2-FC8F-40E9-BEE9-914C18BA1C47}" type="slidenum">
              <a:rPr lang="zh-CN" altLang="en-US" smtClean="0"/>
              <a:t>7</a:t>
            </a:fld>
            <a:endParaRPr lang="zh-CN" altLang="en-US"/>
          </a:p>
        </p:txBody>
      </p:sp>
    </p:spTree>
    <p:extLst>
      <p:ext uri="{BB962C8B-B14F-4D97-AF65-F5344CB8AC3E}">
        <p14:creationId xmlns:p14="http://schemas.microsoft.com/office/powerpoint/2010/main" val="864673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reason why we expect matrices to be low-ranked is because the approximation algorithm as shown on the right side.</a:t>
            </a:r>
          </a:p>
          <a:p>
            <a:r>
              <a:rPr lang="en-US" altLang="zh-CN" dirty="0"/>
              <a:t>A large matrix is first decomposed into U, V and diagonal matrix S of singular values.</a:t>
            </a:r>
          </a:p>
          <a:p>
            <a:r>
              <a:rPr lang="en-US" altLang="zh-CN" dirty="0"/>
              <a:t>Then we select the first k values to rebuild it as two small matrix L1 and L2.</a:t>
            </a:r>
          </a:p>
          <a:p>
            <a:r>
              <a:rPr lang="en-US" altLang="zh-CN" dirty="0"/>
              <a:t>To achieve less error when ignoring the later ones, singular values are expected to be 0 or distribute centrally, which can be called SVD friendly. </a:t>
            </a:r>
          </a:p>
        </p:txBody>
      </p:sp>
      <p:sp>
        <p:nvSpPr>
          <p:cNvPr id="4" name="灯片编号占位符 3"/>
          <p:cNvSpPr>
            <a:spLocks noGrp="1"/>
          </p:cNvSpPr>
          <p:nvPr>
            <p:ph type="sldNum" sz="quarter" idx="10"/>
          </p:nvPr>
        </p:nvSpPr>
        <p:spPr/>
        <p:txBody>
          <a:bodyPr/>
          <a:lstStyle/>
          <a:p>
            <a:fld id="{324D6F74-634D-4233-BDBC-8BE3983B5CCB}" type="slidenum">
              <a:rPr lang="zh-CN" altLang="en-US" smtClean="0"/>
              <a:t>8</a:t>
            </a:fld>
            <a:endParaRPr lang="zh-CN" altLang="en-US"/>
          </a:p>
        </p:txBody>
      </p:sp>
    </p:spTree>
    <p:extLst>
      <p:ext uri="{BB962C8B-B14F-4D97-AF65-F5344CB8AC3E}">
        <p14:creationId xmlns:p14="http://schemas.microsoft.com/office/powerpoint/2010/main" val="705130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explore the potential of SVD on LLMs, we firstly conducted experiments on weight matrices. </a:t>
            </a:r>
          </a:p>
          <a:p>
            <a:r>
              <a:rPr lang="en-US" altLang="zh-CN" dirty="0"/>
              <a:t>From the picture we can see that, only the attention blocks in the starting layers possess low-rank features.</a:t>
            </a:r>
          </a:p>
          <a:p>
            <a:r>
              <a:rPr lang="en-US" altLang="zh-CN" dirty="0"/>
              <a:t>Furthermore, most matrix takes more than half of singular values to make up 90% of the total sum, indicating that LLMs are not SVD friendly like what BERT shows in the previous research.</a:t>
            </a:r>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324D6F74-634D-4233-BDBC-8BE3983B5CCB}" type="slidenum">
              <a:rPr lang="zh-CN" altLang="en-US" smtClean="0"/>
              <a:t>9</a:t>
            </a:fld>
            <a:endParaRPr lang="zh-CN" altLang="en-US"/>
          </a:p>
        </p:txBody>
      </p:sp>
    </p:spTree>
    <p:extLst>
      <p:ext uri="{BB962C8B-B14F-4D97-AF65-F5344CB8AC3E}">
        <p14:creationId xmlns:p14="http://schemas.microsoft.com/office/powerpoint/2010/main" val="347919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in">
    <p:spTree>
      <p:nvGrpSpPr>
        <p:cNvPr id="1" name=""/>
        <p:cNvGrpSpPr/>
        <p:nvPr/>
      </p:nvGrpSpPr>
      <p:grpSpPr>
        <a:xfrm>
          <a:off x="0" y="0"/>
          <a:ext cx="0" cy="0"/>
          <a:chOff x="0" y="0"/>
          <a:chExt cx="0" cy="0"/>
        </a:xfrm>
      </p:grpSpPr>
    </p:spTree>
    <p:extLst>
      <p:ext uri="{BB962C8B-B14F-4D97-AF65-F5344CB8AC3E}">
        <p14:creationId xmlns:p14="http://schemas.microsoft.com/office/powerpoint/2010/main" val="9317856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2023/12/17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2023/12/17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2023/12/17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2023/12/17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arxiv.org/abs/2310.14928"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arxiv.org/abs/2207.00112" TargetMode="External"/><Relationship Id="rId7"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tps://arxiv.org/abs/2211.09718"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arxiv.org/abs/2207.00112" TargetMode="External"/><Relationship Id="rId7"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tps://arxiv.org/abs/2211.09718"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 Id="rId9" Type="http://schemas.openxmlformats.org/officeDocument/2006/relationships/image" Target="../media/image7.jpeg"/></Relationships>
</file>

<file path=ppt/slides/_rels/slide5.xml.rels><?xml version="1.0" encoding="UTF-8" standalone="yes"?>
<Relationships xmlns="http://schemas.openxmlformats.org/package/2006/relationships"><Relationship Id="rId8" Type="http://schemas.openxmlformats.org/officeDocument/2006/relationships/hyperlink" Target="https://arxiv.org/abs/2309.14021" TargetMode="External"/><Relationship Id="rId3" Type="http://schemas.openxmlformats.org/officeDocument/2006/relationships/hyperlink" Target="https://arxiv.org/abs/2306.00978.pdf" TargetMode="External"/><Relationship Id="rId7" Type="http://schemas.openxmlformats.org/officeDocument/2006/relationships/hyperlink" Target="https://arxiv.org/pdf/2301.00774.pdf"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hyperlink" Target="https://arxiv.org/pdf/2305.11627.pdf" TargetMode="External"/><Relationship Id="rId5" Type="http://schemas.openxmlformats.org/officeDocument/2006/relationships/hyperlink" Target="https://arxiv.org/pdf/2306.08543.pdf" TargetMode="External"/><Relationship Id="rId4" Type="http://schemas.openxmlformats.org/officeDocument/2006/relationships/hyperlink" Target="https://arxiv.org/abs/2210.17323"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1.jpe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等腰三角形 24">
            <a:extLst>
              <a:ext uri="{FF2B5EF4-FFF2-40B4-BE49-F238E27FC236}">
                <a16:creationId xmlns:a16="http://schemas.microsoft.com/office/drawing/2014/main" id="{40FE27DD-99C3-4751-BFC9-62794242AB56}"/>
              </a:ext>
            </a:extLst>
          </p:cNvPr>
          <p:cNvSpPr/>
          <p:nvPr/>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a:extLst>
              <a:ext uri="{FF2B5EF4-FFF2-40B4-BE49-F238E27FC236}">
                <a16:creationId xmlns:a16="http://schemas.microsoft.com/office/drawing/2014/main" id="{D623D9DC-2E1F-47AF-9B37-54D3433D4576}"/>
              </a:ext>
            </a:extLst>
          </p:cNvPr>
          <p:cNvSpPr/>
          <p:nvPr/>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a:extLst>
              <a:ext uri="{FF2B5EF4-FFF2-40B4-BE49-F238E27FC236}">
                <a16:creationId xmlns:a16="http://schemas.microsoft.com/office/drawing/2014/main" id="{160348E1-AACD-4C3B-8B7A-A09DB9654E1E}"/>
              </a:ext>
            </a:extLst>
          </p:cNvPr>
          <p:cNvSpPr/>
          <p:nvPr/>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a:extLst>
              <a:ext uri="{FF2B5EF4-FFF2-40B4-BE49-F238E27FC236}">
                <a16:creationId xmlns:a16="http://schemas.microsoft.com/office/drawing/2014/main" id="{6A9909FF-2928-4E61-A224-74F8398EFC77}"/>
              </a:ext>
            </a:extLst>
          </p:cNvPr>
          <p:cNvSpPr/>
          <p:nvPr/>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a:extLst>
              <a:ext uri="{FF2B5EF4-FFF2-40B4-BE49-F238E27FC236}">
                <a16:creationId xmlns:a16="http://schemas.microsoft.com/office/drawing/2014/main" id="{8B5FEDF7-936F-420F-BB04-EB0AC81F792A}"/>
              </a:ext>
            </a:extLst>
          </p:cNvPr>
          <p:cNvGrpSpPr/>
          <p:nvPr/>
        </p:nvGrpSpPr>
        <p:grpSpPr>
          <a:xfrm>
            <a:off x="2308773" y="3693670"/>
            <a:ext cx="7551038" cy="105497"/>
            <a:chOff x="2101845" y="3387257"/>
            <a:chExt cx="7551038" cy="105497"/>
          </a:xfrm>
        </p:grpSpPr>
        <p:cxnSp>
          <p:nvCxnSpPr>
            <p:cNvPr id="16" name="直接连接符 15">
              <a:extLst>
                <a:ext uri="{FF2B5EF4-FFF2-40B4-BE49-F238E27FC236}">
                  <a16:creationId xmlns:a16="http://schemas.microsoft.com/office/drawing/2014/main" id="{072BEF5B-28CC-4831-AA66-E031C67CD4CC}"/>
                </a:ext>
              </a:extLst>
            </p:cNvPr>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EE83FB29-ADA4-421D-ADC3-D9A37F060788}"/>
                </a:ext>
              </a:extLst>
            </p:cNvPr>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a:extLst>
              <a:ext uri="{FF2B5EF4-FFF2-40B4-BE49-F238E27FC236}">
                <a16:creationId xmlns:a16="http://schemas.microsoft.com/office/drawing/2014/main" id="{77088CCD-927A-495C-B2BE-CC9BDBA88059}"/>
              </a:ext>
            </a:extLst>
          </p:cNvPr>
          <p:cNvSpPr txBox="1"/>
          <p:nvPr/>
        </p:nvSpPr>
        <p:spPr>
          <a:xfrm>
            <a:off x="2576416" y="2535061"/>
            <a:ext cx="7348633" cy="1134413"/>
          </a:xfrm>
          <a:prstGeom prst="rect">
            <a:avLst/>
          </a:prstGeom>
          <a:noFill/>
        </p:spPr>
        <p:txBody>
          <a:bodyPr wrap="square" rtlCol="0">
            <a:spAutoFit/>
          </a:bodyPr>
          <a:lstStyle/>
          <a:p>
            <a:pPr>
              <a:lnSpc>
                <a:spcPct val="125000"/>
              </a:lnSpc>
            </a:pPr>
            <a:r>
              <a:rPr lang="en-US" altLang="zh-CN" sz="3600" dirty="0">
                <a:solidFill>
                  <a:srgbClr val="C00000"/>
                </a:solidFill>
                <a:latin typeface="思源黑体 CN Heavy" panose="020B0A00000000000000" pitchFamily="34" charset="-122"/>
                <a:ea typeface="思源黑体 CN Heavy" panose="020B0A00000000000000" pitchFamily="34" charset="-122"/>
                <a:cs typeface="+mn-ea"/>
                <a:sym typeface="思源黑体 CN Medium" panose="020B0600000000000000" pitchFamily="34" charset="-122"/>
              </a:rPr>
              <a:t>LEGO: </a:t>
            </a:r>
            <a:r>
              <a:rPr lang="en-US" altLang="zh-CN" sz="2000" b="1" dirty="0">
                <a:solidFill>
                  <a:srgbClr val="263C88"/>
                </a:solidFill>
                <a:latin typeface="思源黑体 CN Heavy" panose="020B0A00000000000000" pitchFamily="34" charset="-122"/>
                <a:ea typeface="思源黑体 CN Heavy" panose="020B0A00000000000000" pitchFamily="34" charset="-122"/>
                <a:cs typeface="+mn-ea"/>
                <a:sym typeface="思源黑体 CN Medium" panose="020B0600000000000000" pitchFamily="34" charset="-122"/>
              </a:rPr>
              <a:t>E</a:t>
            </a:r>
            <a:r>
              <a:rPr lang="en-US" altLang="zh-CN" sz="2000" dirty="0">
                <a:solidFill>
                  <a:srgbClr val="263C88"/>
                </a:solidFill>
                <a:latin typeface="思源黑体 CN Heavy" panose="020B0A00000000000000" pitchFamily="34" charset="-122"/>
                <a:ea typeface="思源黑体 CN Heavy" panose="020B0A00000000000000" pitchFamily="34" charset="-122"/>
                <a:cs typeface="+mn-ea"/>
                <a:sym typeface="思源黑体 CN Medium" panose="020B0600000000000000" pitchFamily="34" charset="-122"/>
              </a:rPr>
              <a:t>fficiently </a:t>
            </a:r>
            <a:r>
              <a:rPr lang="en-US" altLang="zh-CN" sz="2000" b="1" dirty="0">
                <a:solidFill>
                  <a:srgbClr val="263C88"/>
                </a:solidFill>
                <a:latin typeface="思源黑体 CN Heavy" panose="020B0A00000000000000" pitchFamily="34" charset="-122"/>
                <a:ea typeface="思源黑体 CN Heavy" panose="020B0A00000000000000" pitchFamily="34" charset="-122"/>
                <a:cs typeface="+mn-ea"/>
                <a:sym typeface="思源黑体 CN Medium" panose="020B0600000000000000" pitchFamily="34" charset="-122"/>
              </a:rPr>
              <a:t>G</a:t>
            </a:r>
            <a:r>
              <a:rPr lang="en-US" altLang="zh-CN" sz="2000" dirty="0">
                <a:solidFill>
                  <a:srgbClr val="263C88"/>
                </a:solidFill>
                <a:latin typeface="思源黑体 CN Heavy" panose="020B0A00000000000000" pitchFamily="34" charset="-122"/>
                <a:ea typeface="思源黑体 CN Heavy" panose="020B0A00000000000000" pitchFamily="34" charset="-122"/>
                <a:cs typeface="+mn-ea"/>
                <a:sym typeface="思源黑体 CN Medium" panose="020B0600000000000000" pitchFamily="34" charset="-122"/>
              </a:rPr>
              <a:t>enerate </a:t>
            </a:r>
            <a:r>
              <a:rPr lang="en-US" altLang="zh-CN" sz="2000" b="1" dirty="0">
                <a:solidFill>
                  <a:srgbClr val="263C88"/>
                </a:solidFill>
                <a:latin typeface="思源黑体 CN Heavy" panose="020B0A00000000000000" pitchFamily="34" charset="-122"/>
                <a:ea typeface="思源黑体 CN Heavy" panose="020B0A00000000000000" pitchFamily="34" charset="-122"/>
                <a:cs typeface="+mn-ea"/>
                <a:sym typeface="思源黑体 CN Medium" panose="020B0600000000000000" pitchFamily="34" charset="-122"/>
              </a:rPr>
              <a:t>O</a:t>
            </a:r>
            <a:r>
              <a:rPr lang="en-US" altLang="zh-CN" sz="2000" dirty="0">
                <a:solidFill>
                  <a:srgbClr val="263C88"/>
                </a:solidFill>
                <a:latin typeface="思源黑体 CN Heavy" panose="020B0A00000000000000" pitchFamily="34" charset="-122"/>
                <a:ea typeface="思源黑体 CN Heavy" panose="020B0A00000000000000" pitchFamily="34" charset="-122"/>
                <a:cs typeface="+mn-ea"/>
                <a:sym typeface="思源黑体 CN Medium" panose="020B0600000000000000" pitchFamily="34" charset="-122"/>
              </a:rPr>
              <a:t>ptimized LLMs through </a:t>
            </a:r>
            <a:r>
              <a:rPr lang="en-US" altLang="zh-CN" sz="2000" b="1" dirty="0">
                <a:solidFill>
                  <a:srgbClr val="263C88"/>
                </a:solidFill>
                <a:latin typeface="思源黑体 CN Heavy" panose="020B0A00000000000000" pitchFamily="34" charset="-122"/>
                <a:ea typeface="思源黑体 CN Heavy" panose="020B0A00000000000000" pitchFamily="34" charset="-122"/>
                <a:cs typeface="+mn-ea"/>
                <a:sym typeface="思源黑体 CN Medium" panose="020B0600000000000000" pitchFamily="34" charset="-122"/>
              </a:rPr>
              <a:t>L</a:t>
            </a:r>
            <a:r>
              <a:rPr lang="en-US" altLang="zh-CN" sz="2000" dirty="0">
                <a:solidFill>
                  <a:srgbClr val="263C88"/>
                </a:solidFill>
                <a:latin typeface="思源黑体 CN Heavy" panose="020B0A00000000000000" pitchFamily="34" charset="-122"/>
                <a:ea typeface="思源黑体 CN Heavy" panose="020B0A00000000000000" pitchFamily="34" charset="-122"/>
                <a:cs typeface="+mn-ea"/>
                <a:sym typeface="思源黑体 CN Medium" panose="020B0600000000000000" pitchFamily="34" charset="-122"/>
              </a:rPr>
              <a:t>ow-Rank Decomposition and Assembly</a:t>
            </a:r>
            <a:endParaRPr lang="en-US" altLang="zh-CN" sz="2800" dirty="0">
              <a:solidFill>
                <a:srgbClr val="263C88"/>
              </a:solidFill>
              <a:latin typeface="思源黑体 CN Heavy" panose="020B0A00000000000000" pitchFamily="34" charset="-122"/>
              <a:ea typeface="思源黑体 CN Heavy" panose="020B0A00000000000000" pitchFamily="34" charset="-122"/>
              <a:cs typeface="+mn-ea"/>
              <a:sym typeface="思源黑体 CN Medium" panose="020B0600000000000000" pitchFamily="34" charset="-122"/>
            </a:endParaRPr>
          </a:p>
        </p:txBody>
      </p:sp>
      <p:sp>
        <p:nvSpPr>
          <p:cNvPr id="20" name="文本框 19">
            <a:extLst>
              <a:ext uri="{FF2B5EF4-FFF2-40B4-BE49-F238E27FC236}">
                <a16:creationId xmlns:a16="http://schemas.microsoft.com/office/drawing/2014/main" id="{B0ACCD8A-150F-4B72-9B6B-3BFC1DC4583E}"/>
              </a:ext>
            </a:extLst>
          </p:cNvPr>
          <p:cNvSpPr txBox="1"/>
          <p:nvPr/>
        </p:nvSpPr>
        <p:spPr>
          <a:xfrm>
            <a:off x="2939279" y="3835767"/>
            <a:ext cx="6097327" cy="338554"/>
          </a:xfrm>
          <a:prstGeom prst="rect">
            <a:avLst/>
          </a:prstGeom>
          <a:noFill/>
        </p:spPr>
        <p:txBody>
          <a:bodyPr wrap="square" rtlCol="0">
            <a:spAutoFit/>
          </a:bodyPr>
          <a:lstStyle/>
          <a:p>
            <a:pPr algn="ctr"/>
            <a:r>
              <a:rPr lang="en-US" altLang="zh-CN" sz="1600" b="1" spc="300"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Pingwei Sun</a:t>
            </a:r>
          </a:p>
        </p:txBody>
      </p:sp>
      <p:sp>
        <p:nvSpPr>
          <p:cNvPr id="21" name="文本框 20">
            <a:extLst>
              <a:ext uri="{FF2B5EF4-FFF2-40B4-BE49-F238E27FC236}">
                <a16:creationId xmlns:a16="http://schemas.microsoft.com/office/drawing/2014/main" id="{A485EE97-2069-48CC-AF07-1285BCF2A9C5}"/>
              </a:ext>
            </a:extLst>
          </p:cNvPr>
          <p:cNvSpPr txBox="1"/>
          <p:nvPr/>
        </p:nvSpPr>
        <p:spPr bwMode="auto">
          <a:xfrm>
            <a:off x="2889899" y="4230474"/>
            <a:ext cx="6196088" cy="1056956"/>
          </a:xfrm>
          <a:prstGeom prst="rect">
            <a:avLst/>
          </a:prstGeom>
          <a:noFill/>
        </p:spPr>
        <p:txBody>
          <a:bodyPr wrap="square">
            <a:spAutoFit/>
          </a:bodyPr>
          <a:lstStyle/>
          <a:p>
            <a:pPr algn="ctr">
              <a:lnSpc>
                <a:spcPct val="200000"/>
              </a:lnSpc>
              <a:defRPr/>
            </a:pPr>
            <a:r>
              <a:rPr lang="en-US" altLang="zh-CN" sz="1100" b="1"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2023.12</a:t>
            </a:r>
          </a:p>
          <a:p>
            <a:pPr algn="ctr">
              <a:lnSpc>
                <a:spcPct val="200000"/>
              </a:lnSpc>
              <a:defRPr/>
            </a:pPr>
            <a:r>
              <a:rPr lang="en-US" altLang="zh-CN" sz="1100" b="1"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BDT Program</a:t>
            </a:r>
          </a:p>
          <a:p>
            <a:pPr algn="ctr">
              <a:lnSpc>
                <a:spcPct val="200000"/>
              </a:lnSpc>
              <a:defRPr/>
            </a:pPr>
            <a:r>
              <a:rPr lang="en-US" altLang="zh-CN" sz="1100" b="1"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HKUST </a:t>
            </a:r>
            <a:endParaRPr lang="zh-CN" altLang="en-US" sz="1100" b="1"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3" name="组合 2">
            <a:extLst>
              <a:ext uri="{FF2B5EF4-FFF2-40B4-BE49-F238E27FC236}">
                <a16:creationId xmlns:a16="http://schemas.microsoft.com/office/drawing/2014/main" id="{F034B7C5-E915-422D-AC71-7008000CCF94}"/>
              </a:ext>
            </a:extLst>
          </p:cNvPr>
          <p:cNvGrpSpPr/>
          <p:nvPr/>
        </p:nvGrpSpPr>
        <p:grpSpPr>
          <a:xfrm>
            <a:off x="716011" y="1804442"/>
            <a:ext cx="11772553" cy="4081597"/>
            <a:chOff x="563845" y="2050700"/>
            <a:chExt cx="11772553" cy="4081597"/>
          </a:xfrm>
        </p:grpSpPr>
        <p:sp>
          <p:nvSpPr>
            <p:cNvPr id="26" name="文本框 25">
              <a:extLst>
                <a:ext uri="{FF2B5EF4-FFF2-40B4-BE49-F238E27FC236}">
                  <a16:creationId xmlns:a16="http://schemas.microsoft.com/office/drawing/2014/main" id="{38F71965-7F38-4E52-BB54-A28900317727}"/>
                </a:ext>
              </a:extLst>
            </p:cNvPr>
            <p:cNvSpPr txBox="1"/>
            <p:nvPr/>
          </p:nvSpPr>
          <p:spPr>
            <a:xfrm>
              <a:off x="563845" y="2050700"/>
              <a:ext cx="2747150" cy="2215991"/>
            </a:xfrm>
            <a:prstGeom prst="rect">
              <a:avLst/>
            </a:prstGeom>
            <a:noFill/>
          </p:spPr>
          <p:txBody>
            <a:bodyPr wrap="square" rtlCol="0">
              <a:spAutoFit/>
            </a:bodyPr>
            <a:lstStyle/>
            <a:p>
              <a:r>
                <a:rPr lang="en-US" altLang="zh-CN" sz="13800" b="1" dirty="0">
                  <a:solidFill>
                    <a:schemeClr val="tx1">
                      <a:lumMod val="85000"/>
                      <a:lumOff val="15000"/>
                    </a:schemeClr>
                  </a:solidFill>
                  <a:latin typeface="字魂58号-创中黑" panose="00000500000000000000" pitchFamily="2" charset="-122"/>
                  <a:ea typeface="字魂58号-创中黑" panose="00000500000000000000" pitchFamily="2" charset="-122"/>
                </a:rPr>
                <a:t>“</a:t>
              </a:r>
              <a:endParaRPr lang="zh-CN" altLang="en-US" sz="13800" b="1" dirty="0">
                <a:solidFill>
                  <a:schemeClr val="tx1">
                    <a:lumMod val="85000"/>
                    <a:lumOff val="15000"/>
                  </a:schemeClr>
                </a:solidFill>
                <a:latin typeface="字魂58号-创中黑" panose="00000500000000000000" pitchFamily="2" charset="-122"/>
                <a:ea typeface="字魂58号-创中黑" panose="00000500000000000000" pitchFamily="2" charset="-122"/>
              </a:endParaRPr>
            </a:p>
          </p:txBody>
        </p:sp>
        <p:sp>
          <p:nvSpPr>
            <p:cNvPr id="27" name="文本框 26">
              <a:extLst>
                <a:ext uri="{FF2B5EF4-FFF2-40B4-BE49-F238E27FC236}">
                  <a16:creationId xmlns:a16="http://schemas.microsoft.com/office/drawing/2014/main" id="{B4A0CA0C-FC25-471B-BCF7-44EACB514DEB}"/>
                </a:ext>
              </a:extLst>
            </p:cNvPr>
            <p:cNvSpPr txBox="1"/>
            <p:nvPr/>
          </p:nvSpPr>
          <p:spPr>
            <a:xfrm>
              <a:off x="9589248" y="3916306"/>
              <a:ext cx="2747150" cy="2215991"/>
            </a:xfrm>
            <a:prstGeom prst="rect">
              <a:avLst/>
            </a:prstGeom>
            <a:noFill/>
          </p:spPr>
          <p:txBody>
            <a:bodyPr wrap="square" rtlCol="0">
              <a:spAutoFit/>
            </a:bodyPr>
            <a:lstStyle/>
            <a:p>
              <a:r>
                <a:rPr lang="en-US" altLang="zh-CN" sz="13800" b="1" dirty="0">
                  <a:ln w="38100">
                    <a:noFill/>
                  </a:ln>
                  <a:solidFill>
                    <a:schemeClr val="tx1">
                      <a:lumMod val="85000"/>
                      <a:lumOff val="15000"/>
                    </a:schemeClr>
                  </a:solidFill>
                  <a:latin typeface="字魂58号-创中黑" panose="00000500000000000000" pitchFamily="2" charset="-122"/>
                  <a:ea typeface="字魂58号-创中黑" panose="00000500000000000000" pitchFamily="2" charset="-122"/>
                </a:rPr>
                <a:t>”</a:t>
              </a:r>
              <a:endParaRPr lang="zh-CN" altLang="en-US" sz="13800" b="1" dirty="0">
                <a:ln w="38100">
                  <a:noFill/>
                </a:ln>
                <a:solidFill>
                  <a:schemeClr val="tx1">
                    <a:lumMod val="85000"/>
                    <a:lumOff val="15000"/>
                  </a:schemeClr>
                </a:solidFill>
                <a:latin typeface="字魂58号-创中黑" panose="00000500000000000000" pitchFamily="2" charset="-122"/>
                <a:ea typeface="字魂58号-创中黑" panose="00000500000000000000" pitchFamily="2" charset="-122"/>
              </a:endParaRPr>
            </a:p>
          </p:txBody>
        </p:sp>
      </p:grpSp>
      <p:sp>
        <p:nvSpPr>
          <p:cNvPr id="8" name="十字形 7">
            <a:extLst>
              <a:ext uri="{FF2B5EF4-FFF2-40B4-BE49-F238E27FC236}">
                <a16:creationId xmlns:a16="http://schemas.microsoft.com/office/drawing/2014/main" id="{6FE5C645-3180-4E7A-8658-D639DC70CB92}"/>
              </a:ext>
            </a:extLst>
          </p:cNvPr>
          <p:cNvSpPr/>
          <p:nvPr/>
        </p:nvSpPr>
        <p:spPr>
          <a:xfrm>
            <a:off x="178904" y="183874"/>
            <a:ext cx="367748" cy="367748"/>
          </a:xfrm>
          <a:prstGeom prst="plus">
            <a:avLst>
              <a:gd name="adj" fmla="val 41216"/>
            </a:avLst>
          </a:prstGeom>
          <a:solidFill>
            <a:srgbClr val="263C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25938132"/>
      </p:ext>
    </p:extLst>
  </p:cSld>
  <p:clrMapOvr>
    <a:masterClrMapping/>
  </p:clrMapOvr>
  <mc:AlternateContent xmlns:mc="http://schemas.openxmlformats.org/markup-compatibility/2006" xmlns:p14="http://schemas.microsoft.com/office/powerpoint/2010/main">
    <mc:Choice Requires="p14">
      <p:transition p14:dur="10" advTm="18211"/>
    </mc:Choice>
    <mc:Fallback xmlns="">
      <p:transition advTm="1821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randombar(horizontal)">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arn(inVertical)">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图表, 树状图&#10;&#10;描述已自动生成">
            <a:extLst>
              <a:ext uri="{FF2B5EF4-FFF2-40B4-BE49-F238E27FC236}">
                <a16:creationId xmlns:a16="http://schemas.microsoft.com/office/drawing/2014/main" id="{38ABE7CE-63DD-684A-8106-063A7AAE363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718" r="8096" b="9656"/>
          <a:stretch/>
        </p:blipFill>
        <p:spPr>
          <a:xfrm>
            <a:off x="5816600" y="1328095"/>
            <a:ext cx="6369050" cy="4426861"/>
          </a:xfrm>
          <a:prstGeom prst="rect">
            <a:avLst/>
          </a:prstGeom>
        </p:spPr>
      </p:pic>
      <p:sp>
        <p:nvSpPr>
          <p:cNvPr id="8" name="Pentagon 6_1">
            <a:extLst>
              <a:ext uri="{FF2B5EF4-FFF2-40B4-BE49-F238E27FC236}">
                <a16:creationId xmlns:a16="http://schemas.microsoft.com/office/drawing/2014/main" id="{F2E9F033-95F5-0855-5EE9-EC9AF270276A}"/>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2B9FDFE9-FF76-9282-C2B6-CD6060B03893}"/>
              </a:ext>
            </a:extLst>
          </p:cNvPr>
          <p:cNvSpPr txBox="1"/>
          <p:nvPr/>
        </p:nvSpPr>
        <p:spPr>
          <a:xfrm>
            <a:off x="-1" y="559314"/>
            <a:ext cx="1651576" cy="646331"/>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Low-rank </a:t>
            </a:r>
          </a:p>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in LLM</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sp>
        <p:nvSpPr>
          <p:cNvPr id="5" name="文本框 4">
            <a:extLst>
              <a:ext uri="{FF2B5EF4-FFF2-40B4-BE49-F238E27FC236}">
                <a16:creationId xmlns:a16="http://schemas.microsoft.com/office/drawing/2014/main" id="{F3ABE45B-D4C2-EF4C-2D47-17BA4D6CFABB}"/>
              </a:ext>
            </a:extLst>
          </p:cNvPr>
          <p:cNvSpPr txBox="1"/>
          <p:nvPr/>
        </p:nvSpPr>
        <p:spPr>
          <a:xfrm>
            <a:off x="840560" y="1484428"/>
            <a:ext cx="4976040" cy="3464410"/>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Our experiments</a:t>
            </a:r>
            <a:endParaRPr lang="en-US" altLang="zh-CN" sz="1400" b="1" dirty="0">
              <a:solidFill>
                <a:srgbClr val="263C88"/>
              </a:solidFill>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Weight matrix:</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Taking more than half singular values to make up 90% of the sum of singular value.</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Not SVD friendly</a:t>
            </a:r>
          </a:p>
          <a:p>
            <a:pPr marL="800100" lvl="1" indent="-342900" algn="just">
              <a:lnSpc>
                <a:spcPct val="150000"/>
              </a:lnSpc>
              <a:buFont typeface="Arial" panose="020B0604020202020204" pitchFamily="34" charset="0"/>
              <a:buChar char="•"/>
            </a:pPr>
            <a:endParaRPr lang="en-US" altLang="zh-CN" sz="1600" dirty="0">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Output features:</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Exists low-rank features</a:t>
            </a:r>
          </a:p>
          <a:p>
            <a:pPr marL="800100" lvl="1" indent="-342900" algn="just">
              <a:lnSpc>
                <a:spcPct val="150000"/>
              </a:lnSpc>
              <a:buFont typeface="Arial" panose="020B0604020202020204" pitchFamily="34" charset="0"/>
              <a:buChar char="•"/>
            </a:pPr>
            <a:r>
              <a:rPr lang="en-US" altLang="zh-CN" sz="1600" dirty="0" err="1">
                <a:latin typeface="Times New Roman" panose="02020603050405020304" pitchFamily="18" charset="0"/>
                <a:ea typeface="思源黑体 CN Medium" panose="020B0600000000000000"/>
                <a:cs typeface="Times New Roman" panose="02020603050405020304" pitchFamily="18" charset="0"/>
              </a:rPr>
              <a:t>LoRD</a:t>
            </a:r>
            <a:r>
              <a:rPr lang="en-US" altLang="zh-CN" sz="1600" dirty="0">
                <a:latin typeface="Times New Roman" panose="02020603050405020304" pitchFamily="18" charset="0"/>
                <a:ea typeface="思源黑体 CN Medium" panose="020B0600000000000000"/>
                <a:cs typeface="Times New Roman" panose="02020603050405020304" pitchFamily="18" charset="0"/>
              </a:rPr>
              <a:t> a recent work have used it on Code LLM</a:t>
            </a:r>
          </a:p>
        </p:txBody>
      </p:sp>
    </p:spTree>
    <p:extLst>
      <p:ext uri="{BB962C8B-B14F-4D97-AF65-F5344CB8AC3E}">
        <p14:creationId xmlns:p14="http://schemas.microsoft.com/office/powerpoint/2010/main" val="2853313530"/>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313EDE-64CD-94ED-C9F8-AB5C5B2CC161}"/>
              </a:ext>
            </a:extLst>
          </p:cNvPr>
          <p:cNvSpPr txBox="1"/>
          <p:nvPr/>
        </p:nvSpPr>
        <p:spPr>
          <a:xfrm>
            <a:off x="840560" y="1486405"/>
            <a:ext cx="5299867" cy="1617751"/>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Domain Specific Parameters</a:t>
            </a:r>
            <a:endParaRPr lang="en-US" altLang="zh-CN" sz="1400" b="1" dirty="0">
              <a:solidFill>
                <a:srgbClr val="263C88"/>
              </a:solidFill>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Updating of parameters is low-rank during finetuning</a:t>
            </a:r>
          </a:p>
          <a:p>
            <a:pPr marL="800100" lvl="1" indent="-342900" algn="just">
              <a:lnSpc>
                <a:spcPct val="150000"/>
              </a:lnSpc>
              <a:buFont typeface="Arial" panose="020B0604020202020204" pitchFamily="34" charset="0"/>
              <a:buChar char="•"/>
            </a:pPr>
            <a:r>
              <a:rPr lang="en-US" altLang="zh-CN" sz="1600" dirty="0" err="1">
                <a:latin typeface="Times New Roman" panose="02020603050405020304" pitchFamily="18" charset="0"/>
                <a:ea typeface="思源黑体 CN Medium" panose="020B0600000000000000"/>
                <a:cs typeface="Times New Roman" panose="02020603050405020304" pitchFamily="18" charset="0"/>
              </a:rPr>
              <a:t>LoRA</a:t>
            </a:r>
            <a:endParaRPr lang="en-US" altLang="zh-CN" sz="1600" dirty="0">
              <a:latin typeface="Times New Roman" panose="02020603050405020304" pitchFamily="18" charset="0"/>
              <a:ea typeface="思源黑体 CN Medium" panose="020B060000000000000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altLang="zh-CN" sz="1600" dirty="0" err="1">
                <a:latin typeface="Times New Roman" panose="02020603050405020304" pitchFamily="18" charset="0"/>
                <a:ea typeface="思源黑体 CN Medium" panose="020B0600000000000000"/>
                <a:cs typeface="Times New Roman" panose="02020603050405020304" pitchFamily="18" charset="0"/>
              </a:rPr>
              <a:t>QLoRA</a:t>
            </a:r>
            <a:r>
              <a:rPr lang="en-US" altLang="zh-CN" sz="1600" dirty="0">
                <a:latin typeface="Times New Roman" panose="02020603050405020304" pitchFamily="18" charset="0"/>
                <a:ea typeface="思源黑体 CN Medium" panose="020B0600000000000000"/>
                <a:cs typeface="Times New Roman" panose="02020603050405020304" pitchFamily="18" charset="0"/>
              </a:rPr>
              <a:t>, LQ-</a:t>
            </a:r>
            <a:r>
              <a:rPr lang="en-US" altLang="zh-CN" sz="1600" dirty="0" err="1">
                <a:latin typeface="Times New Roman" panose="02020603050405020304" pitchFamily="18" charset="0"/>
                <a:ea typeface="思源黑体 CN Medium" panose="020B0600000000000000"/>
                <a:cs typeface="Times New Roman" panose="02020603050405020304" pitchFamily="18" charset="0"/>
              </a:rPr>
              <a:t>LoRA</a:t>
            </a:r>
            <a:r>
              <a:rPr lang="en-US" altLang="zh-CN" sz="1600" dirty="0">
                <a:latin typeface="Times New Roman" panose="02020603050405020304" pitchFamily="18" charset="0"/>
                <a:ea typeface="思源黑体 CN Medium" panose="020B0600000000000000"/>
                <a:cs typeface="Times New Roman" panose="02020603050405020304" pitchFamily="18" charset="0"/>
              </a:rPr>
              <a:t> (quantization + </a:t>
            </a:r>
            <a:r>
              <a:rPr lang="en-US" altLang="zh-CN" sz="1600" dirty="0" err="1">
                <a:latin typeface="Times New Roman" panose="02020603050405020304" pitchFamily="18" charset="0"/>
                <a:ea typeface="思源黑体 CN Medium" panose="020B0600000000000000"/>
                <a:cs typeface="Times New Roman" panose="02020603050405020304" pitchFamily="18" charset="0"/>
              </a:rPr>
              <a:t>LoRA</a:t>
            </a:r>
            <a:r>
              <a:rPr lang="en-US" altLang="zh-CN" sz="1600" dirty="0">
                <a:latin typeface="Times New Roman" panose="02020603050405020304" pitchFamily="18" charset="0"/>
                <a:ea typeface="思源黑体 CN Medium" panose="020B0600000000000000"/>
                <a:cs typeface="Times New Roman" panose="02020603050405020304" pitchFamily="18" charset="0"/>
              </a:rPr>
              <a:t>)</a:t>
            </a:r>
          </a:p>
        </p:txBody>
      </p:sp>
      <p:sp>
        <p:nvSpPr>
          <p:cNvPr id="2" name="Pentagon 6_1">
            <a:extLst>
              <a:ext uri="{FF2B5EF4-FFF2-40B4-BE49-F238E27FC236}">
                <a16:creationId xmlns:a16="http://schemas.microsoft.com/office/drawing/2014/main" id="{6F6AF14B-DC95-BBA1-3483-8DF3507C9A41}"/>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5F7F1F8E-AB93-6BB9-5EA3-7F2C864B05D5}"/>
              </a:ext>
            </a:extLst>
          </p:cNvPr>
          <p:cNvSpPr txBox="1"/>
          <p:nvPr/>
        </p:nvSpPr>
        <p:spPr>
          <a:xfrm>
            <a:off x="-1" y="559314"/>
            <a:ext cx="1651576" cy="646331"/>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Low-rank </a:t>
            </a:r>
          </a:p>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in LLM</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3716686826"/>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313EDE-64CD-94ED-C9F8-AB5C5B2CC161}"/>
              </a:ext>
            </a:extLst>
          </p:cNvPr>
          <p:cNvSpPr txBox="1"/>
          <p:nvPr/>
        </p:nvSpPr>
        <p:spPr>
          <a:xfrm>
            <a:off x="840560" y="1486405"/>
            <a:ext cx="5299867" cy="1617751"/>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Domain Specific Parameters</a:t>
            </a:r>
            <a:endParaRPr lang="en-US" altLang="zh-CN" sz="1400" b="1" dirty="0">
              <a:solidFill>
                <a:srgbClr val="263C88"/>
              </a:solidFill>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Updating of parameters is low-rank during finetuning</a:t>
            </a:r>
          </a:p>
          <a:p>
            <a:pPr marL="800100" lvl="1" indent="-342900" algn="just">
              <a:lnSpc>
                <a:spcPct val="150000"/>
              </a:lnSpc>
              <a:buFont typeface="Arial" panose="020B0604020202020204" pitchFamily="34" charset="0"/>
              <a:buChar char="•"/>
            </a:pPr>
            <a:r>
              <a:rPr lang="en-US" altLang="zh-CN" sz="1600" dirty="0" err="1">
                <a:latin typeface="Times New Roman" panose="02020603050405020304" pitchFamily="18" charset="0"/>
                <a:ea typeface="思源黑体 CN Medium" panose="020B0600000000000000"/>
                <a:cs typeface="Times New Roman" panose="02020603050405020304" pitchFamily="18" charset="0"/>
              </a:rPr>
              <a:t>LoRA</a:t>
            </a:r>
            <a:endParaRPr lang="en-US" altLang="zh-CN" sz="1600" dirty="0">
              <a:latin typeface="Times New Roman" panose="02020603050405020304" pitchFamily="18" charset="0"/>
              <a:ea typeface="思源黑体 CN Medium" panose="020B060000000000000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altLang="zh-CN" sz="1600" dirty="0" err="1">
                <a:latin typeface="Times New Roman" panose="02020603050405020304" pitchFamily="18" charset="0"/>
                <a:ea typeface="思源黑体 CN Medium" panose="020B0600000000000000"/>
                <a:cs typeface="Times New Roman" panose="02020603050405020304" pitchFamily="18" charset="0"/>
              </a:rPr>
              <a:t>QLoRA</a:t>
            </a:r>
            <a:r>
              <a:rPr lang="en-US" altLang="zh-CN" sz="1600" dirty="0">
                <a:latin typeface="Times New Roman" panose="02020603050405020304" pitchFamily="18" charset="0"/>
                <a:ea typeface="思源黑体 CN Medium" panose="020B0600000000000000"/>
                <a:cs typeface="Times New Roman" panose="02020603050405020304" pitchFamily="18" charset="0"/>
              </a:rPr>
              <a:t>, LQ-</a:t>
            </a:r>
            <a:r>
              <a:rPr lang="en-US" altLang="zh-CN" sz="1600" dirty="0" err="1">
                <a:latin typeface="Times New Roman" panose="02020603050405020304" pitchFamily="18" charset="0"/>
                <a:ea typeface="思源黑体 CN Medium" panose="020B0600000000000000"/>
                <a:cs typeface="Times New Roman" panose="02020603050405020304" pitchFamily="18" charset="0"/>
              </a:rPr>
              <a:t>LoRA</a:t>
            </a:r>
            <a:r>
              <a:rPr lang="en-US" altLang="zh-CN" sz="1600" dirty="0">
                <a:latin typeface="Times New Roman" panose="02020603050405020304" pitchFamily="18" charset="0"/>
                <a:ea typeface="思源黑体 CN Medium" panose="020B0600000000000000"/>
                <a:cs typeface="Times New Roman" panose="02020603050405020304" pitchFamily="18" charset="0"/>
              </a:rPr>
              <a:t> (quantization + </a:t>
            </a:r>
            <a:r>
              <a:rPr lang="en-US" altLang="zh-CN" sz="1600" dirty="0" err="1">
                <a:latin typeface="Times New Roman" panose="02020603050405020304" pitchFamily="18" charset="0"/>
                <a:ea typeface="思源黑体 CN Medium" panose="020B0600000000000000"/>
                <a:cs typeface="Times New Roman" panose="02020603050405020304" pitchFamily="18" charset="0"/>
              </a:rPr>
              <a:t>LoRA</a:t>
            </a:r>
            <a:r>
              <a:rPr lang="en-US" altLang="zh-CN" sz="1600" dirty="0">
                <a:latin typeface="Times New Roman" panose="02020603050405020304" pitchFamily="18" charset="0"/>
                <a:ea typeface="思源黑体 CN Medium" panose="020B0600000000000000"/>
                <a:cs typeface="Times New Roman" panose="02020603050405020304" pitchFamily="18" charset="0"/>
              </a:rPr>
              <a:t>)</a:t>
            </a:r>
          </a:p>
        </p:txBody>
      </p:sp>
      <p:sp>
        <p:nvSpPr>
          <p:cNvPr id="2" name="Pentagon 6_1">
            <a:extLst>
              <a:ext uri="{FF2B5EF4-FFF2-40B4-BE49-F238E27FC236}">
                <a16:creationId xmlns:a16="http://schemas.microsoft.com/office/drawing/2014/main" id="{6F6AF14B-DC95-BBA1-3483-8DF3507C9A41}"/>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5F7F1F8E-AB93-6BB9-5EA3-7F2C864B05D5}"/>
              </a:ext>
            </a:extLst>
          </p:cNvPr>
          <p:cNvSpPr txBox="1"/>
          <p:nvPr/>
        </p:nvSpPr>
        <p:spPr>
          <a:xfrm>
            <a:off x="-1" y="559314"/>
            <a:ext cx="1651576" cy="646331"/>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Low-rank </a:t>
            </a:r>
          </a:p>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in LLM</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sp>
        <p:nvSpPr>
          <p:cNvPr id="8" name="文本框 7">
            <a:extLst>
              <a:ext uri="{FF2B5EF4-FFF2-40B4-BE49-F238E27FC236}">
                <a16:creationId xmlns:a16="http://schemas.microsoft.com/office/drawing/2014/main" id="{51C4E990-F056-742C-6F76-6CD224A391C0}"/>
              </a:ext>
            </a:extLst>
          </p:cNvPr>
          <p:cNvSpPr txBox="1"/>
          <p:nvPr/>
        </p:nvSpPr>
        <p:spPr>
          <a:xfrm>
            <a:off x="840559" y="6524182"/>
            <a:ext cx="9353550" cy="246221"/>
          </a:xfrm>
          <a:prstGeom prst="rect">
            <a:avLst/>
          </a:prstGeom>
          <a:noFill/>
        </p:spPr>
        <p:txBody>
          <a:bodyPr wrap="square" rtlCol="0">
            <a:spAutoFit/>
          </a:bodyPr>
          <a:lstStyle/>
          <a:p>
            <a:r>
              <a:rPr lang="en-US" altLang="zh-CN" sz="1000" i="0" dirty="0">
                <a:solidFill>
                  <a:srgbClr val="000000"/>
                </a:solidFill>
                <a:effectLst/>
                <a:latin typeface="Lucida Grande"/>
                <a:hlinkClick r:id="rId3"/>
              </a:rPr>
              <a:t>Unveiling A Core Linguistic Region in Large Language Models (FDU, 23 Oct)</a:t>
            </a:r>
            <a:endParaRPr lang="en-US" altLang="zh-CN" sz="1000" i="0" dirty="0">
              <a:solidFill>
                <a:srgbClr val="000000"/>
              </a:solidFill>
              <a:effectLst/>
              <a:latin typeface="Lucida Grande"/>
            </a:endParaRPr>
          </a:p>
        </p:txBody>
      </p:sp>
      <p:pic>
        <p:nvPicPr>
          <p:cNvPr id="19" name="图片 18" descr="图表, PowerPoint&#10;&#10;描述已自动生成">
            <a:extLst>
              <a:ext uri="{FF2B5EF4-FFF2-40B4-BE49-F238E27FC236}">
                <a16:creationId xmlns:a16="http://schemas.microsoft.com/office/drawing/2014/main" id="{4B767041-D4E9-74FB-3B28-CE6C97BD2A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2413" y="2179581"/>
            <a:ext cx="5321599" cy="2498838"/>
          </a:xfrm>
          <a:prstGeom prst="rect">
            <a:avLst/>
          </a:prstGeom>
        </p:spPr>
      </p:pic>
      <p:sp>
        <p:nvSpPr>
          <p:cNvPr id="5" name="文本框 4">
            <a:extLst>
              <a:ext uri="{FF2B5EF4-FFF2-40B4-BE49-F238E27FC236}">
                <a16:creationId xmlns:a16="http://schemas.microsoft.com/office/drawing/2014/main" id="{EB9DC69D-7A24-D510-CCE3-7772CB647EEC}"/>
              </a:ext>
            </a:extLst>
          </p:cNvPr>
          <p:cNvSpPr txBox="1"/>
          <p:nvPr/>
        </p:nvSpPr>
        <p:spPr>
          <a:xfrm>
            <a:off x="840561" y="3753844"/>
            <a:ext cx="5255440" cy="2356414"/>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Core Region Parameters</a:t>
            </a:r>
            <a:endParaRPr lang="en-US" altLang="zh-CN" sz="1400" b="1" dirty="0">
              <a:solidFill>
                <a:srgbClr val="263C88"/>
              </a:solidFill>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There exists core linguistic region</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After finetuning on several languages some parameters remain stable.</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Model’s performance is sensitive to them.</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Their distribution lies in rows or columns.</a:t>
            </a:r>
          </a:p>
        </p:txBody>
      </p:sp>
    </p:spTree>
    <p:extLst>
      <p:ext uri="{BB962C8B-B14F-4D97-AF65-F5344CB8AC3E}">
        <p14:creationId xmlns:p14="http://schemas.microsoft.com/office/powerpoint/2010/main" val="540515928"/>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3CF625F6-21E5-49D3-9BF3-A2A44FC939F9}"/>
              </a:ext>
            </a:extLst>
          </p:cNvPr>
          <p:cNvGrpSpPr/>
          <p:nvPr/>
        </p:nvGrpSpPr>
        <p:grpSpPr>
          <a:xfrm flipH="1">
            <a:off x="2320481" y="3664511"/>
            <a:ext cx="7551038" cy="105497"/>
            <a:chOff x="2101845" y="3387257"/>
            <a:chExt cx="7551038" cy="105497"/>
          </a:xfrm>
        </p:grpSpPr>
        <p:cxnSp>
          <p:nvCxnSpPr>
            <p:cNvPr id="15" name="直接连接符 14">
              <a:extLst>
                <a:ext uri="{FF2B5EF4-FFF2-40B4-BE49-F238E27FC236}">
                  <a16:creationId xmlns:a16="http://schemas.microsoft.com/office/drawing/2014/main" id="{D9D08EBA-45CF-48F1-9F8E-F58B5FDC140B}"/>
                </a:ext>
              </a:extLst>
            </p:cNvPr>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872127F4-0276-4F8F-935F-FBDD32E8F999}"/>
                </a:ext>
              </a:extLst>
            </p:cNvPr>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a:extLst>
              <a:ext uri="{FF2B5EF4-FFF2-40B4-BE49-F238E27FC236}">
                <a16:creationId xmlns:a16="http://schemas.microsoft.com/office/drawing/2014/main" id="{308EF2B9-F5D8-4504-9042-2226BB74972B}"/>
              </a:ext>
            </a:extLst>
          </p:cNvPr>
          <p:cNvSpPr txBox="1"/>
          <p:nvPr/>
        </p:nvSpPr>
        <p:spPr>
          <a:xfrm>
            <a:off x="2412720" y="3070928"/>
            <a:ext cx="2095382" cy="646331"/>
          </a:xfrm>
          <a:prstGeom prst="rect">
            <a:avLst/>
          </a:prstGeom>
          <a:noFill/>
        </p:spPr>
        <p:txBody>
          <a:bodyPr wrap="none" rtlCol="0">
            <a:spAutoFit/>
          </a:bodyPr>
          <a:lstStyle/>
          <a:p>
            <a:r>
              <a:rPr kumimoji="1" lang="en-US" altLang="zh-CN" sz="3600" dirty="0">
                <a:solidFill>
                  <a:srgbClr val="263C88"/>
                </a:solidFill>
                <a:latin typeface="思源黑体 CN Heavy" panose="020B0A00000000000000" pitchFamily="34" charset="-122"/>
                <a:ea typeface="思源黑体 CN Heavy" panose="020B0A00000000000000" pitchFamily="34" charset="-122"/>
              </a:rPr>
              <a:t>PART</a:t>
            </a:r>
            <a:r>
              <a:rPr kumimoji="1" lang="zh-CN" altLang="en-US" sz="3600" dirty="0">
                <a:solidFill>
                  <a:srgbClr val="263C88"/>
                </a:solidFill>
                <a:latin typeface="思源黑体 CN Heavy" panose="020B0A00000000000000" pitchFamily="34" charset="-122"/>
                <a:ea typeface="思源黑体 CN Heavy" panose="020B0A00000000000000" pitchFamily="34" charset="-122"/>
              </a:rPr>
              <a:t> </a:t>
            </a:r>
            <a:r>
              <a:rPr kumimoji="1" lang="en-US" altLang="zh-CN" sz="3600" dirty="0">
                <a:solidFill>
                  <a:srgbClr val="263C88"/>
                </a:solidFill>
                <a:latin typeface="思源黑体 CN Heavy" panose="020B0A00000000000000" pitchFamily="34" charset="-122"/>
                <a:ea typeface="思源黑体 CN Heavy" panose="020B0A00000000000000" pitchFamily="34" charset="-122"/>
              </a:rPr>
              <a:t>03.</a:t>
            </a:r>
            <a:endParaRPr kumimoji="1" lang="zh-CN" altLang="en-US" sz="3600" dirty="0">
              <a:solidFill>
                <a:srgbClr val="263C88"/>
              </a:solidFill>
              <a:latin typeface="思源黑体 CN Heavy" panose="020B0A00000000000000" pitchFamily="34" charset="-122"/>
              <a:ea typeface="思源黑体 CN Heavy" panose="020B0A00000000000000" pitchFamily="34" charset="-122"/>
            </a:endParaRPr>
          </a:p>
        </p:txBody>
      </p:sp>
      <p:sp>
        <p:nvSpPr>
          <p:cNvPr id="5" name="文本框 4">
            <a:extLst>
              <a:ext uri="{FF2B5EF4-FFF2-40B4-BE49-F238E27FC236}">
                <a16:creationId xmlns:a16="http://schemas.microsoft.com/office/drawing/2014/main" id="{67B817D4-AD49-4E1B-50DC-07239D1955E8}"/>
              </a:ext>
            </a:extLst>
          </p:cNvPr>
          <p:cNvSpPr txBox="1"/>
          <p:nvPr/>
        </p:nvSpPr>
        <p:spPr>
          <a:xfrm>
            <a:off x="4633649" y="2658595"/>
            <a:ext cx="4970226" cy="1005916"/>
          </a:xfrm>
          <a:prstGeom prst="rect">
            <a:avLst/>
          </a:prstGeom>
          <a:noFill/>
        </p:spPr>
        <p:txBody>
          <a:bodyPr wrap="square" rtlCol="0">
            <a:spAutoFit/>
          </a:bodyPr>
          <a:lstStyle/>
          <a:p>
            <a:pPr algn="r">
              <a:lnSpc>
                <a:spcPct val="110000"/>
              </a:lnSpc>
            </a:pPr>
            <a:r>
              <a:rPr lang="en-US" altLang="zh-CN" sz="2800" b="1" dirty="0">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LEGO: A compression method based on </a:t>
            </a:r>
            <a:r>
              <a:rPr lang="en-US" altLang="zh-CN" sz="2800" b="1" dirty="0" err="1">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LoRA</a:t>
            </a:r>
            <a:r>
              <a:rPr lang="en-US" altLang="zh-CN" sz="2800" b="1" dirty="0">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 weighted SVD</a:t>
            </a:r>
          </a:p>
        </p:txBody>
      </p:sp>
    </p:spTree>
    <p:extLst>
      <p:ext uri="{BB962C8B-B14F-4D97-AF65-F5344CB8AC3E}">
        <p14:creationId xmlns:p14="http://schemas.microsoft.com/office/powerpoint/2010/main" val="1870792764"/>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right)">
                                      <p:cBhvr>
                                        <p:cTn id="8" dur="500"/>
                                        <p:tgtEl>
                                          <p:spTgt spid="18"/>
                                        </p:tgtEl>
                                      </p:cBhvr>
                                    </p:animEffect>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44902612-296E-7FC5-7119-B1820A84B311}"/>
              </a:ext>
            </a:extLst>
          </p:cNvPr>
          <p:cNvSpPr txBox="1"/>
          <p:nvPr/>
        </p:nvSpPr>
        <p:spPr>
          <a:xfrm>
            <a:off x="840559" y="1484428"/>
            <a:ext cx="5415557" cy="1987082"/>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Information from Gradient</a:t>
            </a:r>
            <a:endParaRPr lang="en-US" altLang="zh-CN" sz="1200" b="1" dirty="0">
              <a:solidFill>
                <a:srgbClr val="263C88"/>
              </a:solidFill>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Improve the accurate by fisher information in FWSVD.</a:t>
            </a: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Align the objective of compression with the model’s task, instead of minimizing reconstruction error (F- norm).</a:t>
            </a: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Obtain SVD friendly matrix by assigning weights.</a:t>
            </a:r>
            <a:endParaRPr lang="en-US" altLang="zh-CN" sz="2000" dirty="0">
              <a:latin typeface="Times New Roman" panose="02020603050405020304" pitchFamily="18" charset="0"/>
              <a:ea typeface="思源黑体 CN Medium" panose="020B0600000000000000"/>
              <a:cs typeface="Times New Roman" panose="02020603050405020304" pitchFamily="18" charset="0"/>
            </a:endParaRPr>
          </a:p>
        </p:txBody>
      </p:sp>
      <p:sp>
        <p:nvSpPr>
          <p:cNvPr id="52" name="Pentagon 6_1">
            <a:extLst>
              <a:ext uri="{FF2B5EF4-FFF2-40B4-BE49-F238E27FC236}">
                <a16:creationId xmlns:a16="http://schemas.microsoft.com/office/drawing/2014/main" id="{AF00C5AC-1046-411F-939E-89D5936C785B}"/>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8699EC9A-81A9-4AD6-9962-57AA5A2F4CD8}"/>
              </a:ext>
            </a:extLst>
          </p:cNvPr>
          <p:cNvSpPr txBox="1"/>
          <p:nvPr/>
        </p:nvSpPr>
        <p:spPr>
          <a:xfrm>
            <a:off x="42821" y="642567"/>
            <a:ext cx="1595479" cy="479825"/>
          </a:xfrm>
          <a:prstGeom prst="rect">
            <a:avLst/>
          </a:prstGeom>
          <a:noFill/>
        </p:spPr>
        <p:txBody>
          <a:bodyPr wrap="square" rtlCol="0">
            <a:spAutoFit/>
          </a:bodyPr>
          <a:lstStyle/>
          <a:p>
            <a:pPr algn="dist"/>
            <a:r>
              <a:rPr lang="en-US" altLang="zh-CN" sz="2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CPU</a:t>
            </a:r>
            <a:r>
              <a:rPr lang="zh-CN" altLang="en-US" sz="2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设计</a:t>
            </a:r>
          </a:p>
        </p:txBody>
      </p:sp>
      <p:sp>
        <p:nvSpPr>
          <p:cNvPr id="5" name="Pentagon 6_1">
            <a:extLst>
              <a:ext uri="{FF2B5EF4-FFF2-40B4-BE49-F238E27FC236}">
                <a16:creationId xmlns:a16="http://schemas.microsoft.com/office/drawing/2014/main" id="{B2DEA907-69CA-1F7C-0719-3B1C4B3D0485}"/>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EA72AD3-AE04-AC91-8BBE-AEC989717A4D}"/>
              </a:ext>
            </a:extLst>
          </p:cNvPr>
          <p:cNvSpPr txBox="1"/>
          <p:nvPr/>
        </p:nvSpPr>
        <p:spPr>
          <a:xfrm>
            <a:off x="-1" y="559313"/>
            <a:ext cx="1595479" cy="646331"/>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Weighted SVD</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sp>
        <p:nvSpPr>
          <p:cNvPr id="14" name="文本框 13">
            <a:extLst>
              <a:ext uri="{FF2B5EF4-FFF2-40B4-BE49-F238E27FC236}">
                <a16:creationId xmlns:a16="http://schemas.microsoft.com/office/drawing/2014/main" id="{5F60E9E2-7F4B-0314-6C62-C96354DCFD88}"/>
              </a:ext>
            </a:extLst>
          </p:cNvPr>
          <p:cNvSpPr txBox="1"/>
          <p:nvPr/>
        </p:nvSpPr>
        <p:spPr>
          <a:xfrm>
            <a:off x="840559" y="6416516"/>
            <a:ext cx="9353550" cy="400110"/>
          </a:xfrm>
          <a:prstGeom prst="rect">
            <a:avLst/>
          </a:prstGeom>
          <a:noFill/>
        </p:spPr>
        <p:txBody>
          <a:bodyPr wrap="square" rtlCol="0">
            <a:spAutoFit/>
          </a:bodyPr>
          <a:lstStyle/>
          <a:p>
            <a:r>
              <a:rPr lang="en-US" altLang="zh-CN" sz="1000" i="0" dirty="0">
                <a:solidFill>
                  <a:srgbClr val="000000"/>
                </a:solidFill>
                <a:effectLst/>
                <a:latin typeface="Lucida Grande"/>
                <a:hlinkClick r:id="rId3"/>
              </a:rPr>
              <a:t>Language model compression with weighted low-rank factorization (ICLR 2022)</a:t>
            </a:r>
            <a:endParaRPr lang="en-US" altLang="zh-CN" sz="1000" i="0" dirty="0">
              <a:solidFill>
                <a:srgbClr val="000000"/>
              </a:solidFill>
              <a:effectLst/>
              <a:latin typeface="Lucida Grande"/>
            </a:endParaRPr>
          </a:p>
          <a:p>
            <a:r>
              <a:rPr lang="en-US" altLang="zh-CN" sz="1000" i="0" dirty="0">
                <a:solidFill>
                  <a:srgbClr val="000000"/>
                </a:solidFill>
                <a:effectLst/>
                <a:latin typeface="Lucida Grande"/>
                <a:hlinkClick r:id="rId4"/>
              </a:rPr>
              <a:t>Numerical Optimizations for Weighted Low-rank Estimation on Language Model (ACL 2022)</a:t>
            </a:r>
            <a:endParaRPr lang="en-US" altLang="zh-CN" sz="1000" i="0" dirty="0">
              <a:solidFill>
                <a:srgbClr val="000000"/>
              </a:solidFill>
              <a:effectLst/>
              <a:latin typeface="Lucida Grande"/>
            </a:endParaRPr>
          </a:p>
        </p:txBody>
      </p:sp>
      <p:pic>
        <p:nvPicPr>
          <p:cNvPr id="17" name="图片 16" descr="图示&#10;&#10;描述已自动生成">
            <a:extLst>
              <a:ext uri="{FF2B5EF4-FFF2-40B4-BE49-F238E27FC236}">
                <a16:creationId xmlns:a16="http://schemas.microsoft.com/office/drawing/2014/main" id="{E736658A-DEB8-C30E-15B9-76374B7FAE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7588" y="1761337"/>
            <a:ext cx="5604411" cy="1223328"/>
          </a:xfrm>
          <a:prstGeom prst="rect">
            <a:avLst/>
          </a:prstGeom>
        </p:spPr>
      </p:pic>
      <p:pic>
        <p:nvPicPr>
          <p:cNvPr id="18" name="图片 17" descr="手机屏幕的截图&#10;&#10;描述已自动生成">
            <a:extLst>
              <a:ext uri="{FF2B5EF4-FFF2-40B4-BE49-F238E27FC236}">
                <a16:creationId xmlns:a16="http://schemas.microsoft.com/office/drawing/2014/main" id="{B2B952FD-12E7-CF09-EED6-9361B527684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73618" y="3863279"/>
            <a:ext cx="4832349" cy="1129488"/>
          </a:xfrm>
          <a:prstGeom prst="rect">
            <a:avLst/>
          </a:prstGeom>
        </p:spPr>
      </p:pic>
      <p:sp>
        <p:nvSpPr>
          <p:cNvPr id="19" name="箭头: 下 18">
            <a:extLst>
              <a:ext uri="{FF2B5EF4-FFF2-40B4-BE49-F238E27FC236}">
                <a16:creationId xmlns:a16="http://schemas.microsoft.com/office/drawing/2014/main" id="{879797F8-4899-72DA-928F-74937B872362}"/>
              </a:ext>
            </a:extLst>
          </p:cNvPr>
          <p:cNvSpPr/>
          <p:nvPr/>
        </p:nvSpPr>
        <p:spPr>
          <a:xfrm>
            <a:off x="9294543" y="3008092"/>
            <a:ext cx="190500" cy="65405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CC942A75-E8D5-C986-6129-C4EBA4922B3F}"/>
              </a:ext>
            </a:extLst>
          </p:cNvPr>
          <p:cNvSpPr txBox="1"/>
          <p:nvPr/>
        </p:nvSpPr>
        <p:spPr>
          <a:xfrm>
            <a:off x="9490880" y="2828433"/>
            <a:ext cx="882650" cy="261610"/>
          </a:xfrm>
          <a:prstGeom prst="rect">
            <a:avLst/>
          </a:prstGeom>
          <a:noFill/>
        </p:spPr>
        <p:txBody>
          <a:bodyPr wrap="square" rtlCol="0">
            <a:spAutoFit/>
          </a:bodyPr>
          <a:lstStyle/>
          <a:p>
            <a:r>
              <a:rPr lang="en-US" altLang="zh-CN" sz="1100" b="1" dirty="0">
                <a:solidFill>
                  <a:srgbClr val="C00000"/>
                </a:solidFill>
              </a:rPr>
              <a:t>Vanilla SVD</a:t>
            </a:r>
            <a:endParaRPr lang="zh-CN" altLang="en-US" sz="1100" b="1" dirty="0">
              <a:solidFill>
                <a:srgbClr val="C00000"/>
              </a:solidFill>
            </a:endParaRPr>
          </a:p>
        </p:txBody>
      </p:sp>
      <p:sp>
        <p:nvSpPr>
          <p:cNvPr id="21" name="文本框 20">
            <a:extLst>
              <a:ext uri="{FF2B5EF4-FFF2-40B4-BE49-F238E27FC236}">
                <a16:creationId xmlns:a16="http://schemas.microsoft.com/office/drawing/2014/main" id="{052B8F16-7766-441B-D9BE-982EDF30DE3F}"/>
              </a:ext>
            </a:extLst>
          </p:cNvPr>
          <p:cNvSpPr txBox="1"/>
          <p:nvPr/>
        </p:nvSpPr>
        <p:spPr>
          <a:xfrm>
            <a:off x="9484892" y="3569702"/>
            <a:ext cx="1489038" cy="261610"/>
          </a:xfrm>
          <a:prstGeom prst="rect">
            <a:avLst/>
          </a:prstGeom>
          <a:noFill/>
        </p:spPr>
        <p:txBody>
          <a:bodyPr wrap="square" rtlCol="0">
            <a:spAutoFit/>
          </a:bodyPr>
          <a:lstStyle/>
          <a:p>
            <a:r>
              <a:rPr lang="en-US" altLang="zh-CN" sz="1100" b="1" dirty="0">
                <a:solidFill>
                  <a:srgbClr val="C00000"/>
                </a:solidFill>
              </a:rPr>
              <a:t>Fisher-Weighted SVD</a:t>
            </a:r>
            <a:endParaRPr lang="zh-CN" altLang="en-US" sz="1100" b="1" dirty="0">
              <a:solidFill>
                <a:srgbClr val="C00000"/>
              </a:solidFill>
            </a:endParaRPr>
          </a:p>
        </p:txBody>
      </p:sp>
      <p:pic>
        <p:nvPicPr>
          <p:cNvPr id="22" name="图片 21" descr="卡通人物&#10;&#10;低可信度描述已自动生成">
            <a:extLst>
              <a:ext uri="{FF2B5EF4-FFF2-40B4-BE49-F238E27FC236}">
                <a16:creationId xmlns:a16="http://schemas.microsoft.com/office/drawing/2014/main" id="{9085E047-99CE-7D23-27A2-B45759A56DE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98704" y="5346172"/>
            <a:ext cx="5372376" cy="857294"/>
          </a:xfrm>
          <a:prstGeom prst="rect">
            <a:avLst/>
          </a:prstGeom>
        </p:spPr>
      </p:pic>
    </p:spTree>
    <p:extLst>
      <p:ext uri="{BB962C8B-B14F-4D97-AF65-F5344CB8AC3E}">
        <p14:creationId xmlns:p14="http://schemas.microsoft.com/office/powerpoint/2010/main" val="2996696372"/>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entagon 6_1">
            <a:extLst>
              <a:ext uri="{FF2B5EF4-FFF2-40B4-BE49-F238E27FC236}">
                <a16:creationId xmlns:a16="http://schemas.microsoft.com/office/drawing/2014/main" id="{AF00C5AC-1046-411F-939E-89D5936C785B}"/>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8699EC9A-81A9-4AD6-9962-57AA5A2F4CD8}"/>
              </a:ext>
            </a:extLst>
          </p:cNvPr>
          <p:cNvSpPr txBox="1"/>
          <p:nvPr/>
        </p:nvSpPr>
        <p:spPr>
          <a:xfrm>
            <a:off x="42821" y="642567"/>
            <a:ext cx="1595479" cy="479825"/>
          </a:xfrm>
          <a:prstGeom prst="rect">
            <a:avLst/>
          </a:prstGeom>
          <a:noFill/>
        </p:spPr>
        <p:txBody>
          <a:bodyPr wrap="square" rtlCol="0">
            <a:spAutoFit/>
          </a:bodyPr>
          <a:lstStyle/>
          <a:p>
            <a:pPr algn="dist"/>
            <a:r>
              <a:rPr lang="en-US" altLang="zh-CN" sz="2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CPU</a:t>
            </a:r>
            <a:r>
              <a:rPr lang="zh-CN" altLang="en-US" sz="2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设计</a:t>
            </a:r>
          </a:p>
        </p:txBody>
      </p:sp>
      <p:sp>
        <p:nvSpPr>
          <p:cNvPr id="5" name="Pentagon 6_1">
            <a:extLst>
              <a:ext uri="{FF2B5EF4-FFF2-40B4-BE49-F238E27FC236}">
                <a16:creationId xmlns:a16="http://schemas.microsoft.com/office/drawing/2014/main" id="{B2DEA907-69CA-1F7C-0719-3B1C4B3D0485}"/>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EA72AD3-AE04-AC91-8BBE-AEC989717A4D}"/>
              </a:ext>
            </a:extLst>
          </p:cNvPr>
          <p:cNvSpPr txBox="1"/>
          <p:nvPr/>
        </p:nvSpPr>
        <p:spPr>
          <a:xfrm>
            <a:off x="-1" y="559313"/>
            <a:ext cx="1595479" cy="646331"/>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Weighted SVD</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sp>
        <p:nvSpPr>
          <p:cNvPr id="2" name="文本框 1">
            <a:extLst>
              <a:ext uri="{FF2B5EF4-FFF2-40B4-BE49-F238E27FC236}">
                <a16:creationId xmlns:a16="http://schemas.microsoft.com/office/drawing/2014/main" id="{78109714-1ED6-EA0F-64F2-74BA7AFF60E3}"/>
              </a:ext>
            </a:extLst>
          </p:cNvPr>
          <p:cNvSpPr txBox="1"/>
          <p:nvPr/>
        </p:nvSpPr>
        <p:spPr>
          <a:xfrm>
            <a:off x="797738" y="3594811"/>
            <a:ext cx="5933262" cy="2356414"/>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Limitations</a:t>
            </a:r>
            <a:endParaRPr lang="en-US" altLang="zh-CN" sz="1200" b="1" dirty="0">
              <a:solidFill>
                <a:srgbClr val="263C88"/>
              </a:solidFill>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Computationally expansive</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Forward + backward: 7B model-&gt;60GB+ memory footprint</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Fp32 is necessary for gradient storage</a:t>
            </a:r>
            <a:endParaRPr lang="en-US" altLang="zh-CN" sz="1600" b="1" dirty="0">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Important parameters may be miss-weighted for their relatively stable gradients</a:t>
            </a:r>
          </a:p>
        </p:txBody>
      </p:sp>
      <p:sp>
        <p:nvSpPr>
          <p:cNvPr id="14" name="文本框 13">
            <a:extLst>
              <a:ext uri="{FF2B5EF4-FFF2-40B4-BE49-F238E27FC236}">
                <a16:creationId xmlns:a16="http://schemas.microsoft.com/office/drawing/2014/main" id="{5F60E9E2-7F4B-0314-6C62-C96354DCFD88}"/>
              </a:ext>
            </a:extLst>
          </p:cNvPr>
          <p:cNvSpPr txBox="1"/>
          <p:nvPr/>
        </p:nvSpPr>
        <p:spPr>
          <a:xfrm>
            <a:off x="840559" y="6416516"/>
            <a:ext cx="9353550" cy="400110"/>
          </a:xfrm>
          <a:prstGeom prst="rect">
            <a:avLst/>
          </a:prstGeom>
          <a:noFill/>
        </p:spPr>
        <p:txBody>
          <a:bodyPr wrap="square" rtlCol="0">
            <a:spAutoFit/>
          </a:bodyPr>
          <a:lstStyle/>
          <a:p>
            <a:r>
              <a:rPr lang="en-US" altLang="zh-CN" sz="1000" i="0" dirty="0">
                <a:solidFill>
                  <a:srgbClr val="000000"/>
                </a:solidFill>
                <a:effectLst/>
                <a:latin typeface="Lucida Grande"/>
                <a:hlinkClick r:id="rId3"/>
              </a:rPr>
              <a:t>Language model compression with weighted low-rank factorization (2022 ICLR)</a:t>
            </a:r>
            <a:endParaRPr lang="en-US" altLang="zh-CN" sz="1000" i="0" dirty="0">
              <a:solidFill>
                <a:srgbClr val="000000"/>
              </a:solidFill>
              <a:effectLst/>
              <a:latin typeface="Lucida Grande"/>
            </a:endParaRPr>
          </a:p>
          <a:p>
            <a:r>
              <a:rPr lang="en-US" altLang="zh-CN" sz="1000" i="0" dirty="0">
                <a:solidFill>
                  <a:srgbClr val="000000"/>
                </a:solidFill>
                <a:effectLst/>
                <a:latin typeface="Lucida Grande"/>
                <a:hlinkClick r:id="rId4"/>
              </a:rPr>
              <a:t>Numerical Optimizations for Weighted Low-rank Estimation on Language Model (ACL 2022)</a:t>
            </a:r>
            <a:endParaRPr lang="en-US" altLang="zh-CN" sz="1000" i="0" dirty="0">
              <a:solidFill>
                <a:srgbClr val="000000"/>
              </a:solidFill>
              <a:effectLst/>
              <a:latin typeface="Lucida Grande"/>
            </a:endParaRPr>
          </a:p>
        </p:txBody>
      </p:sp>
      <p:pic>
        <p:nvPicPr>
          <p:cNvPr id="17" name="图片 16" descr="图示&#10;&#10;描述已自动生成">
            <a:extLst>
              <a:ext uri="{FF2B5EF4-FFF2-40B4-BE49-F238E27FC236}">
                <a16:creationId xmlns:a16="http://schemas.microsoft.com/office/drawing/2014/main" id="{E736658A-DEB8-C30E-15B9-76374B7FAE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7588" y="1761337"/>
            <a:ext cx="5604411" cy="1223328"/>
          </a:xfrm>
          <a:prstGeom prst="rect">
            <a:avLst/>
          </a:prstGeom>
        </p:spPr>
      </p:pic>
      <p:pic>
        <p:nvPicPr>
          <p:cNvPr id="18" name="图片 17" descr="手机屏幕的截图&#10;&#10;描述已自动生成">
            <a:extLst>
              <a:ext uri="{FF2B5EF4-FFF2-40B4-BE49-F238E27FC236}">
                <a16:creationId xmlns:a16="http://schemas.microsoft.com/office/drawing/2014/main" id="{B2B952FD-12E7-CF09-EED6-9361B527684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73618" y="3863279"/>
            <a:ext cx="4832349" cy="1129488"/>
          </a:xfrm>
          <a:prstGeom prst="rect">
            <a:avLst/>
          </a:prstGeom>
        </p:spPr>
      </p:pic>
      <p:sp>
        <p:nvSpPr>
          <p:cNvPr id="19" name="箭头: 下 18">
            <a:extLst>
              <a:ext uri="{FF2B5EF4-FFF2-40B4-BE49-F238E27FC236}">
                <a16:creationId xmlns:a16="http://schemas.microsoft.com/office/drawing/2014/main" id="{879797F8-4899-72DA-928F-74937B872362}"/>
              </a:ext>
            </a:extLst>
          </p:cNvPr>
          <p:cNvSpPr/>
          <p:nvPr/>
        </p:nvSpPr>
        <p:spPr>
          <a:xfrm>
            <a:off x="9294543" y="3008092"/>
            <a:ext cx="190500" cy="65405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CC942A75-E8D5-C986-6129-C4EBA4922B3F}"/>
              </a:ext>
            </a:extLst>
          </p:cNvPr>
          <p:cNvSpPr txBox="1"/>
          <p:nvPr/>
        </p:nvSpPr>
        <p:spPr>
          <a:xfrm>
            <a:off x="9490880" y="2828433"/>
            <a:ext cx="882650" cy="261610"/>
          </a:xfrm>
          <a:prstGeom prst="rect">
            <a:avLst/>
          </a:prstGeom>
          <a:noFill/>
        </p:spPr>
        <p:txBody>
          <a:bodyPr wrap="square" rtlCol="0">
            <a:spAutoFit/>
          </a:bodyPr>
          <a:lstStyle/>
          <a:p>
            <a:r>
              <a:rPr lang="en-US" altLang="zh-CN" sz="1100" b="1" dirty="0">
                <a:solidFill>
                  <a:srgbClr val="C00000"/>
                </a:solidFill>
              </a:rPr>
              <a:t>Vanilla SVD</a:t>
            </a:r>
            <a:endParaRPr lang="zh-CN" altLang="en-US" sz="1100" b="1" dirty="0">
              <a:solidFill>
                <a:srgbClr val="C00000"/>
              </a:solidFill>
            </a:endParaRPr>
          </a:p>
        </p:txBody>
      </p:sp>
      <p:sp>
        <p:nvSpPr>
          <p:cNvPr id="21" name="文本框 20">
            <a:extLst>
              <a:ext uri="{FF2B5EF4-FFF2-40B4-BE49-F238E27FC236}">
                <a16:creationId xmlns:a16="http://schemas.microsoft.com/office/drawing/2014/main" id="{052B8F16-7766-441B-D9BE-982EDF30DE3F}"/>
              </a:ext>
            </a:extLst>
          </p:cNvPr>
          <p:cNvSpPr txBox="1"/>
          <p:nvPr/>
        </p:nvSpPr>
        <p:spPr>
          <a:xfrm>
            <a:off x="9484892" y="3569702"/>
            <a:ext cx="1489038" cy="261610"/>
          </a:xfrm>
          <a:prstGeom prst="rect">
            <a:avLst/>
          </a:prstGeom>
          <a:noFill/>
        </p:spPr>
        <p:txBody>
          <a:bodyPr wrap="square" rtlCol="0">
            <a:spAutoFit/>
          </a:bodyPr>
          <a:lstStyle/>
          <a:p>
            <a:r>
              <a:rPr lang="en-US" altLang="zh-CN" sz="1100" b="1" dirty="0">
                <a:solidFill>
                  <a:srgbClr val="C00000"/>
                </a:solidFill>
              </a:rPr>
              <a:t>Fisher-Weighted SVD</a:t>
            </a:r>
            <a:endParaRPr lang="zh-CN" altLang="en-US" sz="1100" b="1" dirty="0">
              <a:solidFill>
                <a:srgbClr val="C00000"/>
              </a:solidFill>
            </a:endParaRPr>
          </a:p>
        </p:txBody>
      </p:sp>
      <p:pic>
        <p:nvPicPr>
          <p:cNvPr id="22" name="图片 21" descr="卡通人物&#10;&#10;低可信度描述已自动生成">
            <a:extLst>
              <a:ext uri="{FF2B5EF4-FFF2-40B4-BE49-F238E27FC236}">
                <a16:creationId xmlns:a16="http://schemas.microsoft.com/office/drawing/2014/main" id="{9085E047-99CE-7D23-27A2-B45759A56DE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98704" y="5346172"/>
            <a:ext cx="5372376" cy="857294"/>
          </a:xfrm>
          <a:prstGeom prst="rect">
            <a:avLst/>
          </a:prstGeom>
        </p:spPr>
      </p:pic>
      <p:sp>
        <p:nvSpPr>
          <p:cNvPr id="3" name="文本框 2">
            <a:extLst>
              <a:ext uri="{FF2B5EF4-FFF2-40B4-BE49-F238E27FC236}">
                <a16:creationId xmlns:a16="http://schemas.microsoft.com/office/drawing/2014/main" id="{D1093FC9-0580-FFDF-0E44-B5AA5D849039}"/>
              </a:ext>
            </a:extLst>
          </p:cNvPr>
          <p:cNvSpPr txBox="1"/>
          <p:nvPr/>
        </p:nvSpPr>
        <p:spPr>
          <a:xfrm>
            <a:off x="840559" y="1484428"/>
            <a:ext cx="5415557" cy="1987082"/>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Information from Gradient</a:t>
            </a:r>
            <a:endParaRPr lang="en-US" altLang="zh-CN" sz="1200" b="1" dirty="0">
              <a:solidFill>
                <a:srgbClr val="263C88"/>
              </a:solidFill>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Improve the accurate by fisher information in FWSVD.</a:t>
            </a: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Align the objective of compression with the model’s task, instead of minimizing reconstruction error (F- norm).</a:t>
            </a: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Obtain SVD friendly matrix by assigning weights.</a:t>
            </a:r>
            <a:endParaRPr lang="en-US" altLang="zh-CN" sz="2000" dirty="0">
              <a:latin typeface="Times New Roman" panose="02020603050405020304" pitchFamily="18" charset="0"/>
              <a:ea typeface="思源黑体 CN Medium" panose="020B0600000000000000"/>
              <a:cs typeface="Times New Roman" panose="02020603050405020304" pitchFamily="18" charset="0"/>
            </a:endParaRPr>
          </a:p>
        </p:txBody>
      </p:sp>
    </p:spTree>
    <p:extLst>
      <p:ext uri="{BB962C8B-B14F-4D97-AF65-F5344CB8AC3E}">
        <p14:creationId xmlns:p14="http://schemas.microsoft.com/office/powerpoint/2010/main" val="3010278237"/>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6_1">
            <a:extLst>
              <a:ext uri="{FF2B5EF4-FFF2-40B4-BE49-F238E27FC236}">
                <a16:creationId xmlns:a16="http://schemas.microsoft.com/office/drawing/2014/main" id="{6F6AF14B-DC95-BBA1-3483-8DF3507C9A41}"/>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5F7F1F8E-AB93-6BB9-5EA3-7F2C864B05D5}"/>
              </a:ext>
            </a:extLst>
          </p:cNvPr>
          <p:cNvSpPr txBox="1"/>
          <p:nvPr/>
        </p:nvSpPr>
        <p:spPr>
          <a:xfrm>
            <a:off x="0" y="694153"/>
            <a:ext cx="1587500" cy="369332"/>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LEGO</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sp>
        <p:nvSpPr>
          <p:cNvPr id="6" name="文本框 5">
            <a:extLst>
              <a:ext uri="{FF2B5EF4-FFF2-40B4-BE49-F238E27FC236}">
                <a16:creationId xmlns:a16="http://schemas.microsoft.com/office/drawing/2014/main" id="{0F104378-EFDE-09B8-B45E-1A43A0B0B0B9}"/>
              </a:ext>
            </a:extLst>
          </p:cNvPr>
          <p:cNvSpPr txBox="1"/>
          <p:nvPr/>
        </p:nvSpPr>
        <p:spPr>
          <a:xfrm>
            <a:off x="840560" y="1484432"/>
            <a:ext cx="7099673" cy="2356414"/>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Fine-grained Importance Evaluation</a:t>
            </a:r>
            <a:r>
              <a:rPr lang="en-US" altLang="zh-CN" b="1" dirty="0">
                <a:solidFill>
                  <a:srgbClr val="263C88"/>
                </a:solidFill>
                <a:latin typeface="思源黑体 CN Heavy"/>
                <a:ea typeface="思源黑体 CN Medium" panose="020B0600000000000000"/>
                <a:cs typeface="Times New Roman" panose="02020603050405020304" pitchFamily="18" charset="0"/>
              </a:rPr>
              <a:t> </a:t>
            </a:r>
            <a:endParaRPr lang="en-US" altLang="zh-CN" sz="1400" b="1" dirty="0">
              <a:solidFill>
                <a:srgbClr val="263C88"/>
              </a:solidFill>
              <a:latin typeface="思源黑体 CN Heavy"/>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FWSVD: </a:t>
            </a:r>
            <a:r>
              <a:rPr lang="en-US" altLang="zh-CN" sz="1600" b="1" dirty="0">
                <a:latin typeface="Times New Roman" panose="02020603050405020304" pitchFamily="18" charset="0"/>
                <a:ea typeface="思源黑体 CN Medium" panose="020B0600000000000000"/>
                <a:cs typeface="Times New Roman" panose="02020603050405020304" pitchFamily="18" charset="0"/>
              </a:rPr>
              <a:t>larger gradient </a:t>
            </a:r>
            <a:r>
              <a:rPr lang="en-US" altLang="zh-CN" sz="1600" dirty="0">
                <a:latin typeface="Times New Roman" panose="02020603050405020304" pitchFamily="18" charset="0"/>
                <a:ea typeface="思源黑体 CN Medium" panose="020B0600000000000000"/>
                <a:cs typeface="Times New Roman" panose="02020603050405020304" pitchFamily="18" charset="0"/>
              </a:rPr>
              <a:t>on downstream dataset -&gt; to be remained</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But we need a general base model </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Directly multiplying importance with weights leads to re-finetuning</a:t>
            </a: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CLR: elements with </a:t>
            </a:r>
            <a:r>
              <a:rPr lang="en-US" altLang="zh-CN" sz="1600" b="1" dirty="0">
                <a:latin typeface="Times New Roman" panose="02020603050405020304" pitchFamily="18" charset="0"/>
                <a:ea typeface="思源黑体 CN Medium" panose="020B0600000000000000"/>
                <a:cs typeface="Times New Roman" panose="02020603050405020304" pitchFamily="18" charset="0"/>
              </a:rPr>
              <a:t>less variants </a:t>
            </a:r>
            <a:r>
              <a:rPr lang="en-US" altLang="zh-CN" sz="1600" dirty="0">
                <a:latin typeface="Times New Roman" panose="02020603050405020304" pitchFamily="18" charset="0"/>
                <a:ea typeface="思源黑体 CN Medium" panose="020B0600000000000000"/>
                <a:cs typeface="Times New Roman" panose="02020603050405020304" pitchFamily="18" charset="0"/>
              </a:rPr>
              <a:t>during multi-domain finetuning are important</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Core language region -&gt; general ability of language modeling</a:t>
            </a:r>
          </a:p>
        </p:txBody>
      </p:sp>
    </p:spTree>
    <p:extLst>
      <p:ext uri="{BB962C8B-B14F-4D97-AF65-F5344CB8AC3E}">
        <p14:creationId xmlns:p14="http://schemas.microsoft.com/office/powerpoint/2010/main" val="805975042"/>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6_1">
            <a:extLst>
              <a:ext uri="{FF2B5EF4-FFF2-40B4-BE49-F238E27FC236}">
                <a16:creationId xmlns:a16="http://schemas.microsoft.com/office/drawing/2014/main" id="{6F6AF14B-DC95-BBA1-3483-8DF3507C9A41}"/>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5F7F1F8E-AB93-6BB9-5EA3-7F2C864B05D5}"/>
              </a:ext>
            </a:extLst>
          </p:cNvPr>
          <p:cNvSpPr txBox="1"/>
          <p:nvPr/>
        </p:nvSpPr>
        <p:spPr>
          <a:xfrm>
            <a:off x="0" y="694153"/>
            <a:ext cx="1587500" cy="369332"/>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LEGO</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sp>
        <p:nvSpPr>
          <p:cNvPr id="6" name="文本框 5">
            <a:extLst>
              <a:ext uri="{FF2B5EF4-FFF2-40B4-BE49-F238E27FC236}">
                <a16:creationId xmlns:a16="http://schemas.microsoft.com/office/drawing/2014/main" id="{0F104378-EFDE-09B8-B45E-1A43A0B0B0B9}"/>
              </a:ext>
            </a:extLst>
          </p:cNvPr>
          <p:cNvSpPr txBox="1"/>
          <p:nvPr/>
        </p:nvSpPr>
        <p:spPr>
          <a:xfrm>
            <a:off x="840560" y="1484432"/>
            <a:ext cx="7099673" cy="2356414"/>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Fine-grained Importance Evaluation</a:t>
            </a:r>
            <a:r>
              <a:rPr lang="en-US" altLang="zh-CN" b="1" dirty="0">
                <a:solidFill>
                  <a:srgbClr val="263C88"/>
                </a:solidFill>
                <a:latin typeface="思源黑体 CN Heavy"/>
                <a:ea typeface="思源黑体 CN Medium" panose="020B0600000000000000"/>
                <a:cs typeface="Times New Roman" panose="02020603050405020304" pitchFamily="18" charset="0"/>
              </a:rPr>
              <a:t> </a:t>
            </a:r>
            <a:endParaRPr lang="en-US" altLang="zh-CN" sz="1400" b="1" dirty="0">
              <a:solidFill>
                <a:srgbClr val="263C88"/>
              </a:solidFill>
              <a:latin typeface="思源黑体 CN Heavy"/>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FWSVD: </a:t>
            </a:r>
            <a:r>
              <a:rPr lang="en-US" altLang="zh-CN" sz="1600" b="1" dirty="0">
                <a:latin typeface="Times New Roman" panose="02020603050405020304" pitchFamily="18" charset="0"/>
                <a:ea typeface="思源黑体 CN Medium" panose="020B0600000000000000"/>
                <a:cs typeface="Times New Roman" panose="02020603050405020304" pitchFamily="18" charset="0"/>
              </a:rPr>
              <a:t>larger gradient </a:t>
            </a:r>
            <a:r>
              <a:rPr lang="en-US" altLang="zh-CN" sz="1600" dirty="0">
                <a:latin typeface="Times New Roman" panose="02020603050405020304" pitchFamily="18" charset="0"/>
                <a:ea typeface="思源黑体 CN Medium" panose="020B0600000000000000"/>
                <a:cs typeface="Times New Roman" panose="02020603050405020304" pitchFamily="18" charset="0"/>
              </a:rPr>
              <a:t>on downstream dataset -&gt; to be remained</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But we need a general base model </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Directly multiplying importance with weights leads to re-finetuning</a:t>
            </a: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CLR: elements with </a:t>
            </a:r>
            <a:r>
              <a:rPr lang="en-US" altLang="zh-CN" sz="1600" b="1" dirty="0">
                <a:latin typeface="Times New Roman" panose="02020603050405020304" pitchFamily="18" charset="0"/>
                <a:ea typeface="思源黑体 CN Medium" panose="020B0600000000000000"/>
                <a:cs typeface="Times New Roman" panose="02020603050405020304" pitchFamily="18" charset="0"/>
              </a:rPr>
              <a:t>less variants </a:t>
            </a:r>
            <a:r>
              <a:rPr lang="en-US" altLang="zh-CN" sz="1600" dirty="0">
                <a:latin typeface="Times New Roman" panose="02020603050405020304" pitchFamily="18" charset="0"/>
                <a:ea typeface="思源黑体 CN Medium" panose="020B0600000000000000"/>
                <a:cs typeface="Times New Roman" panose="02020603050405020304" pitchFamily="18" charset="0"/>
              </a:rPr>
              <a:t>during multi-domain finetuning are important</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Core language region -&gt; general ability of language modeling</a:t>
            </a:r>
          </a:p>
        </p:txBody>
      </p:sp>
      <p:pic>
        <p:nvPicPr>
          <p:cNvPr id="7" name="图片 6" descr="文本&#10;&#10;描述已自动生成">
            <a:extLst>
              <a:ext uri="{FF2B5EF4-FFF2-40B4-BE49-F238E27FC236}">
                <a16:creationId xmlns:a16="http://schemas.microsoft.com/office/drawing/2014/main" id="{12D6F90A-9DE0-951B-9654-59EBB4ED7F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3057" y="1877062"/>
            <a:ext cx="3976400" cy="3927567"/>
          </a:xfrm>
          <a:prstGeom prst="rect">
            <a:avLst/>
          </a:prstGeom>
        </p:spPr>
      </p:pic>
    </p:spTree>
    <p:extLst>
      <p:ext uri="{BB962C8B-B14F-4D97-AF65-F5344CB8AC3E}">
        <p14:creationId xmlns:p14="http://schemas.microsoft.com/office/powerpoint/2010/main" val="2876410470"/>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6_1">
            <a:extLst>
              <a:ext uri="{FF2B5EF4-FFF2-40B4-BE49-F238E27FC236}">
                <a16:creationId xmlns:a16="http://schemas.microsoft.com/office/drawing/2014/main" id="{6F6AF14B-DC95-BBA1-3483-8DF3507C9A41}"/>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5F7F1F8E-AB93-6BB9-5EA3-7F2C864B05D5}"/>
              </a:ext>
            </a:extLst>
          </p:cNvPr>
          <p:cNvSpPr txBox="1"/>
          <p:nvPr/>
        </p:nvSpPr>
        <p:spPr>
          <a:xfrm>
            <a:off x="0" y="694153"/>
            <a:ext cx="1587500" cy="369332"/>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LEGO</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sp>
        <p:nvSpPr>
          <p:cNvPr id="15" name="文本框 14">
            <a:extLst>
              <a:ext uri="{FF2B5EF4-FFF2-40B4-BE49-F238E27FC236}">
                <a16:creationId xmlns:a16="http://schemas.microsoft.com/office/drawing/2014/main" id="{CAF2DCF0-670D-ED70-1994-40CC04AF2F43}"/>
              </a:ext>
            </a:extLst>
          </p:cNvPr>
          <p:cNvSpPr txBox="1"/>
          <p:nvPr/>
        </p:nvSpPr>
        <p:spPr>
          <a:xfrm>
            <a:off x="840560" y="1484432"/>
            <a:ext cx="7099673" cy="2356414"/>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Fine-grained Importance Evaluation</a:t>
            </a:r>
            <a:r>
              <a:rPr lang="en-US" altLang="zh-CN" b="1" dirty="0">
                <a:solidFill>
                  <a:srgbClr val="263C88"/>
                </a:solidFill>
                <a:latin typeface="思源黑体 CN Heavy"/>
                <a:ea typeface="思源黑体 CN Medium" panose="020B0600000000000000"/>
                <a:cs typeface="Times New Roman" panose="02020603050405020304" pitchFamily="18" charset="0"/>
              </a:rPr>
              <a:t> </a:t>
            </a:r>
            <a:endParaRPr lang="en-US" altLang="zh-CN" sz="1400" b="1" dirty="0">
              <a:solidFill>
                <a:srgbClr val="263C88"/>
              </a:solidFill>
              <a:latin typeface="思源黑体 CN Heavy"/>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FWSVD: </a:t>
            </a:r>
            <a:r>
              <a:rPr lang="en-US" altLang="zh-CN" sz="1600" b="1" dirty="0">
                <a:latin typeface="Times New Roman" panose="02020603050405020304" pitchFamily="18" charset="0"/>
                <a:ea typeface="思源黑体 CN Medium" panose="020B0600000000000000"/>
                <a:cs typeface="Times New Roman" panose="02020603050405020304" pitchFamily="18" charset="0"/>
              </a:rPr>
              <a:t>larger gradient </a:t>
            </a:r>
            <a:r>
              <a:rPr lang="en-US" altLang="zh-CN" sz="1600" dirty="0">
                <a:latin typeface="Times New Roman" panose="02020603050405020304" pitchFamily="18" charset="0"/>
                <a:ea typeface="思源黑体 CN Medium" panose="020B0600000000000000"/>
                <a:cs typeface="Times New Roman" panose="02020603050405020304" pitchFamily="18" charset="0"/>
              </a:rPr>
              <a:t>on downstream dataset -&gt; to be remained</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But we need a general base model </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Directly multiplying importance with weights leads to re-finetuning</a:t>
            </a: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CLR: elements with </a:t>
            </a:r>
            <a:r>
              <a:rPr lang="en-US" altLang="zh-CN" sz="1600" b="1" dirty="0">
                <a:latin typeface="Times New Roman" panose="02020603050405020304" pitchFamily="18" charset="0"/>
                <a:ea typeface="思源黑体 CN Medium" panose="020B0600000000000000"/>
                <a:cs typeface="Times New Roman" panose="02020603050405020304" pitchFamily="18" charset="0"/>
              </a:rPr>
              <a:t>less variants </a:t>
            </a:r>
            <a:r>
              <a:rPr lang="en-US" altLang="zh-CN" sz="1600" dirty="0">
                <a:latin typeface="Times New Roman" panose="02020603050405020304" pitchFamily="18" charset="0"/>
                <a:ea typeface="思源黑体 CN Medium" panose="020B0600000000000000"/>
                <a:cs typeface="Times New Roman" panose="02020603050405020304" pitchFamily="18" charset="0"/>
              </a:rPr>
              <a:t>during multi-domain finetuning are important</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Core language region -&gt; general ability of language modeling</a:t>
            </a:r>
          </a:p>
        </p:txBody>
      </p:sp>
      <p:pic>
        <p:nvPicPr>
          <p:cNvPr id="20" name="图片 19" descr="文本&#10;&#10;描述已自动生成">
            <a:extLst>
              <a:ext uri="{FF2B5EF4-FFF2-40B4-BE49-F238E27FC236}">
                <a16:creationId xmlns:a16="http://schemas.microsoft.com/office/drawing/2014/main" id="{5B818F57-D933-58DA-DBE1-ACCE2635C9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3057" y="1877062"/>
            <a:ext cx="3976400" cy="3927567"/>
          </a:xfrm>
          <a:prstGeom prst="rect">
            <a:avLst/>
          </a:prstGeom>
        </p:spPr>
      </p:pic>
      <p:pic>
        <p:nvPicPr>
          <p:cNvPr id="21" name="图片 20" descr="图示&#10;&#10;描述已自动生成">
            <a:extLst>
              <a:ext uri="{FF2B5EF4-FFF2-40B4-BE49-F238E27FC236}">
                <a16:creationId xmlns:a16="http://schemas.microsoft.com/office/drawing/2014/main" id="{1C41AA1A-AB24-E08C-F4AC-55F3E90088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384" y="3840846"/>
            <a:ext cx="6456231" cy="3017154"/>
          </a:xfrm>
          <a:prstGeom prst="rect">
            <a:avLst/>
          </a:prstGeom>
        </p:spPr>
      </p:pic>
    </p:spTree>
    <p:extLst>
      <p:ext uri="{BB962C8B-B14F-4D97-AF65-F5344CB8AC3E}">
        <p14:creationId xmlns:p14="http://schemas.microsoft.com/office/powerpoint/2010/main" val="1725115798"/>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3CF625F6-21E5-49D3-9BF3-A2A44FC939F9}"/>
              </a:ext>
            </a:extLst>
          </p:cNvPr>
          <p:cNvGrpSpPr/>
          <p:nvPr/>
        </p:nvGrpSpPr>
        <p:grpSpPr>
          <a:xfrm flipH="1">
            <a:off x="2320481" y="3664511"/>
            <a:ext cx="7551038" cy="105497"/>
            <a:chOff x="2101845" y="3387257"/>
            <a:chExt cx="7551038" cy="105497"/>
          </a:xfrm>
        </p:grpSpPr>
        <p:cxnSp>
          <p:nvCxnSpPr>
            <p:cNvPr id="15" name="直接连接符 14">
              <a:extLst>
                <a:ext uri="{FF2B5EF4-FFF2-40B4-BE49-F238E27FC236}">
                  <a16:creationId xmlns:a16="http://schemas.microsoft.com/office/drawing/2014/main" id="{D9D08EBA-45CF-48F1-9F8E-F58B5FDC140B}"/>
                </a:ext>
              </a:extLst>
            </p:cNvPr>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872127F4-0276-4F8F-935F-FBDD32E8F999}"/>
                </a:ext>
              </a:extLst>
            </p:cNvPr>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a:extLst>
              <a:ext uri="{FF2B5EF4-FFF2-40B4-BE49-F238E27FC236}">
                <a16:creationId xmlns:a16="http://schemas.microsoft.com/office/drawing/2014/main" id="{308EF2B9-F5D8-4504-9042-2226BB74972B}"/>
              </a:ext>
            </a:extLst>
          </p:cNvPr>
          <p:cNvSpPr txBox="1"/>
          <p:nvPr/>
        </p:nvSpPr>
        <p:spPr>
          <a:xfrm>
            <a:off x="2412720" y="3070928"/>
            <a:ext cx="2095382" cy="646331"/>
          </a:xfrm>
          <a:prstGeom prst="rect">
            <a:avLst/>
          </a:prstGeom>
          <a:noFill/>
        </p:spPr>
        <p:txBody>
          <a:bodyPr wrap="none" rtlCol="0">
            <a:spAutoFit/>
          </a:bodyPr>
          <a:lstStyle/>
          <a:p>
            <a:r>
              <a:rPr kumimoji="1" lang="en-US" altLang="zh-CN" sz="3600" dirty="0">
                <a:solidFill>
                  <a:srgbClr val="263C88"/>
                </a:solidFill>
                <a:latin typeface="思源黑体 CN Heavy" panose="020B0A00000000000000" pitchFamily="34" charset="-122"/>
                <a:ea typeface="思源黑体 CN Heavy" panose="020B0A00000000000000" pitchFamily="34" charset="-122"/>
              </a:rPr>
              <a:t>PART</a:t>
            </a:r>
            <a:r>
              <a:rPr kumimoji="1" lang="zh-CN" altLang="en-US" sz="3600" dirty="0">
                <a:solidFill>
                  <a:srgbClr val="263C88"/>
                </a:solidFill>
                <a:latin typeface="思源黑体 CN Heavy" panose="020B0A00000000000000" pitchFamily="34" charset="-122"/>
                <a:ea typeface="思源黑体 CN Heavy" panose="020B0A00000000000000" pitchFamily="34" charset="-122"/>
              </a:rPr>
              <a:t> </a:t>
            </a:r>
            <a:r>
              <a:rPr kumimoji="1" lang="en-US" altLang="zh-CN" sz="3600" dirty="0">
                <a:solidFill>
                  <a:srgbClr val="263C88"/>
                </a:solidFill>
                <a:latin typeface="思源黑体 CN Heavy" panose="020B0A00000000000000" pitchFamily="34" charset="-122"/>
                <a:ea typeface="思源黑体 CN Heavy" panose="020B0A00000000000000" pitchFamily="34" charset="-122"/>
              </a:rPr>
              <a:t>04.</a:t>
            </a:r>
            <a:endParaRPr kumimoji="1" lang="zh-CN" altLang="en-US" sz="3600" dirty="0">
              <a:solidFill>
                <a:srgbClr val="263C88"/>
              </a:solidFill>
              <a:latin typeface="思源黑体 CN Heavy" panose="020B0A00000000000000" pitchFamily="34" charset="-122"/>
              <a:ea typeface="思源黑体 CN Heavy" panose="020B0A00000000000000" pitchFamily="34" charset="-122"/>
            </a:endParaRPr>
          </a:p>
        </p:txBody>
      </p:sp>
      <p:sp>
        <p:nvSpPr>
          <p:cNvPr id="5" name="文本框 4">
            <a:extLst>
              <a:ext uri="{FF2B5EF4-FFF2-40B4-BE49-F238E27FC236}">
                <a16:creationId xmlns:a16="http://schemas.microsoft.com/office/drawing/2014/main" id="{67B817D4-AD49-4E1B-50DC-07239D1955E8}"/>
              </a:ext>
            </a:extLst>
          </p:cNvPr>
          <p:cNvSpPr txBox="1"/>
          <p:nvPr/>
        </p:nvSpPr>
        <p:spPr>
          <a:xfrm>
            <a:off x="4633649" y="3128123"/>
            <a:ext cx="4970226" cy="531940"/>
          </a:xfrm>
          <a:prstGeom prst="rect">
            <a:avLst/>
          </a:prstGeom>
          <a:noFill/>
        </p:spPr>
        <p:txBody>
          <a:bodyPr wrap="square" rtlCol="0">
            <a:spAutoFit/>
          </a:bodyPr>
          <a:lstStyle/>
          <a:p>
            <a:pPr algn="r">
              <a:lnSpc>
                <a:spcPct val="110000"/>
              </a:lnSpc>
            </a:pPr>
            <a:r>
              <a:rPr lang="en-US" altLang="zh-CN" sz="2800" b="1" dirty="0">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Experiments and future work</a:t>
            </a:r>
          </a:p>
        </p:txBody>
      </p:sp>
    </p:spTree>
    <p:extLst>
      <p:ext uri="{BB962C8B-B14F-4D97-AF65-F5344CB8AC3E}">
        <p14:creationId xmlns:p14="http://schemas.microsoft.com/office/powerpoint/2010/main" val="1473557865"/>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right)">
                                      <p:cBhvr>
                                        <p:cTn id="8" dur="500"/>
                                        <p:tgtEl>
                                          <p:spTgt spid="18"/>
                                        </p:tgtEl>
                                      </p:cBhvr>
                                    </p:animEffect>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09CC900-BD65-40FA-AB46-83BF1067F81C}"/>
              </a:ext>
            </a:extLst>
          </p:cNvPr>
          <p:cNvSpPr txBox="1"/>
          <p:nvPr/>
        </p:nvSpPr>
        <p:spPr>
          <a:xfrm>
            <a:off x="2141634" y="2420483"/>
            <a:ext cx="1543692" cy="461665"/>
          </a:xfrm>
          <a:prstGeom prst="rect">
            <a:avLst/>
          </a:prstGeom>
          <a:noFill/>
        </p:spPr>
        <p:txBody>
          <a:bodyPr wrap="none" rtlCol="0">
            <a:spAutoFit/>
          </a:bodyPr>
          <a:lstStyle/>
          <a:p>
            <a:r>
              <a:rPr kumimoji="1" lang="en-US" altLang="zh-CN" sz="2400" dirty="0">
                <a:solidFill>
                  <a:srgbClr val="263C88"/>
                </a:solidFill>
                <a:latin typeface="思源黑体 CN Heavy" panose="020B0A00000000000000" pitchFamily="34" charset="-122"/>
                <a:ea typeface="思源黑体 CN Heavy" panose="020B0A00000000000000" pitchFamily="34" charset="-122"/>
              </a:rPr>
              <a:t>PART</a:t>
            </a:r>
            <a:r>
              <a:rPr kumimoji="1" lang="zh-CN" altLang="en-US" sz="2400" dirty="0">
                <a:solidFill>
                  <a:srgbClr val="263C88"/>
                </a:solidFill>
                <a:latin typeface="思源黑体 CN Heavy" panose="020B0A00000000000000" pitchFamily="34" charset="-122"/>
                <a:ea typeface="思源黑体 CN Heavy" panose="020B0A00000000000000" pitchFamily="34" charset="-122"/>
              </a:rPr>
              <a:t> </a:t>
            </a:r>
            <a:r>
              <a:rPr kumimoji="1" lang="en-US" altLang="zh-CN" sz="2400" dirty="0">
                <a:solidFill>
                  <a:srgbClr val="263C88"/>
                </a:solidFill>
                <a:latin typeface="思源黑体 CN Heavy" panose="020B0A00000000000000" pitchFamily="34" charset="-122"/>
                <a:ea typeface="思源黑体 CN Heavy" panose="020B0A00000000000000" pitchFamily="34" charset="-122"/>
              </a:rPr>
              <a:t>01.</a:t>
            </a:r>
            <a:endParaRPr kumimoji="1" lang="zh-CN" altLang="en-US" sz="2400" dirty="0">
              <a:solidFill>
                <a:srgbClr val="263C88"/>
              </a:solidFill>
              <a:latin typeface="思源黑体 CN Heavy" panose="020B0A00000000000000" pitchFamily="34" charset="-122"/>
              <a:ea typeface="思源黑体 CN Heavy" panose="020B0A00000000000000" pitchFamily="34" charset="-122"/>
            </a:endParaRPr>
          </a:p>
        </p:txBody>
      </p:sp>
      <p:sp>
        <p:nvSpPr>
          <p:cNvPr id="4" name="文本框 3">
            <a:extLst>
              <a:ext uri="{FF2B5EF4-FFF2-40B4-BE49-F238E27FC236}">
                <a16:creationId xmlns:a16="http://schemas.microsoft.com/office/drawing/2014/main" id="{7A000191-B1FD-401E-A04D-999E4F00FF68}"/>
              </a:ext>
            </a:extLst>
          </p:cNvPr>
          <p:cNvSpPr txBox="1"/>
          <p:nvPr/>
        </p:nvSpPr>
        <p:spPr>
          <a:xfrm>
            <a:off x="2141634" y="2908442"/>
            <a:ext cx="3464588" cy="374974"/>
          </a:xfrm>
          <a:prstGeom prst="rect">
            <a:avLst/>
          </a:prstGeom>
          <a:noFill/>
        </p:spPr>
        <p:txBody>
          <a:bodyPr wrap="square" rtlCol="0">
            <a:spAutoFit/>
          </a:bodyPr>
          <a:lstStyle/>
          <a:p>
            <a:pPr>
              <a:lnSpc>
                <a:spcPct val="110000"/>
              </a:lnSpc>
            </a:pPr>
            <a:r>
              <a:rPr lang="en-US" altLang="zh-CN" dirty="0">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Survey on model compression</a:t>
            </a:r>
            <a:endParaRPr lang="en" altLang="zh-CN" dirty="0">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4CF9031A-E013-43C1-9E77-7D7B80B0C95B}"/>
              </a:ext>
            </a:extLst>
          </p:cNvPr>
          <p:cNvSpPr txBox="1"/>
          <p:nvPr/>
        </p:nvSpPr>
        <p:spPr>
          <a:xfrm>
            <a:off x="2141634" y="4474459"/>
            <a:ext cx="1543692" cy="461665"/>
          </a:xfrm>
          <a:prstGeom prst="rect">
            <a:avLst/>
          </a:prstGeom>
          <a:noFill/>
        </p:spPr>
        <p:txBody>
          <a:bodyPr wrap="none" rtlCol="0">
            <a:spAutoFit/>
          </a:bodyPr>
          <a:lstStyle/>
          <a:p>
            <a:r>
              <a:rPr kumimoji="1" lang="en-US" altLang="zh-CN" sz="2400">
                <a:solidFill>
                  <a:srgbClr val="263C88"/>
                </a:solidFill>
                <a:latin typeface="思源黑体 CN Heavy" panose="020B0A00000000000000" pitchFamily="34" charset="-122"/>
                <a:ea typeface="思源黑体 CN Heavy" panose="020B0A00000000000000" pitchFamily="34" charset="-122"/>
              </a:rPr>
              <a:t>PART</a:t>
            </a:r>
            <a:r>
              <a:rPr kumimoji="1" lang="zh-CN" altLang="en-US" sz="2400">
                <a:solidFill>
                  <a:srgbClr val="263C88"/>
                </a:solidFill>
                <a:latin typeface="思源黑体 CN Heavy" panose="020B0A00000000000000" pitchFamily="34" charset="-122"/>
                <a:ea typeface="思源黑体 CN Heavy" panose="020B0A00000000000000" pitchFamily="34" charset="-122"/>
              </a:rPr>
              <a:t> </a:t>
            </a:r>
            <a:r>
              <a:rPr kumimoji="1" lang="en-US" altLang="zh-CN" sz="2400">
                <a:solidFill>
                  <a:srgbClr val="263C88"/>
                </a:solidFill>
                <a:latin typeface="思源黑体 CN Heavy" panose="020B0A00000000000000" pitchFamily="34" charset="-122"/>
                <a:ea typeface="思源黑体 CN Heavy" panose="020B0A00000000000000" pitchFamily="34" charset="-122"/>
              </a:rPr>
              <a:t>02.</a:t>
            </a:r>
            <a:endParaRPr kumimoji="1" lang="zh-CN" altLang="en-US" sz="2400">
              <a:solidFill>
                <a:srgbClr val="263C88"/>
              </a:solidFill>
              <a:latin typeface="思源黑体 CN Heavy" panose="020B0A00000000000000" pitchFamily="34" charset="-122"/>
              <a:ea typeface="思源黑体 CN Heavy" panose="020B0A00000000000000" pitchFamily="34" charset="-122"/>
            </a:endParaRPr>
          </a:p>
        </p:txBody>
      </p:sp>
      <p:sp>
        <p:nvSpPr>
          <p:cNvPr id="7" name="文本框 6">
            <a:extLst>
              <a:ext uri="{FF2B5EF4-FFF2-40B4-BE49-F238E27FC236}">
                <a16:creationId xmlns:a16="http://schemas.microsoft.com/office/drawing/2014/main" id="{760B6888-FD63-45A8-AED3-33BC942A7F7E}"/>
              </a:ext>
            </a:extLst>
          </p:cNvPr>
          <p:cNvSpPr txBox="1"/>
          <p:nvPr/>
        </p:nvSpPr>
        <p:spPr>
          <a:xfrm>
            <a:off x="2141634" y="4963779"/>
            <a:ext cx="3464588" cy="679673"/>
          </a:xfrm>
          <a:prstGeom prst="rect">
            <a:avLst/>
          </a:prstGeom>
          <a:noFill/>
        </p:spPr>
        <p:txBody>
          <a:bodyPr wrap="square" rtlCol="0">
            <a:spAutoFit/>
          </a:bodyPr>
          <a:lstStyle/>
          <a:p>
            <a:pPr>
              <a:lnSpc>
                <a:spcPct val="110000"/>
              </a:lnSpc>
            </a:pPr>
            <a:r>
              <a:rPr lang="en" altLang="zh-CN" dirty="0">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Preliminary study of low-rank features in LLMs</a:t>
            </a:r>
          </a:p>
        </p:txBody>
      </p:sp>
      <p:sp>
        <p:nvSpPr>
          <p:cNvPr id="8" name="文本框 7">
            <a:extLst>
              <a:ext uri="{FF2B5EF4-FFF2-40B4-BE49-F238E27FC236}">
                <a16:creationId xmlns:a16="http://schemas.microsoft.com/office/drawing/2014/main" id="{84245C3E-5312-4BCA-B54E-6521074762FB}"/>
              </a:ext>
            </a:extLst>
          </p:cNvPr>
          <p:cNvSpPr txBox="1"/>
          <p:nvPr/>
        </p:nvSpPr>
        <p:spPr>
          <a:xfrm>
            <a:off x="7257778" y="2420483"/>
            <a:ext cx="1543692" cy="461665"/>
          </a:xfrm>
          <a:prstGeom prst="rect">
            <a:avLst/>
          </a:prstGeom>
          <a:noFill/>
        </p:spPr>
        <p:txBody>
          <a:bodyPr wrap="none" rtlCol="0">
            <a:spAutoFit/>
          </a:bodyPr>
          <a:lstStyle/>
          <a:p>
            <a:r>
              <a:rPr kumimoji="1" lang="en-US" altLang="zh-CN" sz="2400" dirty="0">
                <a:solidFill>
                  <a:srgbClr val="263C88"/>
                </a:solidFill>
                <a:latin typeface="思源黑体 CN Heavy" panose="020B0A00000000000000" pitchFamily="34" charset="-122"/>
                <a:ea typeface="思源黑体 CN Heavy" panose="020B0A00000000000000" pitchFamily="34" charset="-122"/>
              </a:rPr>
              <a:t>PART</a:t>
            </a:r>
            <a:r>
              <a:rPr kumimoji="1" lang="zh-CN" altLang="en-US" sz="2400" dirty="0">
                <a:solidFill>
                  <a:srgbClr val="263C88"/>
                </a:solidFill>
                <a:latin typeface="思源黑体 CN Heavy" panose="020B0A00000000000000" pitchFamily="34" charset="-122"/>
                <a:ea typeface="思源黑体 CN Heavy" panose="020B0A00000000000000" pitchFamily="34" charset="-122"/>
              </a:rPr>
              <a:t> </a:t>
            </a:r>
            <a:r>
              <a:rPr kumimoji="1" lang="en-US" altLang="zh-CN" sz="2400" dirty="0">
                <a:solidFill>
                  <a:srgbClr val="263C88"/>
                </a:solidFill>
                <a:latin typeface="思源黑体 CN Heavy" panose="020B0A00000000000000" pitchFamily="34" charset="-122"/>
                <a:ea typeface="思源黑体 CN Heavy" panose="020B0A00000000000000" pitchFamily="34" charset="-122"/>
              </a:rPr>
              <a:t>03.</a:t>
            </a:r>
            <a:endParaRPr kumimoji="1" lang="zh-CN" altLang="en-US" sz="2400" dirty="0">
              <a:solidFill>
                <a:srgbClr val="263C88"/>
              </a:solidFill>
              <a:latin typeface="思源黑体 CN Heavy" panose="020B0A00000000000000" pitchFamily="34" charset="-122"/>
              <a:ea typeface="思源黑体 CN Heavy" panose="020B0A00000000000000" pitchFamily="34" charset="-122"/>
            </a:endParaRPr>
          </a:p>
        </p:txBody>
      </p:sp>
      <p:sp>
        <p:nvSpPr>
          <p:cNvPr id="10" name="文本框 9">
            <a:extLst>
              <a:ext uri="{FF2B5EF4-FFF2-40B4-BE49-F238E27FC236}">
                <a16:creationId xmlns:a16="http://schemas.microsoft.com/office/drawing/2014/main" id="{1F98E230-A6D5-40E8-AA74-A8399E7A5ACA}"/>
              </a:ext>
            </a:extLst>
          </p:cNvPr>
          <p:cNvSpPr txBox="1"/>
          <p:nvPr/>
        </p:nvSpPr>
        <p:spPr>
          <a:xfrm>
            <a:off x="7257778" y="2908442"/>
            <a:ext cx="3464588" cy="679673"/>
          </a:xfrm>
          <a:prstGeom prst="rect">
            <a:avLst/>
          </a:prstGeom>
          <a:noFill/>
        </p:spPr>
        <p:txBody>
          <a:bodyPr wrap="square" rtlCol="0">
            <a:spAutoFit/>
          </a:bodyPr>
          <a:lstStyle/>
          <a:p>
            <a:pPr>
              <a:lnSpc>
                <a:spcPct val="110000"/>
              </a:lnSpc>
            </a:pPr>
            <a:r>
              <a:rPr lang="en" altLang="zh-CN" dirty="0">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LEGO</a:t>
            </a:r>
            <a:r>
              <a:rPr lang="en-US" altLang="zh-CN" dirty="0">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 A compression method based on </a:t>
            </a:r>
            <a:r>
              <a:rPr lang="en-US" altLang="zh-CN" dirty="0" err="1">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LoRA</a:t>
            </a:r>
            <a:r>
              <a:rPr lang="en-US" altLang="zh-CN" dirty="0">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 weighted SVD</a:t>
            </a:r>
            <a:endParaRPr lang="en" altLang="zh-CN" dirty="0">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1" name="文本框 10">
            <a:extLst>
              <a:ext uri="{FF2B5EF4-FFF2-40B4-BE49-F238E27FC236}">
                <a16:creationId xmlns:a16="http://schemas.microsoft.com/office/drawing/2014/main" id="{14A1728F-B930-4829-BCBC-B1F0464570AF}"/>
              </a:ext>
            </a:extLst>
          </p:cNvPr>
          <p:cNvSpPr txBox="1"/>
          <p:nvPr/>
        </p:nvSpPr>
        <p:spPr>
          <a:xfrm>
            <a:off x="7257778" y="4474459"/>
            <a:ext cx="1543692" cy="461665"/>
          </a:xfrm>
          <a:prstGeom prst="rect">
            <a:avLst/>
          </a:prstGeom>
          <a:noFill/>
        </p:spPr>
        <p:txBody>
          <a:bodyPr wrap="none" rtlCol="0">
            <a:spAutoFit/>
          </a:bodyPr>
          <a:lstStyle/>
          <a:p>
            <a:r>
              <a:rPr kumimoji="1" lang="en-US" altLang="zh-CN" sz="2400">
                <a:solidFill>
                  <a:srgbClr val="263C88"/>
                </a:solidFill>
                <a:latin typeface="思源黑体 CN Heavy" panose="020B0A00000000000000" pitchFamily="34" charset="-122"/>
                <a:ea typeface="思源黑体 CN Heavy" panose="020B0A00000000000000" pitchFamily="34" charset="-122"/>
              </a:rPr>
              <a:t>PART</a:t>
            </a:r>
            <a:r>
              <a:rPr kumimoji="1" lang="zh-CN" altLang="en-US" sz="2400">
                <a:solidFill>
                  <a:srgbClr val="263C88"/>
                </a:solidFill>
                <a:latin typeface="思源黑体 CN Heavy" panose="020B0A00000000000000" pitchFamily="34" charset="-122"/>
                <a:ea typeface="思源黑体 CN Heavy" panose="020B0A00000000000000" pitchFamily="34" charset="-122"/>
              </a:rPr>
              <a:t> </a:t>
            </a:r>
            <a:r>
              <a:rPr kumimoji="1" lang="en-US" altLang="zh-CN" sz="2400">
                <a:solidFill>
                  <a:srgbClr val="263C88"/>
                </a:solidFill>
                <a:latin typeface="思源黑体 CN Heavy" panose="020B0A00000000000000" pitchFamily="34" charset="-122"/>
                <a:ea typeface="思源黑体 CN Heavy" panose="020B0A00000000000000" pitchFamily="34" charset="-122"/>
              </a:rPr>
              <a:t>04.</a:t>
            </a:r>
            <a:endParaRPr kumimoji="1" lang="zh-CN" altLang="en-US" sz="2400">
              <a:solidFill>
                <a:srgbClr val="263C88"/>
              </a:solidFill>
              <a:latin typeface="思源黑体 CN Heavy" panose="020B0A00000000000000" pitchFamily="34" charset="-122"/>
              <a:ea typeface="思源黑体 CN Heavy" panose="020B0A00000000000000" pitchFamily="34" charset="-122"/>
            </a:endParaRPr>
          </a:p>
        </p:txBody>
      </p:sp>
      <p:sp>
        <p:nvSpPr>
          <p:cNvPr id="13" name="文本框 12">
            <a:extLst>
              <a:ext uri="{FF2B5EF4-FFF2-40B4-BE49-F238E27FC236}">
                <a16:creationId xmlns:a16="http://schemas.microsoft.com/office/drawing/2014/main" id="{2C9C0056-0E7B-4091-B853-D7023D8ABB3F}"/>
              </a:ext>
            </a:extLst>
          </p:cNvPr>
          <p:cNvSpPr txBox="1"/>
          <p:nvPr/>
        </p:nvSpPr>
        <p:spPr>
          <a:xfrm>
            <a:off x="7257778" y="4932892"/>
            <a:ext cx="3464588" cy="374974"/>
          </a:xfrm>
          <a:prstGeom prst="rect">
            <a:avLst/>
          </a:prstGeom>
          <a:noFill/>
        </p:spPr>
        <p:txBody>
          <a:bodyPr wrap="square" rtlCol="0">
            <a:spAutoFit/>
          </a:bodyPr>
          <a:lstStyle/>
          <a:p>
            <a:pPr>
              <a:lnSpc>
                <a:spcPct val="110000"/>
              </a:lnSpc>
            </a:pPr>
            <a:r>
              <a:rPr lang="en" altLang="zh-CN" dirty="0">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Experiments and future work</a:t>
            </a:r>
          </a:p>
        </p:txBody>
      </p:sp>
      <p:sp>
        <p:nvSpPr>
          <p:cNvPr id="14" name="平行四边形 13">
            <a:extLst>
              <a:ext uri="{FF2B5EF4-FFF2-40B4-BE49-F238E27FC236}">
                <a16:creationId xmlns:a16="http://schemas.microsoft.com/office/drawing/2014/main" id="{ED51FC8C-FC5A-49D8-AE4E-C8FD316E7CE6}"/>
              </a:ext>
            </a:extLst>
          </p:cNvPr>
          <p:cNvSpPr/>
          <p:nvPr/>
        </p:nvSpPr>
        <p:spPr>
          <a:xfrm>
            <a:off x="-2319321" y="0"/>
            <a:ext cx="5440640" cy="4322528"/>
          </a:xfrm>
          <a:prstGeom prst="parallelogram">
            <a:avLst>
              <a:gd name="adj" fmla="val 82944"/>
            </a:avLst>
          </a:prstGeom>
          <a:solidFill>
            <a:srgbClr val="E9EAE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a:extLst>
              <a:ext uri="{FF2B5EF4-FFF2-40B4-BE49-F238E27FC236}">
                <a16:creationId xmlns:a16="http://schemas.microsoft.com/office/drawing/2014/main" id="{4BC35265-5CDB-4F8D-ABAD-6ED9BFBADF03}"/>
              </a:ext>
            </a:extLst>
          </p:cNvPr>
          <p:cNvSpPr/>
          <p:nvPr/>
        </p:nvSpPr>
        <p:spPr>
          <a:xfrm>
            <a:off x="9539740" y="2544027"/>
            <a:ext cx="5440640" cy="4322528"/>
          </a:xfrm>
          <a:prstGeom prst="parallelogram">
            <a:avLst>
              <a:gd name="adj" fmla="val 82944"/>
            </a:avLst>
          </a:prstGeom>
          <a:solidFill>
            <a:srgbClr val="E9EAEF">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五边形 18">
            <a:extLst>
              <a:ext uri="{FF2B5EF4-FFF2-40B4-BE49-F238E27FC236}">
                <a16:creationId xmlns:a16="http://schemas.microsoft.com/office/drawing/2014/main" id="{A1D17B1D-3BD7-494A-865A-7839F03D8FC9}"/>
              </a:ext>
            </a:extLst>
          </p:cNvPr>
          <p:cNvSpPr/>
          <p:nvPr/>
        </p:nvSpPr>
        <p:spPr>
          <a:xfrm>
            <a:off x="829012" y="1129640"/>
            <a:ext cx="154369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B39CE33F-7692-4656-B8D1-DC428824018C}"/>
              </a:ext>
            </a:extLst>
          </p:cNvPr>
          <p:cNvSpPr txBox="1"/>
          <p:nvPr/>
        </p:nvSpPr>
        <p:spPr>
          <a:xfrm>
            <a:off x="1382311" y="1379122"/>
            <a:ext cx="2834005" cy="400110"/>
          </a:xfrm>
          <a:prstGeom prst="rect">
            <a:avLst/>
          </a:prstGeom>
          <a:noFill/>
        </p:spPr>
        <p:txBody>
          <a:bodyPr wrap="square" rtlCol="0">
            <a:spAutoFit/>
          </a:bodyPr>
          <a:lstStyle/>
          <a:p>
            <a:r>
              <a:rPr lang="en-US" altLang="zh-CN" sz="2000" b="1" spc="600" dirty="0">
                <a:solidFill>
                  <a:schemeClr val="tx1">
                    <a:lumMod val="75000"/>
                    <a:lumOff val="25000"/>
                  </a:schemeClr>
                </a:solidFill>
                <a:latin typeface="Times New Roman" panose="02020603050405020304" pitchFamily="18" charset="0"/>
                <a:ea typeface="思源黑体 CN Medium" panose="020B0600000000000000" pitchFamily="34" charset="-122"/>
                <a:sym typeface="Arial" panose="020B0604020202020204" pitchFamily="34" charset="0"/>
              </a:rPr>
              <a:t>CONTENTS</a:t>
            </a:r>
            <a:endParaRPr lang="zh-CN" altLang="en-US" sz="2000" b="1" spc="600" dirty="0">
              <a:solidFill>
                <a:schemeClr val="tx1">
                  <a:lumMod val="75000"/>
                  <a:lumOff val="25000"/>
                </a:schemeClr>
              </a:solidFill>
              <a:latin typeface="Times New Roman" panose="02020603050405020304" pitchFamily="18" charset="0"/>
              <a:ea typeface="思源黑体 CN Medium" panose="020B0600000000000000" pitchFamily="34" charset="-122"/>
              <a:sym typeface="Arial" panose="020B0604020202020204" pitchFamily="34" charset="0"/>
            </a:endParaRPr>
          </a:p>
        </p:txBody>
      </p:sp>
    </p:spTree>
    <p:extLst>
      <p:ext uri="{BB962C8B-B14F-4D97-AF65-F5344CB8AC3E}">
        <p14:creationId xmlns:p14="http://schemas.microsoft.com/office/powerpoint/2010/main" val="200644339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12" presetClass="entr" presetSubtype="8"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p:tgtEl>
                                          <p:spTgt spid="5"/>
                                        </p:tgtEl>
                                        <p:attrNameLst>
                                          <p:attrName>ppt_x</p:attrName>
                                        </p:attrNameLst>
                                      </p:cBhvr>
                                      <p:tavLst>
                                        <p:tav tm="0">
                                          <p:val>
                                            <p:strVal val="#ppt_x-#ppt_w*1.125000"/>
                                          </p:val>
                                        </p:tav>
                                        <p:tav tm="100000">
                                          <p:val>
                                            <p:strVal val="#ppt_x"/>
                                          </p:val>
                                        </p:tav>
                                      </p:tavLst>
                                    </p:anim>
                                    <p:animEffect transition="in" filter="wipe(right)">
                                      <p:cBhvr>
                                        <p:cTn id="19" dur="500"/>
                                        <p:tgtEl>
                                          <p:spTgt spid="5"/>
                                        </p:tgtEl>
                                      </p:cBhvr>
                                    </p:animEffect>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1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p:tgtEl>
                                          <p:spTgt spid="8"/>
                                        </p:tgtEl>
                                        <p:attrNameLst>
                                          <p:attrName>ppt_x</p:attrName>
                                        </p:attrNameLst>
                                      </p:cBhvr>
                                      <p:tavLst>
                                        <p:tav tm="0">
                                          <p:val>
                                            <p:strVal val="#ppt_x-#ppt_w*1.125000"/>
                                          </p:val>
                                        </p:tav>
                                        <p:tav tm="100000">
                                          <p:val>
                                            <p:strVal val="#ppt_x"/>
                                          </p:val>
                                        </p:tav>
                                      </p:tavLst>
                                    </p:anim>
                                    <p:animEffect transition="in" filter="wipe(right)">
                                      <p:cBhvr>
                                        <p:cTn id="30" dur="500"/>
                                        <p:tgtEl>
                                          <p:spTgt spid="8"/>
                                        </p:tgtEl>
                                      </p:cBhvr>
                                    </p:animEffect>
                                  </p:childTnLst>
                                </p:cTn>
                              </p:par>
                            </p:childTnLst>
                          </p:cTn>
                        </p:par>
                        <p:par>
                          <p:cTn id="31" fill="hold">
                            <p:stCondLst>
                              <p:cond delay="3500"/>
                            </p:stCondLst>
                            <p:childTnLst>
                              <p:par>
                                <p:cTn id="32" presetID="42"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childTnLst>
                          </p:cTn>
                        </p:par>
                        <p:par>
                          <p:cTn id="37" fill="hold">
                            <p:stCondLst>
                              <p:cond delay="4500"/>
                            </p:stCondLst>
                            <p:childTnLst>
                              <p:par>
                                <p:cTn id="38" presetID="12" presetClass="entr" presetSubtype="8"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p:tgtEl>
                                          <p:spTgt spid="11"/>
                                        </p:tgtEl>
                                        <p:attrNameLst>
                                          <p:attrName>ppt_x</p:attrName>
                                        </p:attrNameLst>
                                      </p:cBhvr>
                                      <p:tavLst>
                                        <p:tav tm="0">
                                          <p:val>
                                            <p:strVal val="#ppt_x-#ppt_w*1.125000"/>
                                          </p:val>
                                        </p:tav>
                                        <p:tav tm="100000">
                                          <p:val>
                                            <p:strVal val="#ppt_x"/>
                                          </p:val>
                                        </p:tav>
                                      </p:tavLst>
                                    </p:anim>
                                    <p:animEffect transition="in" filter="wipe(right)">
                                      <p:cBhvr>
                                        <p:cTn id="41" dur="500"/>
                                        <p:tgtEl>
                                          <p:spTgt spid="11"/>
                                        </p:tgtEl>
                                      </p:cBhvr>
                                    </p:animEffect>
                                  </p:childTnLst>
                                </p:cTn>
                              </p:par>
                            </p:childTnLst>
                          </p:cTn>
                        </p:par>
                        <p:par>
                          <p:cTn id="42" fill="hold">
                            <p:stCondLst>
                              <p:cond delay="5000"/>
                            </p:stCondLst>
                            <p:childTnLst>
                              <p:par>
                                <p:cTn id="43" presetID="42"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1000"/>
                                        <p:tgtEl>
                                          <p:spTgt spid="13"/>
                                        </p:tgtEl>
                                      </p:cBhvr>
                                    </p:animEffect>
                                    <p:anim calcmode="lin" valueType="num">
                                      <p:cBhvr>
                                        <p:cTn id="46" dur="1000" fill="hold"/>
                                        <p:tgtEl>
                                          <p:spTgt spid="13"/>
                                        </p:tgtEl>
                                        <p:attrNameLst>
                                          <p:attrName>ppt_x</p:attrName>
                                        </p:attrNameLst>
                                      </p:cBhvr>
                                      <p:tavLst>
                                        <p:tav tm="0">
                                          <p:val>
                                            <p:strVal val="#ppt_x"/>
                                          </p:val>
                                        </p:tav>
                                        <p:tav tm="100000">
                                          <p:val>
                                            <p:strVal val="#ppt_x"/>
                                          </p:val>
                                        </p:tav>
                                      </p:tavLst>
                                    </p:anim>
                                    <p:anim calcmode="lin" valueType="num">
                                      <p:cBhvr>
                                        <p:cTn id="4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p:bldP spid="8" grpId="0"/>
      <p:bldP spid="10" grpId="0"/>
      <p:bldP spid="11"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6_1">
            <a:extLst>
              <a:ext uri="{FF2B5EF4-FFF2-40B4-BE49-F238E27FC236}">
                <a16:creationId xmlns:a16="http://schemas.microsoft.com/office/drawing/2014/main" id="{6F6AF14B-DC95-BBA1-3483-8DF3507C9A41}"/>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5F7F1F8E-AB93-6BB9-5EA3-7F2C864B05D5}"/>
              </a:ext>
            </a:extLst>
          </p:cNvPr>
          <p:cNvSpPr txBox="1"/>
          <p:nvPr/>
        </p:nvSpPr>
        <p:spPr>
          <a:xfrm>
            <a:off x="-1" y="697814"/>
            <a:ext cx="1587500" cy="369332"/>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Baseline</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sp>
        <p:nvSpPr>
          <p:cNvPr id="4" name="文本框 3">
            <a:extLst>
              <a:ext uri="{FF2B5EF4-FFF2-40B4-BE49-F238E27FC236}">
                <a16:creationId xmlns:a16="http://schemas.microsoft.com/office/drawing/2014/main" id="{101406BB-233C-B1D1-3F8B-F5A384A80C5E}"/>
              </a:ext>
            </a:extLst>
          </p:cNvPr>
          <p:cNvSpPr txBox="1"/>
          <p:nvPr/>
        </p:nvSpPr>
        <p:spPr>
          <a:xfrm>
            <a:off x="840560" y="1484432"/>
            <a:ext cx="4684176" cy="1981568"/>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LLaMA2</a:t>
            </a:r>
            <a:r>
              <a:rPr lang="en-US" altLang="zh-CN" b="1" dirty="0">
                <a:solidFill>
                  <a:srgbClr val="263C88"/>
                </a:solidFill>
                <a:latin typeface="思源黑体 CN Heavy"/>
                <a:ea typeface="思源黑体 CN Medium" panose="020B0600000000000000"/>
                <a:cs typeface="Times New Roman" panose="02020603050405020304" pitchFamily="18" charset="0"/>
              </a:rPr>
              <a:t> </a:t>
            </a:r>
            <a:endParaRPr lang="en-US" altLang="zh-CN" sz="1400" b="1" dirty="0">
              <a:solidFill>
                <a:srgbClr val="263C88"/>
              </a:solidFill>
              <a:latin typeface="思源黑体 CN Heavy"/>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Wikitext: PPL</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Sequence length = 2048</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torch.svd_lowrank</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Fp16 inference</a:t>
            </a:r>
          </a:p>
        </p:txBody>
      </p:sp>
      <p:pic>
        <p:nvPicPr>
          <p:cNvPr id="7" name="图片 6" descr="表格&#10;&#10;描述已自动生成">
            <a:extLst>
              <a:ext uri="{FF2B5EF4-FFF2-40B4-BE49-F238E27FC236}">
                <a16:creationId xmlns:a16="http://schemas.microsoft.com/office/drawing/2014/main" id="{25AD5A42-3689-5A7A-342E-FBF55FDA8E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6132" y="3755228"/>
            <a:ext cx="7499735" cy="2889398"/>
          </a:xfrm>
          <a:prstGeom prst="rect">
            <a:avLst/>
          </a:prstGeom>
        </p:spPr>
      </p:pic>
      <p:sp>
        <p:nvSpPr>
          <p:cNvPr id="9" name="矩形 8">
            <a:extLst>
              <a:ext uri="{FF2B5EF4-FFF2-40B4-BE49-F238E27FC236}">
                <a16:creationId xmlns:a16="http://schemas.microsoft.com/office/drawing/2014/main" id="{182519F0-8619-0284-27EB-22EEA5E51373}"/>
              </a:ext>
            </a:extLst>
          </p:cNvPr>
          <p:cNvSpPr/>
          <p:nvPr/>
        </p:nvSpPr>
        <p:spPr>
          <a:xfrm>
            <a:off x="6902450" y="5391150"/>
            <a:ext cx="596900" cy="22860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82585654"/>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9DD1FE2-8B63-BFEB-614F-0D18AA2D82AF}"/>
              </a:ext>
            </a:extLst>
          </p:cNvPr>
          <p:cNvSpPr txBox="1"/>
          <p:nvPr/>
        </p:nvSpPr>
        <p:spPr>
          <a:xfrm>
            <a:off x="840560" y="1484432"/>
            <a:ext cx="7198540" cy="3095078"/>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Experiments </a:t>
            </a: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Performance of LEGO</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Core functions have been finished, working on the test and benchmark now.</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Evaluate both base model and domain specific models with </a:t>
            </a:r>
            <a:r>
              <a:rPr lang="en-US" altLang="zh-CN" sz="1600" dirty="0" err="1">
                <a:latin typeface="Times New Roman" panose="02020603050405020304" pitchFamily="18" charset="0"/>
                <a:ea typeface="思源黑体 CN Medium" panose="020B0600000000000000"/>
                <a:cs typeface="Times New Roman" panose="02020603050405020304" pitchFamily="18" charset="0"/>
              </a:rPr>
              <a:t>LoRA</a:t>
            </a:r>
            <a:r>
              <a:rPr lang="en-US" altLang="zh-CN" sz="1600" dirty="0">
                <a:latin typeface="Times New Roman" panose="02020603050405020304" pitchFamily="18" charset="0"/>
                <a:ea typeface="思源黑体 CN Medium" panose="020B0600000000000000"/>
                <a:cs typeface="Times New Roman" panose="02020603050405020304" pitchFamily="18" charset="0"/>
              </a:rPr>
              <a:t>.</a:t>
            </a: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Comparisons between other methods</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GPTQ, AWQ, </a:t>
            </a:r>
            <a:r>
              <a:rPr lang="en-US" altLang="zh-CN" sz="1600" dirty="0" err="1">
                <a:latin typeface="Times New Roman" panose="02020603050405020304" pitchFamily="18" charset="0"/>
                <a:ea typeface="思源黑体 CN Medium" panose="020B0600000000000000"/>
                <a:cs typeface="Times New Roman" panose="02020603050405020304" pitchFamily="18" charset="0"/>
              </a:rPr>
              <a:t>QLoRA</a:t>
            </a:r>
            <a:r>
              <a:rPr lang="en-US" altLang="zh-CN" sz="1600" dirty="0">
                <a:latin typeface="Times New Roman" panose="02020603050405020304" pitchFamily="18" charset="0"/>
                <a:ea typeface="思源黑体 CN Medium" panose="020B0600000000000000"/>
                <a:cs typeface="Times New Roman" panose="02020603050405020304" pitchFamily="18" charset="0"/>
              </a:rPr>
              <a:t>, LQ-</a:t>
            </a:r>
            <a:r>
              <a:rPr lang="en-US" altLang="zh-CN" sz="1600" dirty="0" err="1">
                <a:latin typeface="Times New Roman" panose="02020603050405020304" pitchFamily="18" charset="0"/>
                <a:ea typeface="思源黑体 CN Medium" panose="020B0600000000000000"/>
                <a:cs typeface="Times New Roman" panose="02020603050405020304" pitchFamily="18" charset="0"/>
              </a:rPr>
              <a:t>LoRA</a:t>
            </a:r>
            <a:r>
              <a:rPr lang="en-US" altLang="zh-CN" sz="1600" dirty="0">
                <a:latin typeface="Times New Roman" panose="02020603050405020304" pitchFamily="18" charset="0"/>
                <a:ea typeface="思源黑体 CN Medium" panose="020B0600000000000000"/>
                <a:cs typeface="Times New Roman" panose="02020603050405020304" pitchFamily="18" charset="0"/>
              </a:rPr>
              <a:t> …</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Compress ratio, Performance, Speedup</a:t>
            </a: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Ablation experiment to verify the contribution of </a:t>
            </a:r>
            <a:r>
              <a:rPr lang="en-US" altLang="zh-CN" sz="1600" dirty="0" err="1">
                <a:latin typeface="Times New Roman" panose="02020603050405020304" pitchFamily="18" charset="0"/>
                <a:ea typeface="思源黑体 CN Medium" panose="020B0600000000000000"/>
                <a:cs typeface="Times New Roman" panose="02020603050405020304" pitchFamily="18" charset="0"/>
              </a:rPr>
              <a:t>LoRA</a:t>
            </a:r>
            <a:r>
              <a:rPr lang="en-US" altLang="zh-CN" sz="1600" dirty="0">
                <a:latin typeface="Times New Roman" panose="02020603050405020304" pitchFamily="18" charset="0"/>
                <a:ea typeface="思源黑体 CN Medium" panose="020B0600000000000000"/>
                <a:cs typeface="Times New Roman" panose="02020603050405020304" pitchFamily="18" charset="0"/>
              </a:rPr>
              <a:t> weighted SVD. </a:t>
            </a:r>
          </a:p>
        </p:txBody>
      </p:sp>
      <p:sp>
        <p:nvSpPr>
          <p:cNvPr id="2" name="Pentagon 6_1">
            <a:extLst>
              <a:ext uri="{FF2B5EF4-FFF2-40B4-BE49-F238E27FC236}">
                <a16:creationId xmlns:a16="http://schemas.microsoft.com/office/drawing/2014/main" id="{6F6AF14B-DC95-BBA1-3483-8DF3507C9A41}"/>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5F7F1F8E-AB93-6BB9-5EA3-7F2C864B05D5}"/>
              </a:ext>
            </a:extLst>
          </p:cNvPr>
          <p:cNvSpPr txBox="1"/>
          <p:nvPr/>
        </p:nvSpPr>
        <p:spPr>
          <a:xfrm>
            <a:off x="-1" y="697814"/>
            <a:ext cx="1587500" cy="369332"/>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Future Work</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sp>
        <p:nvSpPr>
          <p:cNvPr id="7" name="文本框 6">
            <a:extLst>
              <a:ext uri="{FF2B5EF4-FFF2-40B4-BE49-F238E27FC236}">
                <a16:creationId xmlns:a16="http://schemas.microsoft.com/office/drawing/2014/main" id="{77C9E7A8-62E4-4537-AAFB-3CCADF9A41B1}"/>
              </a:ext>
            </a:extLst>
          </p:cNvPr>
          <p:cNvSpPr txBox="1"/>
          <p:nvPr/>
        </p:nvSpPr>
        <p:spPr>
          <a:xfrm>
            <a:off x="793749" y="4749358"/>
            <a:ext cx="7245351" cy="1248419"/>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Further Improvement </a:t>
            </a: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Efficient integration of </a:t>
            </a:r>
            <a:r>
              <a:rPr lang="en-US" altLang="zh-CN" sz="1600" dirty="0" err="1">
                <a:latin typeface="Times New Roman" panose="02020603050405020304" pitchFamily="18" charset="0"/>
                <a:ea typeface="思源黑体 CN Medium" panose="020B0600000000000000"/>
                <a:cs typeface="Times New Roman" panose="02020603050405020304" pitchFamily="18" charset="0"/>
              </a:rPr>
              <a:t>LoRA</a:t>
            </a:r>
            <a:r>
              <a:rPr lang="en-US" altLang="zh-CN" sz="1600" dirty="0">
                <a:latin typeface="Times New Roman" panose="02020603050405020304" pitchFamily="18" charset="0"/>
                <a:ea typeface="思源黑体 CN Medium" panose="020B0600000000000000"/>
                <a:cs typeface="Times New Roman" panose="02020603050405020304" pitchFamily="18" charset="0"/>
              </a:rPr>
              <a:t> module and the compressed model.</a:t>
            </a: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Combination with quantization methods.</a:t>
            </a:r>
          </a:p>
        </p:txBody>
      </p:sp>
    </p:spTree>
    <p:extLst>
      <p:ext uri="{BB962C8B-B14F-4D97-AF65-F5344CB8AC3E}">
        <p14:creationId xmlns:p14="http://schemas.microsoft.com/office/powerpoint/2010/main" val="3874715112"/>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等腰三角形 24">
            <a:extLst>
              <a:ext uri="{FF2B5EF4-FFF2-40B4-BE49-F238E27FC236}">
                <a16:creationId xmlns:a16="http://schemas.microsoft.com/office/drawing/2014/main" id="{40FE27DD-99C3-4751-BFC9-62794242AB56}"/>
              </a:ext>
            </a:extLst>
          </p:cNvPr>
          <p:cNvSpPr/>
          <p:nvPr/>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a:extLst>
              <a:ext uri="{FF2B5EF4-FFF2-40B4-BE49-F238E27FC236}">
                <a16:creationId xmlns:a16="http://schemas.microsoft.com/office/drawing/2014/main" id="{D623D9DC-2E1F-47AF-9B37-54D3433D4576}"/>
              </a:ext>
            </a:extLst>
          </p:cNvPr>
          <p:cNvSpPr/>
          <p:nvPr/>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a:extLst>
              <a:ext uri="{FF2B5EF4-FFF2-40B4-BE49-F238E27FC236}">
                <a16:creationId xmlns:a16="http://schemas.microsoft.com/office/drawing/2014/main" id="{160348E1-AACD-4C3B-8B7A-A09DB9654E1E}"/>
              </a:ext>
            </a:extLst>
          </p:cNvPr>
          <p:cNvSpPr/>
          <p:nvPr/>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a:extLst>
              <a:ext uri="{FF2B5EF4-FFF2-40B4-BE49-F238E27FC236}">
                <a16:creationId xmlns:a16="http://schemas.microsoft.com/office/drawing/2014/main" id="{6A9909FF-2928-4E61-A224-74F8398EFC77}"/>
              </a:ext>
            </a:extLst>
          </p:cNvPr>
          <p:cNvSpPr/>
          <p:nvPr/>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a:extLst>
              <a:ext uri="{FF2B5EF4-FFF2-40B4-BE49-F238E27FC236}">
                <a16:creationId xmlns:a16="http://schemas.microsoft.com/office/drawing/2014/main" id="{8B5FEDF7-936F-420F-BB04-EB0AC81F792A}"/>
              </a:ext>
            </a:extLst>
          </p:cNvPr>
          <p:cNvGrpSpPr/>
          <p:nvPr/>
        </p:nvGrpSpPr>
        <p:grpSpPr>
          <a:xfrm>
            <a:off x="2308773" y="3693670"/>
            <a:ext cx="7551038" cy="105497"/>
            <a:chOff x="2101845" y="3387257"/>
            <a:chExt cx="7551038" cy="105497"/>
          </a:xfrm>
        </p:grpSpPr>
        <p:cxnSp>
          <p:nvCxnSpPr>
            <p:cNvPr id="16" name="直接连接符 15">
              <a:extLst>
                <a:ext uri="{FF2B5EF4-FFF2-40B4-BE49-F238E27FC236}">
                  <a16:creationId xmlns:a16="http://schemas.microsoft.com/office/drawing/2014/main" id="{072BEF5B-28CC-4831-AA66-E031C67CD4CC}"/>
                </a:ext>
              </a:extLst>
            </p:cNvPr>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EE83FB29-ADA4-421D-ADC3-D9A37F060788}"/>
                </a:ext>
              </a:extLst>
            </p:cNvPr>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a:extLst>
              <a:ext uri="{FF2B5EF4-FFF2-40B4-BE49-F238E27FC236}">
                <a16:creationId xmlns:a16="http://schemas.microsoft.com/office/drawing/2014/main" id="{77088CCD-927A-495C-B2BE-CC9BDBA88059}"/>
              </a:ext>
            </a:extLst>
          </p:cNvPr>
          <p:cNvSpPr txBox="1"/>
          <p:nvPr/>
        </p:nvSpPr>
        <p:spPr>
          <a:xfrm>
            <a:off x="4037283" y="2798259"/>
            <a:ext cx="3630882" cy="707886"/>
          </a:xfrm>
          <a:prstGeom prst="rect">
            <a:avLst/>
          </a:prstGeom>
          <a:noFill/>
        </p:spPr>
        <p:txBody>
          <a:bodyPr wrap="square" rtlCol="0">
            <a:spAutoFit/>
          </a:bodyPr>
          <a:lstStyle/>
          <a:p>
            <a:pPr algn="dist"/>
            <a:r>
              <a:rPr lang="en-US" altLang="zh-CN" sz="4000" spc="-150" dirty="0">
                <a:solidFill>
                  <a:srgbClr val="263C88"/>
                </a:solidFill>
                <a:latin typeface="思源黑体 CN Heavy" panose="020B0A00000000000000" pitchFamily="34" charset="-122"/>
                <a:ea typeface="思源黑体 CN Heavy" panose="020B0A00000000000000" pitchFamily="34" charset="-122"/>
                <a:cs typeface="+mn-ea"/>
                <a:sym typeface="思源黑体 CN Medium" panose="020B0600000000000000" pitchFamily="34" charset="-122"/>
              </a:rPr>
              <a:t>Q&amp;A</a:t>
            </a:r>
            <a:endParaRPr lang="zh-CN" altLang="en-US" sz="4000" spc="-150" dirty="0">
              <a:solidFill>
                <a:srgbClr val="263C88"/>
              </a:solidFill>
              <a:latin typeface="思源黑体 CN Heavy" panose="020B0A00000000000000" pitchFamily="34" charset="-122"/>
              <a:ea typeface="思源黑体 CN Heavy" panose="020B0A00000000000000" pitchFamily="34" charset="-122"/>
              <a:cs typeface="+mn-ea"/>
              <a:sym typeface="思源黑体 CN Medium" panose="020B0600000000000000" pitchFamily="34" charset="-122"/>
            </a:endParaRPr>
          </a:p>
        </p:txBody>
      </p:sp>
      <p:grpSp>
        <p:nvGrpSpPr>
          <p:cNvPr id="3" name="组合 2">
            <a:extLst>
              <a:ext uri="{FF2B5EF4-FFF2-40B4-BE49-F238E27FC236}">
                <a16:creationId xmlns:a16="http://schemas.microsoft.com/office/drawing/2014/main" id="{F034B7C5-E915-422D-AC71-7008000CCF94}"/>
              </a:ext>
            </a:extLst>
          </p:cNvPr>
          <p:cNvGrpSpPr/>
          <p:nvPr/>
        </p:nvGrpSpPr>
        <p:grpSpPr>
          <a:xfrm>
            <a:off x="1099072" y="1804442"/>
            <a:ext cx="11092928" cy="4081597"/>
            <a:chOff x="946906" y="2050700"/>
            <a:chExt cx="11092928" cy="4081597"/>
          </a:xfrm>
        </p:grpSpPr>
        <p:sp>
          <p:nvSpPr>
            <p:cNvPr id="26" name="文本框 25">
              <a:extLst>
                <a:ext uri="{FF2B5EF4-FFF2-40B4-BE49-F238E27FC236}">
                  <a16:creationId xmlns:a16="http://schemas.microsoft.com/office/drawing/2014/main" id="{38F71965-7F38-4E52-BB54-A28900317727}"/>
                </a:ext>
              </a:extLst>
            </p:cNvPr>
            <p:cNvSpPr txBox="1"/>
            <p:nvPr/>
          </p:nvSpPr>
          <p:spPr>
            <a:xfrm>
              <a:off x="946906" y="2050700"/>
              <a:ext cx="2747150" cy="2215991"/>
            </a:xfrm>
            <a:prstGeom prst="rect">
              <a:avLst/>
            </a:prstGeom>
            <a:noFill/>
          </p:spPr>
          <p:txBody>
            <a:bodyPr wrap="square" rtlCol="0">
              <a:spAutoFit/>
            </a:bodyPr>
            <a:lstStyle/>
            <a:p>
              <a:r>
                <a:rPr lang="en-US" altLang="zh-CN" sz="13800" b="1" dirty="0">
                  <a:solidFill>
                    <a:schemeClr val="tx1">
                      <a:lumMod val="85000"/>
                      <a:lumOff val="15000"/>
                    </a:schemeClr>
                  </a:solidFill>
                  <a:latin typeface="字魂58号-创中黑" panose="00000500000000000000" pitchFamily="2" charset="-122"/>
                  <a:ea typeface="字魂58号-创中黑" panose="00000500000000000000" pitchFamily="2" charset="-122"/>
                </a:rPr>
                <a:t>“</a:t>
              </a:r>
              <a:endParaRPr lang="zh-CN" altLang="en-US" sz="13800" b="1" dirty="0">
                <a:solidFill>
                  <a:schemeClr val="tx1">
                    <a:lumMod val="85000"/>
                    <a:lumOff val="15000"/>
                  </a:schemeClr>
                </a:solidFill>
                <a:latin typeface="字魂58号-创中黑" panose="00000500000000000000" pitchFamily="2" charset="-122"/>
                <a:ea typeface="字魂58号-创中黑" panose="00000500000000000000" pitchFamily="2" charset="-122"/>
              </a:endParaRPr>
            </a:p>
          </p:txBody>
        </p:sp>
        <p:sp>
          <p:nvSpPr>
            <p:cNvPr id="27" name="文本框 26">
              <a:extLst>
                <a:ext uri="{FF2B5EF4-FFF2-40B4-BE49-F238E27FC236}">
                  <a16:creationId xmlns:a16="http://schemas.microsoft.com/office/drawing/2014/main" id="{B4A0CA0C-FC25-471B-BCF7-44EACB514DEB}"/>
                </a:ext>
              </a:extLst>
            </p:cNvPr>
            <p:cNvSpPr txBox="1"/>
            <p:nvPr/>
          </p:nvSpPr>
          <p:spPr>
            <a:xfrm>
              <a:off x="9292684" y="3916306"/>
              <a:ext cx="2747150" cy="2215991"/>
            </a:xfrm>
            <a:prstGeom prst="rect">
              <a:avLst/>
            </a:prstGeom>
            <a:noFill/>
          </p:spPr>
          <p:txBody>
            <a:bodyPr wrap="square" rtlCol="0">
              <a:spAutoFit/>
            </a:bodyPr>
            <a:lstStyle/>
            <a:p>
              <a:r>
                <a:rPr lang="en-US" altLang="zh-CN" sz="13800" b="1" dirty="0">
                  <a:ln w="38100">
                    <a:noFill/>
                  </a:ln>
                  <a:solidFill>
                    <a:schemeClr val="tx1">
                      <a:lumMod val="85000"/>
                      <a:lumOff val="15000"/>
                    </a:schemeClr>
                  </a:solidFill>
                  <a:latin typeface="字魂58号-创中黑" panose="00000500000000000000" pitchFamily="2" charset="-122"/>
                  <a:ea typeface="字魂58号-创中黑" panose="00000500000000000000" pitchFamily="2" charset="-122"/>
                </a:rPr>
                <a:t>”</a:t>
              </a:r>
              <a:endParaRPr lang="zh-CN" altLang="en-US" sz="13800" b="1" dirty="0">
                <a:ln w="38100">
                  <a:noFill/>
                </a:ln>
                <a:solidFill>
                  <a:schemeClr val="tx1">
                    <a:lumMod val="85000"/>
                    <a:lumOff val="15000"/>
                  </a:schemeClr>
                </a:solidFill>
                <a:latin typeface="字魂58号-创中黑" panose="00000500000000000000" pitchFamily="2" charset="-122"/>
                <a:ea typeface="字魂58号-创中黑" panose="00000500000000000000" pitchFamily="2" charset="-122"/>
              </a:endParaRPr>
            </a:p>
          </p:txBody>
        </p:sp>
      </p:grpSp>
      <p:sp>
        <p:nvSpPr>
          <p:cNvPr id="8" name="十字形 7">
            <a:extLst>
              <a:ext uri="{FF2B5EF4-FFF2-40B4-BE49-F238E27FC236}">
                <a16:creationId xmlns:a16="http://schemas.microsoft.com/office/drawing/2014/main" id="{6FE5C645-3180-4E7A-8658-D639DC70CB92}"/>
              </a:ext>
            </a:extLst>
          </p:cNvPr>
          <p:cNvSpPr/>
          <p:nvPr/>
        </p:nvSpPr>
        <p:spPr>
          <a:xfrm>
            <a:off x="178904" y="183874"/>
            <a:ext cx="367748" cy="367748"/>
          </a:xfrm>
          <a:prstGeom prst="plus">
            <a:avLst>
              <a:gd name="adj" fmla="val 41216"/>
            </a:avLst>
          </a:prstGeom>
          <a:solidFill>
            <a:srgbClr val="263C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DB659838-1AD6-FC35-DECD-E8A9427491BD}"/>
              </a:ext>
            </a:extLst>
          </p:cNvPr>
          <p:cNvSpPr txBox="1"/>
          <p:nvPr/>
        </p:nvSpPr>
        <p:spPr>
          <a:xfrm>
            <a:off x="2804061" y="3883112"/>
            <a:ext cx="6097327" cy="369332"/>
          </a:xfrm>
          <a:prstGeom prst="rect">
            <a:avLst/>
          </a:prstGeom>
          <a:noFill/>
        </p:spPr>
        <p:txBody>
          <a:bodyPr wrap="square" rtlCol="0">
            <a:spAutoFit/>
          </a:bodyPr>
          <a:lstStyle/>
          <a:p>
            <a:pPr algn="dist"/>
            <a:r>
              <a:rPr lang="en-US" altLang="zh-CN" spc="-150" dirty="0">
                <a:solidFill>
                  <a:srgbClr val="C00000"/>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Thanks for your time</a:t>
            </a:r>
            <a:endParaRPr lang="zh-CN" altLang="en-US" spc="-150" dirty="0">
              <a:solidFill>
                <a:srgbClr val="C00000"/>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Tree>
    <p:extLst>
      <p:ext uri="{BB962C8B-B14F-4D97-AF65-F5344CB8AC3E}">
        <p14:creationId xmlns:p14="http://schemas.microsoft.com/office/powerpoint/2010/main" val="4170854150"/>
      </p:ext>
    </p:extLst>
  </p:cSld>
  <p:clrMapOvr>
    <a:masterClrMapping/>
  </p:clrMapOvr>
  <mc:AlternateContent xmlns:mc="http://schemas.openxmlformats.org/markup-compatibility/2006" xmlns:p14="http://schemas.microsoft.com/office/powerpoint/2010/main">
    <mc:Choice Requires="p14">
      <p:transition p14:dur="10" advTm="3092"/>
    </mc:Choice>
    <mc:Fallback xmlns="">
      <p:transition advTm="309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arn(inVertical)">
                                      <p:cBhvr>
                                        <p:cTn id="17" dur="500"/>
                                        <p:tgtEl>
                                          <p:spTgt spid="1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3CF625F6-21E5-49D3-9BF3-A2A44FC939F9}"/>
              </a:ext>
            </a:extLst>
          </p:cNvPr>
          <p:cNvGrpSpPr/>
          <p:nvPr/>
        </p:nvGrpSpPr>
        <p:grpSpPr>
          <a:xfrm flipH="1">
            <a:off x="2320481" y="3664511"/>
            <a:ext cx="7551038" cy="105497"/>
            <a:chOff x="2101845" y="3387257"/>
            <a:chExt cx="7551038" cy="105497"/>
          </a:xfrm>
        </p:grpSpPr>
        <p:cxnSp>
          <p:nvCxnSpPr>
            <p:cNvPr id="15" name="直接连接符 14">
              <a:extLst>
                <a:ext uri="{FF2B5EF4-FFF2-40B4-BE49-F238E27FC236}">
                  <a16:creationId xmlns:a16="http://schemas.microsoft.com/office/drawing/2014/main" id="{D9D08EBA-45CF-48F1-9F8E-F58B5FDC140B}"/>
                </a:ext>
              </a:extLst>
            </p:cNvPr>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872127F4-0276-4F8F-935F-FBDD32E8F999}"/>
                </a:ext>
              </a:extLst>
            </p:cNvPr>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a:extLst>
              <a:ext uri="{FF2B5EF4-FFF2-40B4-BE49-F238E27FC236}">
                <a16:creationId xmlns:a16="http://schemas.microsoft.com/office/drawing/2014/main" id="{308EF2B9-F5D8-4504-9042-2226BB74972B}"/>
              </a:ext>
            </a:extLst>
          </p:cNvPr>
          <p:cNvSpPr txBox="1"/>
          <p:nvPr/>
        </p:nvSpPr>
        <p:spPr>
          <a:xfrm>
            <a:off x="2412720" y="3070928"/>
            <a:ext cx="2220929" cy="646331"/>
          </a:xfrm>
          <a:prstGeom prst="rect">
            <a:avLst/>
          </a:prstGeom>
          <a:noFill/>
        </p:spPr>
        <p:txBody>
          <a:bodyPr wrap="none" rtlCol="0">
            <a:spAutoFit/>
          </a:bodyPr>
          <a:lstStyle/>
          <a:p>
            <a:r>
              <a:rPr kumimoji="1" lang="en-US" altLang="zh-CN" sz="3600" dirty="0">
                <a:solidFill>
                  <a:srgbClr val="263C88"/>
                </a:solidFill>
                <a:latin typeface="思源黑体 CN Heavy" panose="020B0A00000000000000" pitchFamily="34" charset="-122"/>
                <a:ea typeface="思源黑体 CN Heavy" panose="020B0A00000000000000" pitchFamily="34" charset="-122"/>
              </a:rPr>
              <a:t>PART</a:t>
            </a:r>
            <a:r>
              <a:rPr kumimoji="1" lang="zh-CN" altLang="en-US" sz="3600" dirty="0">
                <a:solidFill>
                  <a:srgbClr val="263C88"/>
                </a:solidFill>
                <a:latin typeface="思源黑体 CN Heavy" panose="020B0A00000000000000" pitchFamily="34" charset="-122"/>
                <a:ea typeface="思源黑体 CN Heavy" panose="020B0A00000000000000" pitchFamily="34" charset="-122"/>
              </a:rPr>
              <a:t> </a:t>
            </a:r>
            <a:r>
              <a:rPr kumimoji="1" lang="en-US" altLang="zh-CN" sz="3600" dirty="0">
                <a:solidFill>
                  <a:srgbClr val="263C88"/>
                </a:solidFill>
                <a:latin typeface="思源黑体 CN Heavy" panose="020B0A00000000000000" pitchFamily="34" charset="-122"/>
                <a:ea typeface="思源黑体 CN Heavy" panose="020B0A00000000000000" pitchFamily="34" charset="-122"/>
              </a:rPr>
              <a:t>01.</a:t>
            </a:r>
            <a:endParaRPr kumimoji="1" lang="zh-CN" altLang="en-US" sz="3600" dirty="0">
              <a:solidFill>
                <a:srgbClr val="263C88"/>
              </a:solidFill>
              <a:latin typeface="思源黑体 CN Heavy" panose="020B0A00000000000000" pitchFamily="34" charset="-122"/>
              <a:ea typeface="思源黑体 CN Heavy" panose="020B0A00000000000000" pitchFamily="34" charset="-122"/>
            </a:endParaRPr>
          </a:p>
        </p:txBody>
      </p:sp>
      <p:sp>
        <p:nvSpPr>
          <p:cNvPr id="5" name="文本框 4">
            <a:extLst>
              <a:ext uri="{FF2B5EF4-FFF2-40B4-BE49-F238E27FC236}">
                <a16:creationId xmlns:a16="http://schemas.microsoft.com/office/drawing/2014/main" id="{67B817D4-AD49-4E1B-50DC-07239D1955E8}"/>
              </a:ext>
            </a:extLst>
          </p:cNvPr>
          <p:cNvSpPr txBox="1"/>
          <p:nvPr/>
        </p:nvSpPr>
        <p:spPr>
          <a:xfrm>
            <a:off x="4633649" y="3104722"/>
            <a:ext cx="4970226" cy="531940"/>
          </a:xfrm>
          <a:prstGeom prst="rect">
            <a:avLst/>
          </a:prstGeom>
          <a:noFill/>
        </p:spPr>
        <p:txBody>
          <a:bodyPr wrap="square" rtlCol="0">
            <a:spAutoFit/>
          </a:bodyPr>
          <a:lstStyle/>
          <a:p>
            <a:pPr algn="r">
              <a:lnSpc>
                <a:spcPct val="110000"/>
              </a:lnSpc>
            </a:pPr>
            <a:r>
              <a:rPr lang="en-US" altLang="zh-CN" sz="2800" b="1" dirty="0">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Survey on model compression</a:t>
            </a:r>
            <a:endParaRPr lang="en" altLang="zh-CN" sz="2800" b="1" dirty="0">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endParaRPr>
          </a:p>
        </p:txBody>
      </p:sp>
    </p:spTree>
    <p:extLst>
      <p:ext uri="{BB962C8B-B14F-4D97-AF65-F5344CB8AC3E}">
        <p14:creationId xmlns:p14="http://schemas.microsoft.com/office/powerpoint/2010/main" val="3454870947"/>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right)">
                                      <p:cBhvr>
                                        <p:cTn id="8" dur="500"/>
                                        <p:tgtEl>
                                          <p:spTgt spid="18"/>
                                        </p:tgtEl>
                                      </p:cBhvr>
                                    </p:animEffect>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entagon 6_1">
            <a:extLst>
              <a:ext uri="{FF2B5EF4-FFF2-40B4-BE49-F238E27FC236}">
                <a16:creationId xmlns:a16="http://schemas.microsoft.com/office/drawing/2014/main" id="{AF00C5AC-1046-411F-939E-89D5936C785B}"/>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8699EC9A-81A9-4AD6-9962-57AA5A2F4CD8}"/>
              </a:ext>
            </a:extLst>
          </p:cNvPr>
          <p:cNvSpPr txBox="1"/>
          <p:nvPr/>
        </p:nvSpPr>
        <p:spPr>
          <a:xfrm>
            <a:off x="42821" y="642567"/>
            <a:ext cx="1595479" cy="479825"/>
          </a:xfrm>
          <a:prstGeom prst="rect">
            <a:avLst/>
          </a:prstGeom>
          <a:noFill/>
        </p:spPr>
        <p:txBody>
          <a:bodyPr wrap="square" rtlCol="0">
            <a:spAutoFit/>
          </a:bodyPr>
          <a:lstStyle/>
          <a:p>
            <a:pPr algn="dist"/>
            <a:r>
              <a:rPr lang="en-US" altLang="zh-CN" sz="2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CPU</a:t>
            </a:r>
            <a:r>
              <a:rPr lang="zh-CN" altLang="en-US" sz="2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设计</a:t>
            </a:r>
          </a:p>
        </p:txBody>
      </p:sp>
      <p:sp>
        <p:nvSpPr>
          <p:cNvPr id="5" name="Pentagon 6_1">
            <a:extLst>
              <a:ext uri="{FF2B5EF4-FFF2-40B4-BE49-F238E27FC236}">
                <a16:creationId xmlns:a16="http://schemas.microsoft.com/office/drawing/2014/main" id="{B2DEA907-69CA-1F7C-0719-3B1C4B3D0485}"/>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EA72AD3-AE04-AC91-8BBE-AEC989717A4D}"/>
              </a:ext>
            </a:extLst>
          </p:cNvPr>
          <p:cNvSpPr txBox="1"/>
          <p:nvPr/>
        </p:nvSpPr>
        <p:spPr>
          <a:xfrm>
            <a:off x="-1" y="697812"/>
            <a:ext cx="1595479" cy="369332"/>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Survey</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sp>
        <p:nvSpPr>
          <p:cNvPr id="4" name="文本框 3">
            <a:extLst>
              <a:ext uri="{FF2B5EF4-FFF2-40B4-BE49-F238E27FC236}">
                <a16:creationId xmlns:a16="http://schemas.microsoft.com/office/drawing/2014/main" id="{94F0B87A-0FB2-E908-C7F1-E170024FAAD8}"/>
              </a:ext>
            </a:extLst>
          </p:cNvPr>
          <p:cNvSpPr txBox="1"/>
          <p:nvPr/>
        </p:nvSpPr>
        <p:spPr>
          <a:xfrm>
            <a:off x="455915" y="1546883"/>
            <a:ext cx="5623442" cy="4480073"/>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Predominant Strategies</a:t>
            </a:r>
          </a:p>
          <a:p>
            <a:pPr algn="just">
              <a:lnSpc>
                <a:spcPct val="150000"/>
              </a:lnSpc>
            </a:pPr>
            <a:endParaRPr lang="en-US" altLang="zh-CN" sz="1200" b="1" dirty="0">
              <a:solidFill>
                <a:srgbClr val="263C88"/>
              </a:solidFill>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Quantization: fp32 -&gt; fp16</a:t>
            </a:r>
            <a:r>
              <a:rPr lang="zh-CN" altLang="en-US" sz="1600" dirty="0">
                <a:latin typeface="Times New Roman" panose="02020603050405020304" pitchFamily="18" charset="0"/>
                <a:ea typeface="思源黑体 CN Medium" panose="020B0600000000000000"/>
                <a:cs typeface="Times New Roman" panose="02020603050405020304" pitchFamily="18" charset="0"/>
              </a:rPr>
              <a:t>、</a:t>
            </a:r>
            <a:r>
              <a:rPr lang="en-US" altLang="zh-CN" sz="1600" dirty="0">
                <a:latin typeface="Times New Roman" panose="02020603050405020304" pitchFamily="18" charset="0"/>
                <a:ea typeface="思源黑体 CN Medium" panose="020B0600000000000000"/>
                <a:cs typeface="Times New Roman" panose="02020603050405020304" pitchFamily="18" charset="0"/>
              </a:rPr>
              <a:t>int8</a:t>
            </a:r>
            <a:r>
              <a:rPr lang="zh-CN" altLang="en-US" sz="1600" dirty="0">
                <a:latin typeface="Times New Roman" panose="02020603050405020304" pitchFamily="18" charset="0"/>
                <a:ea typeface="思源黑体 CN Medium" panose="020B0600000000000000"/>
                <a:cs typeface="Times New Roman" panose="02020603050405020304" pitchFamily="18" charset="0"/>
              </a:rPr>
              <a:t>、</a:t>
            </a:r>
            <a:r>
              <a:rPr lang="en-US" altLang="zh-CN" sz="1600" dirty="0">
                <a:latin typeface="Times New Roman" panose="02020603050405020304" pitchFamily="18" charset="0"/>
                <a:ea typeface="思源黑体 CN Medium" panose="020B0600000000000000"/>
                <a:cs typeface="Times New Roman" panose="02020603050405020304" pitchFamily="18" charset="0"/>
              </a:rPr>
              <a:t>int4…</a:t>
            </a:r>
          </a:p>
          <a:p>
            <a:pPr marL="342900" indent="-342900" algn="just">
              <a:lnSpc>
                <a:spcPct val="150000"/>
              </a:lnSpc>
              <a:buFont typeface="Arial" panose="020B0604020202020204" pitchFamily="34" charset="0"/>
              <a:buChar char="•"/>
            </a:pPr>
            <a:endParaRPr lang="en-US" altLang="zh-CN" sz="1600" dirty="0">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UP: sparse computing, support from framework and hardware.</a:t>
            </a:r>
          </a:p>
          <a:p>
            <a:pPr marL="342900" indent="-342900" algn="just">
              <a:lnSpc>
                <a:spcPct val="150000"/>
              </a:lnSpc>
              <a:buFont typeface="Arial" panose="020B0604020202020204" pitchFamily="34" charset="0"/>
              <a:buChar char="•"/>
            </a:pPr>
            <a:endParaRPr lang="en-US" altLang="zh-CN" sz="1600" dirty="0">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SP: simplify the model’s structure (layers, heads, hidden size).</a:t>
            </a:r>
          </a:p>
          <a:p>
            <a:pPr marL="342900" indent="-342900" algn="just">
              <a:lnSpc>
                <a:spcPct val="150000"/>
              </a:lnSpc>
              <a:buFont typeface="Arial" panose="020B0604020202020204" pitchFamily="34" charset="0"/>
              <a:buChar char="•"/>
            </a:pPr>
            <a:endParaRPr lang="en-US" altLang="zh-CN" sz="1600" b="1" dirty="0">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Knowledge Distillation: transfer knowledge to smaller LLMs.</a:t>
            </a:r>
          </a:p>
          <a:p>
            <a:pPr marL="342900" indent="-342900" algn="just">
              <a:lnSpc>
                <a:spcPct val="150000"/>
              </a:lnSpc>
              <a:buFont typeface="Arial" panose="020B0604020202020204" pitchFamily="34" charset="0"/>
              <a:buChar char="•"/>
            </a:pPr>
            <a:endParaRPr lang="en-US" altLang="zh-CN" sz="1600" dirty="0">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Low-rank Approximation: decompose a large matrix into the multiplication of two small ones.</a:t>
            </a:r>
          </a:p>
        </p:txBody>
      </p:sp>
      <p:pic>
        <p:nvPicPr>
          <p:cNvPr id="2" name="图片 1" descr="猫站在雪地里摆拍&#10;&#10;中度可信度描述已自动生成">
            <a:extLst>
              <a:ext uri="{FF2B5EF4-FFF2-40B4-BE49-F238E27FC236}">
                <a16:creationId xmlns:a16="http://schemas.microsoft.com/office/drawing/2014/main" id="{387D369D-2BE3-5FC7-C5C4-D248D7C04F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0056" y="80093"/>
            <a:ext cx="1626245" cy="1626245"/>
          </a:xfrm>
          <a:prstGeom prst="rect">
            <a:avLst/>
          </a:prstGeom>
        </p:spPr>
      </p:pic>
      <p:pic>
        <p:nvPicPr>
          <p:cNvPr id="3" name="图片 2" descr="卡通人物&#10;&#10;低可信度描述已自动生成">
            <a:extLst>
              <a:ext uri="{FF2B5EF4-FFF2-40B4-BE49-F238E27FC236}">
                <a16:creationId xmlns:a16="http://schemas.microsoft.com/office/drawing/2014/main" id="{4AB799B2-C999-1CAA-A98D-FBB1274AFC5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30057" y="1976473"/>
            <a:ext cx="1626244" cy="1626244"/>
          </a:xfrm>
          <a:prstGeom prst="rect">
            <a:avLst/>
          </a:prstGeom>
        </p:spPr>
      </p:pic>
      <p:pic>
        <p:nvPicPr>
          <p:cNvPr id="7" name="图片 6" descr="白猫&#10;&#10;描述已自动生成">
            <a:extLst>
              <a:ext uri="{FF2B5EF4-FFF2-40B4-BE49-F238E27FC236}">
                <a16:creationId xmlns:a16="http://schemas.microsoft.com/office/drawing/2014/main" id="{E2DD6997-18F6-5C53-91BC-6A5A10980FE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91399" y="2955323"/>
            <a:ext cx="1626243" cy="1626243"/>
          </a:xfrm>
          <a:prstGeom prst="rect">
            <a:avLst/>
          </a:prstGeom>
        </p:spPr>
      </p:pic>
      <p:pic>
        <p:nvPicPr>
          <p:cNvPr id="8" name="图片 7" descr="白猫&#10;&#10;描述已自动生成">
            <a:extLst>
              <a:ext uri="{FF2B5EF4-FFF2-40B4-BE49-F238E27FC236}">
                <a16:creationId xmlns:a16="http://schemas.microsoft.com/office/drawing/2014/main" id="{F5478AD7-E9B3-B527-EC02-A04E8E44B64B}"/>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5599" t="13154" r="24008" b="26453"/>
          <a:stretch/>
        </p:blipFill>
        <p:spPr>
          <a:xfrm>
            <a:off x="8876814" y="3872852"/>
            <a:ext cx="932730" cy="932729"/>
          </a:xfrm>
          <a:prstGeom prst="rect">
            <a:avLst/>
          </a:prstGeom>
        </p:spPr>
      </p:pic>
      <p:pic>
        <p:nvPicPr>
          <p:cNvPr id="10" name="图片 9" descr="穿粉色衣服的猫&#10;&#10;低可信度描述已自动生成">
            <a:extLst>
              <a:ext uri="{FF2B5EF4-FFF2-40B4-BE49-F238E27FC236}">
                <a16:creationId xmlns:a16="http://schemas.microsoft.com/office/drawing/2014/main" id="{69028C20-CFF0-5DA7-14C0-C5F52EADC39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30057" y="5168310"/>
            <a:ext cx="1626244" cy="1626244"/>
          </a:xfrm>
          <a:prstGeom prst="rect">
            <a:avLst/>
          </a:prstGeom>
        </p:spPr>
      </p:pic>
      <p:pic>
        <p:nvPicPr>
          <p:cNvPr id="12" name="图片 11" descr="形状&#10;&#10;低可信度描述已自动生成">
            <a:extLst>
              <a:ext uri="{FF2B5EF4-FFF2-40B4-BE49-F238E27FC236}">
                <a16:creationId xmlns:a16="http://schemas.microsoft.com/office/drawing/2014/main" id="{B13CC8C8-EC40-6870-A268-FDE3B2A4222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30881" y="5167124"/>
            <a:ext cx="203523" cy="1628179"/>
          </a:xfrm>
          <a:prstGeom prst="rect">
            <a:avLst/>
          </a:prstGeom>
        </p:spPr>
      </p:pic>
      <p:pic>
        <p:nvPicPr>
          <p:cNvPr id="14" name="图片 13" descr="绿色的叶子&#10;&#10;低可信度描述已自动生成">
            <a:extLst>
              <a:ext uri="{FF2B5EF4-FFF2-40B4-BE49-F238E27FC236}">
                <a16:creationId xmlns:a16="http://schemas.microsoft.com/office/drawing/2014/main" id="{393061D3-05AA-465F-B763-2515591E610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537579" y="4966360"/>
            <a:ext cx="1618722" cy="202340"/>
          </a:xfrm>
          <a:prstGeom prst="rect">
            <a:avLst/>
          </a:prstGeom>
        </p:spPr>
      </p:pic>
      <p:sp>
        <p:nvSpPr>
          <p:cNvPr id="16" name="文本框 15">
            <a:extLst>
              <a:ext uri="{FF2B5EF4-FFF2-40B4-BE49-F238E27FC236}">
                <a16:creationId xmlns:a16="http://schemas.microsoft.com/office/drawing/2014/main" id="{020088E9-CB55-4CF0-BEE7-2F94D210E174}"/>
              </a:ext>
            </a:extLst>
          </p:cNvPr>
          <p:cNvSpPr txBox="1"/>
          <p:nvPr/>
        </p:nvSpPr>
        <p:spPr>
          <a:xfrm>
            <a:off x="10156301" y="728589"/>
            <a:ext cx="1112805" cy="307777"/>
          </a:xfrm>
          <a:prstGeom prst="rect">
            <a:avLst/>
          </a:prstGeom>
          <a:noFill/>
        </p:spPr>
        <p:txBody>
          <a:bodyPr wrap="none" rtlCol="0">
            <a:spAutoFit/>
          </a:bodyPr>
          <a:lstStyle/>
          <a:p>
            <a:r>
              <a:rPr lang="en-US" altLang="zh-CN" sz="1400" dirty="0">
                <a:latin typeface="Times New Roman" panose="02020603050405020304" pitchFamily="18" charset="0"/>
                <a:cs typeface="Times New Roman" panose="02020603050405020304" pitchFamily="18" charset="0"/>
              </a:rPr>
              <a:t>Quantization</a:t>
            </a:r>
            <a:endParaRPr lang="zh-CN" altLang="en-US" sz="1400"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3EEF3A93-68E5-21AB-14D3-8F1B80A8180B}"/>
              </a:ext>
            </a:extLst>
          </p:cNvPr>
          <p:cNvSpPr txBox="1"/>
          <p:nvPr/>
        </p:nvSpPr>
        <p:spPr>
          <a:xfrm>
            <a:off x="10156301" y="2635706"/>
            <a:ext cx="1734770" cy="307777"/>
          </a:xfrm>
          <a:prstGeom prst="rect">
            <a:avLst/>
          </a:prstGeom>
          <a:noFill/>
        </p:spPr>
        <p:txBody>
          <a:bodyPr wrap="none" rtlCol="0">
            <a:spAutoFit/>
          </a:bodyPr>
          <a:lstStyle/>
          <a:p>
            <a:r>
              <a:rPr lang="en-US" altLang="zh-CN" sz="1400" dirty="0">
                <a:latin typeface="Times New Roman" panose="02020603050405020304" pitchFamily="18" charset="0"/>
                <a:cs typeface="Times New Roman" panose="02020603050405020304" pitchFamily="18" charset="0"/>
              </a:rPr>
              <a:t>Unstructured Pruning</a:t>
            </a:r>
            <a:endParaRPr lang="zh-CN" altLang="en-US" sz="1400"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3E1A15D9-F09D-45BF-7F6F-3507E3D80C5C}"/>
              </a:ext>
            </a:extLst>
          </p:cNvPr>
          <p:cNvSpPr txBox="1"/>
          <p:nvPr/>
        </p:nvSpPr>
        <p:spPr>
          <a:xfrm>
            <a:off x="10156301" y="3934619"/>
            <a:ext cx="1866217" cy="738664"/>
          </a:xfrm>
          <a:prstGeom prst="rect">
            <a:avLst/>
          </a:prstGeom>
          <a:noFill/>
        </p:spPr>
        <p:txBody>
          <a:bodyPr wrap="none" rtlCol="0">
            <a:spAutoFit/>
          </a:bodyPr>
          <a:lstStyle/>
          <a:p>
            <a:pPr algn="ctr"/>
            <a:r>
              <a:rPr lang="en-US" altLang="zh-CN" sz="1400" dirty="0">
                <a:latin typeface="Times New Roman" panose="02020603050405020304" pitchFamily="18" charset="0"/>
                <a:cs typeface="Times New Roman" panose="02020603050405020304" pitchFamily="18" charset="0"/>
              </a:rPr>
              <a:t>Structured Pruning</a:t>
            </a:r>
          </a:p>
          <a:p>
            <a:pPr algn="ctr"/>
            <a:r>
              <a:rPr lang="en-US" altLang="zh-CN" sz="1400" dirty="0">
                <a:latin typeface="Times New Roman" panose="02020603050405020304" pitchFamily="18" charset="0"/>
                <a:cs typeface="Times New Roman" panose="02020603050405020304" pitchFamily="18" charset="0"/>
              </a:rPr>
              <a:t>&amp;</a:t>
            </a:r>
          </a:p>
          <a:p>
            <a:pPr algn="ctr"/>
            <a:r>
              <a:rPr lang="en-US" altLang="zh-CN" sz="1400" dirty="0">
                <a:latin typeface="Times New Roman" panose="02020603050405020304" pitchFamily="18" charset="0"/>
                <a:cs typeface="Times New Roman" panose="02020603050405020304" pitchFamily="18" charset="0"/>
              </a:rPr>
              <a:t>Knowledge Distillation</a:t>
            </a:r>
            <a:endParaRPr lang="zh-CN" altLang="en-US" sz="1400" dirty="0">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4EA0E838-5323-B968-CA02-C67A52A10588}"/>
              </a:ext>
            </a:extLst>
          </p:cNvPr>
          <p:cNvSpPr txBox="1"/>
          <p:nvPr/>
        </p:nvSpPr>
        <p:spPr>
          <a:xfrm>
            <a:off x="10161238" y="5827543"/>
            <a:ext cx="2023054" cy="307777"/>
          </a:xfrm>
          <a:prstGeom prst="rect">
            <a:avLst/>
          </a:prstGeom>
          <a:noFill/>
        </p:spPr>
        <p:txBody>
          <a:bodyPr wrap="none" rtlCol="0">
            <a:spAutoFit/>
          </a:bodyPr>
          <a:lstStyle/>
          <a:p>
            <a:r>
              <a:rPr lang="en-US" altLang="zh-CN" sz="1400" dirty="0">
                <a:latin typeface="Times New Roman" panose="02020603050405020304" pitchFamily="18" charset="0"/>
                <a:cs typeface="Times New Roman" panose="02020603050405020304" pitchFamily="18" charset="0"/>
              </a:rPr>
              <a:t>Low-rank Approximation</a:t>
            </a:r>
            <a:endParaRPr lang="zh-CN" altLang="en-US" sz="1400" dirty="0">
              <a:latin typeface="Times New Roman" panose="02020603050405020304" pitchFamily="18" charset="0"/>
              <a:cs typeface="Times New Roman" panose="02020603050405020304" pitchFamily="18" charset="0"/>
            </a:endParaRPr>
          </a:p>
        </p:txBody>
      </p:sp>
      <p:sp>
        <p:nvSpPr>
          <p:cNvPr id="20" name="左大括号 19">
            <a:extLst>
              <a:ext uri="{FF2B5EF4-FFF2-40B4-BE49-F238E27FC236}">
                <a16:creationId xmlns:a16="http://schemas.microsoft.com/office/drawing/2014/main" id="{2AF3CC27-0B66-EE77-B406-3065DA90B1F9}"/>
              </a:ext>
            </a:extLst>
          </p:cNvPr>
          <p:cNvSpPr/>
          <p:nvPr/>
        </p:nvSpPr>
        <p:spPr>
          <a:xfrm rot="16200000">
            <a:off x="7211866" y="3865539"/>
            <a:ext cx="185308" cy="16262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1" name="文本框 20">
            <a:extLst>
              <a:ext uri="{FF2B5EF4-FFF2-40B4-BE49-F238E27FC236}">
                <a16:creationId xmlns:a16="http://schemas.microsoft.com/office/drawing/2014/main" id="{7B72B674-255A-B866-2770-3E095F560061}"/>
              </a:ext>
            </a:extLst>
          </p:cNvPr>
          <p:cNvSpPr txBox="1"/>
          <p:nvPr/>
        </p:nvSpPr>
        <p:spPr>
          <a:xfrm>
            <a:off x="7130819" y="4704675"/>
            <a:ext cx="466794" cy="261610"/>
          </a:xfrm>
          <a:prstGeom prst="rect">
            <a:avLst/>
          </a:prstGeom>
          <a:noFill/>
        </p:spPr>
        <p:txBody>
          <a:bodyPr wrap="none" rtlCol="0">
            <a:spAutoFit/>
          </a:bodyPr>
          <a:lstStyle/>
          <a:p>
            <a:r>
              <a:rPr lang="en-US" altLang="zh-CN" sz="1050" b="1" dirty="0">
                <a:latin typeface="Times New Roman" panose="02020603050405020304" pitchFamily="18" charset="0"/>
                <a:cs typeface="Times New Roman" panose="02020603050405020304" pitchFamily="18" charset="0"/>
              </a:rPr>
              <a:t>1024</a:t>
            </a:r>
            <a:endParaRPr lang="zh-CN" altLang="en-US" sz="1050" b="1" dirty="0">
              <a:latin typeface="Times New Roman" panose="02020603050405020304" pitchFamily="18" charset="0"/>
              <a:cs typeface="Times New Roman" panose="02020603050405020304" pitchFamily="18" charset="0"/>
            </a:endParaRPr>
          </a:p>
        </p:txBody>
      </p:sp>
      <p:sp>
        <p:nvSpPr>
          <p:cNvPr id="22" name="左大括号 21">
            <a:extLst>
              <a:ext uri="{FF2B5EF4-FFF2-40B4-BE49-F238E27FC236}">
                <a16:creationId xmlns:a16="http://schemas.microsoft.com/office/drawing/2014/main" id="{D7E8A6FD-B95F-C2FD-11A7-D8E3ED37B17C}"/>
              </a:ext>
            </a:extLst>
          </p:cNvPr>
          <p:cNvSpPr/>
          <p:nvPr/>
        </p:nvSpPr>
        <p:spPr>
          <a:xfrm rot="5400000">
            <a:off x="9242009" y="3327686"/>
            <a:ext cx="202340" cy="9327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3" name="文本框 22">
            <a:extLst>
              <a:ext uri="{FF2B5EF4-FFF2-40B4-BE49-F238E27FC236}">
                <a16:creationId xmlns:a16="http://schemas.microsoft.com/office/drawing/2014/main" id="{2E46CCEE-EA67-B0DB-24E5-7421D035CA9B}"/>
              </a:ext>
            </a:extLst>
          </p:cNvPr>
          <p:cNvSpPr txBox="1"/>
          <p:nvPr/>
        </p:nvSpPr>
        <p:spPr>
          <a:xfrm>
            <a:off x="9149856" y="3498379"/>
            <a:ext cx="386644" cy="253916"/>
          </a:xfrm>
          <a:prstGeom prst="rect">
            <a:avLst/>
          </a:prstGeom>
          <a:noFill/>
        </p:spPr>
        <p:txBody>
          <a:bodyPr wrap="none" rtlCol="0">
            <a:spAutoFit/>
          </a:bodyPr>
          <a:lstStyle/>
          <a:p>
            <a:r>
              <a:rPr lang="en-US" altLang="zh-CN" sz="1050" b="1" dirty="0">
                <a:latin typeface="Times New Roman" panose="02020603050405020304" pitchFamily="18" charset="0"/>
                <a:cs typeface="Times New Roman" panose="02020603050405020304" pitchFamily="18" charset="0"/>
              </a:rPr>
              <a:t>512</a:t>
            </a:r>
            <a:endParaRPr lang="zh-CN" altLang="en-US" sz="1050" b="1" dirty="0">
              <a:latin typeface="Times New Roman" panose="02020603050405020304" pitchFamily="18" charset="0"/>
              <a:cs typeface="Times New Roman" panose="02020603050405020304" pitchFamily="18" charset="0"/>
            </a:endParaRPr>
          </a:p>
        </p:txBody>
      </p:sp>
      <p:sp>
        <p:nvSpPr>
          <p:cNvPr id="24" name="文本框 23">
            <a:extLst>
              <a:ext uri="{FF2B5EF4-FFF2-40B4-BE49-F238E27FC236}">
                <a16:creationId xmlns:a16="http://schemas.microsoft.com/office/drawing/2014/main" id="{576F053B-FEED-AAB6-9C6F-796DB11928EF}"/>
              </a:ext>
            </a:extLst>
          </p:cNvPr>
          <p:cNvSpPr txBox="1"/>
          <p:nvPr/>
        </p:nvSpPr>
        <p:spPr>
          <a:xfrm>
            <a:off x="6286743" y="2280284"/>
            <a:ext cx="2093255" cy="646331"/>
          </a:xfrm>
          <a:prstGeom prst="rect">
            <a:avLst/>
          </a:prstGeom>
          <a:noFill/>
        </p:spPr>
        <p:txBody>
          <a:bodyPr wrap="square" rtlCol="0">
            <a:spAutoFit/>
          </a:bodyPr>
          <a:lstStyle/>
          <a:p>
            <a:r>
              <a:rPr lang="en-US" altLang="zh-CN" sz="1200" dirty="0">
                <a:solidFill>
                  <a:srgbClr val="C00000"/>
                </a:solidFill>
                <a:latin typeface="Times New Roman" panose="02020603050405020304" pitchFamily="18" charset="0"/>
                <a:cs typeface="Times New Roman" panose="02020603050405020304" pitchFamily="18" charset="0"/>
              </a:rPr>
              <a:t>How to retain more knowledge in the weight matrix (pic):</a:t>
            </a:r>
          </a:p>
          <a:p>
            <a:r>
              <a:rPr lang="en-US" altLang="zh-CN" sz="1200" dirty="0">
                <a:solidFill>
                  <a:srgbClr val="C00000"/>
                </a:solidFill>
                <a:latin typeface="Times New Roman" panose="02020603050405020304" pitchFamily="18" charset="0"/>
                <a:cs typeface="Times New Roman" panose="02020603050405020304" pitchFamily="18" charset="0"/>
              </a:rPr>
              <a:t>llama, “C”, clouds, mountains</a:t>
            </a:r>
            <a:endParaRPr lang="zh-CN" altLang="en-US" sz="12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5161878"/>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entagon 6_1">
            <a:extLst>
              <a:ext uri="{FF2B5EF4-FFF2-40B4-BE49-F238E27FC236}">
                <a16:creationId xmlns:a16="http://schemas.microsoft.com/office/drawing/2014/main" id="{AF00C5AC-1046-411F-939E-89D5936C785B}"/>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8699EC9A-81A9-4AD6-9962-57AA5A2F4CD8}"/>
              </a:ext>
            </a:extLst>
          </p:cNvPr>
          <p:cNvSpPr txBox="1"/>
          <p:nvPr/>
        </p:nvSpPr>
        <p:spPr>
          <a:xfrm>
            <a:off x="42821" y="642567"/>
            <a:ext cx="1595479" cy="479825"/>
          </a:xfrm>
          <a:prstGeom prst="rect">
            <a:avLst/>
          </a:prstGeom>
          <a:noFill/>
        </p:spPr>
        <p:txBody>
          <a:bodyPr wrap="square" rtlCol="0">
            <a:spAutoFit/>
          </a:bodyPr>
          <a:lstStyle/>
          <a:p>
            <a:pPr algn="dist"/>
            <a:r>
              <a:rPr lang="en-US" altLang="zh-CN" sz="2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CPU</a:t>
            </a:r>
            <a:r>
              <a:rPr lang="zh-CN" altLang="en-US" sz="2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设计</a:t>
            </a:r>
          </a:p>
        </p:txBody>
      </p:sp>
      <p:sp>
        <p:nvSpPr>
          <p:cNvPr id="5" name="Pentagon 6_1">
            <a:extLst>
              <a:ext uri="{FF2B5EF4-FFF2-40B4-BE49-F238E27FC236}">
                <a16:creationId xmlns:a16="http://schemas.microsoft.com/office/drawing/2014/main" id="{B2DEA907-69CA-1F7C-0719-3B1C4B3D0485}"/>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EA72AD3-AE04-AC91-8BBE-AEC989717A4D}"/>
              </a:ext>
            </a:extLst>
          </p:cNvPr>
          <p:cNvSpPr txBox="1"/>
          <p:nvPr/>
        </p:nvSpPr>
        <p:spPr>
          <a:xfrm>
            <a:off x="0" y="697813"/>
            <a:ext cx="1595479" cy="369332"/>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Survey</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graphicFrame>
        <p:nvGraphicFramePr>
          <p:cNvPr id="2" name="表格 1">
            <a:extLst>
              <a:ext uri="{FF2B5EF4-FFF2-40B4-BE49-F238E27FC236}">
                <a16:creationId xmlns:a16="http://schemas.microsoft.com/office/drawing/2014/main" id="{082F8DD2-8E2C-3B85-379C-CB067F06E6BD}"/>
              </a:ext>
            </a:extLst>
          </p:cNvPr>
          <p:cNvGraphicFramePr>
            <a:graphicFrameLocks noGrp="1"/>
          </p:cNvGraphicFramePr>
          <p:nvPr>
            <p:extLst>
              <p:ext uri="{D42A27DB-BD31-4B8C-83A1-F6EECF244321}">
                <p14:modId xmlns:p14="http://schemas.microsoft.com/office/powerpoint/2010/main" val="1941147240"/>
              </p:ext>
            </p:extLst>
          </p:nvPr>
        </p:nvGraphicFramePr>
        <p:xfrm>
          <a:off x="1015322" y="1280099"/>
          <a:ext cx="10161355" cy="4082440"/>
        </p:xfrm>
        <a:graphic>
          <a:graphicData uri="http://schemas.openxmlformats.org/drawingml/2006/table">
            <a:tbl>
              <a:tblPr>
                <a:tableStyleId>{5C22544A-7EE6-4342-B048-85BDC9FD1C3A}</a:tableStyleId>
              </a:tblPr>
              <a:tblGrid>
                <a:gridCol w="1432723">
                  <a:extLst>
                    <a:ext uri="{9D8B030D-6E8A-4147-A177-3AD203B41FA5}">
                      <a16:colId xmlns:a16="http://schemas.microsoft.com/office/drawing/2014/main" val="1731850980"/>
                    </a:ext>
                  </a:extLst>
                </a:gridCol>
                <a:gridCol w="1432723">
                  <a:extLst>
                    <a:ext uri="{9D8B030D-6E8A-4147-A177-3AD203B41FA5}">
                      <a16:colId xmlns:a16="http://schemas.microsoft.com/office/drawing/2014/main" val="348257844"/>
                    </a:ext>
                  </a:extLst>
                </a:gridCol>
                <a:gridCol w="1432723">
                  <a:extLst>
                    <a:ext uri="{9D8B030D-6E8A-4147-A177-3AD203B41FA5}">
                      <a16:colId xmlns:a16="http://schemas.microsoft.com/office/drawing/2014/main" val="1561192765"/>
                    </a:ext>
                  </a:extLst>
                </a:gridCol>
                <a:gridCol w="1432723">
                  <a:extLst>
                    <a:ext uri="{9D8B030D-6E8A-4147-A177-3AD203B41FA5}">
                      <a16:colId xmlns:a16="http://schemas.microsoft.com/office/drawing/2014/main" val="1191218242"/>
                    </a:ext>
                  </a:extLst>
                </a:gridCol>
                <a:gridCol w="1432723">
                  <a:extLst>
                    <a:ext uri="{9D8B030D-6E8A-4147-A177-3AD203B41FA5}">
                      <a16:colId xmlns:a16="http://schemas.microsoft.com/office/drawing/2014/main" val="1483446697"/>
                    </a:ext>
                  </a:extLst>
                </a:gridCol>
                <a:gridCol w="1432723">
                  <a:extLst>
                    <a:ext uri="{9D8B030D-6E8A-4147-A177-3AD203B41FA5}">
                      <a16:colId xmlns:a16="http://schemas.microsoft.com/office/drawing/2014/main" val="3440635302"/>
                    </a:ext>
                  </a:extLst>
                </a:gridCol>
                <a:gridCol w="1565017">
                  <a:extLst>
                    <a:ext uri="{9D8B030D-6E8A-4147-A177-3AD203B41FA5}">
                      <a16:colId xmlns:a16="http://schemas.microsoft.com/office/drawing/2014/main" val="3632904485"/>
                    </a:ext>
                  </a:extLst>
                </a:gridCol>
              </a:tblGrid>
              <a:tr h="541147">
                <a:tc rowSpan="2">
                  <a:txBody>
                    <a:bodyPr/>
                    <a:lstStyle/>
                    <a:p>
                      <a:pPr algn="ctr" fontAlgn="ctr"/>
                      <a:r>
                        <a:rPr lang="en-US" sz="1400" b="1" u="none" strike="noStrike" dirty="0">
                          <a:effectLst/>
                        </a:rPr>
                        <a:t>Methods</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gridSpan="2">
                  <a:txBody>
                    <a:bodyPr/>
                    <a:lstStyle/>
                    <a:p>
                      <a:pPr algn="ctr" fontAlgn="ctr"/>
                      <a:r>
                        <a:rPr lang="en-US" sz="1400" b="0" u="none" strike="noStrike" dirty="0">
                          <a:effectLst/>
                        </a:rPr>
                        <a:t>Quantization</a:t>
                      </a:r>
                      <a:endParaRPr lang="en-US" sz="1400" b="0" i="0" u="none" strike="noStrike" dirty="0">
                        <a:solidFill>
                          <a:srgbClr val="000000"/>
                        </a:solidFill>
                        <a:effectLst/>
                        <a:latin typeface="等线" panose="02010600030101010101" pitchFamily="2" charset="-122"/>
                        <a:ea typeface="等线" panose="02010600030101010101" pitchFamily="2" charset="-122"/>
                      </a:endParaRPr>
                    </a:p>
                    <a:p>
                      <a:pPr algn="ctr" fontAlgn="ctr"/>
                      <a:r>
                        <a:rPr lang="en-US" sz="1000" b="0" u="none" strike="noStrike" dirty="0">
                          <a:effectLst/>
                        </a:rPr>
                        <a:t>(compatible with others)</a:t>
                      </a:r>
                    </a:p>
                  </a:txBody>
                  <a:tcPr marL="6350" marR="6350" marT="6350" marB="0" anchor="ctr"/>
                </a:tc>
                <a:tc hMerge="1">
                  <a:txBody>
                    <a:bodyPr/>
                    <a:lstStyle/>
                    <a:p>
                      <a:endParaRPr lang="zh-CN" altLang="en-US"/>
                    </a:p>
                  </a:txBody>
                  <a:tcPr/>
                </a:tc>
                <a:tc>
                  <a:txBody>
                    <a:bodyPr/>
                    <a:lstStyle/>
                    <a:p>
                      <a:pPr algn="ctr" fontAlgn="ctr"/>
                      <a:r>
                        <a:rPr lang="en-US" sz="1400" b="0" u="none" strike="noStrike" dirty="0">
                          <a:effectLst/>
                        </a:rPr>
                        <a:t>Knowledge Distillation</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gridSpan="2">
                  <a:txBody>
                    <a:bodyPr/>
                    <a:lstStyle/>
                    <a:p>
                      <a:pPr algn="ctr" fontAlgn="ctr"/>
                      <a:r>
                        <a:rPr lang="en-US" sz="1400" b="0" u="none" strike="noStrike" dirty="0">
                          <a:effectLst/>
                        </a:rPr>
                        <a:t>Pruning</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hMerge="1">
                  <a:txBody>
                    <a:bodyPr/>
                    <a:lstStyle/>
                    <a:p>
                      <a:endParaRPr lang="zh-CN" altLang="en-US"/>
                    </a:p>
                  </a:txBody>
                  <a:tcPr/>
                </a:tc>
                <a:tc>
                  <a:txBody>
                    <a:bodyPr/>
                    <a:lstStyle/>
                    <a:p>
                      <a:pPr algn="ctr" fontAlgn="ctr"/>
                      <a:r>
                        <a:rPr lang="en-US" sz="1400" b="0" u="none" strike="noStrike" dirty="0">
                          <a:effectLst/>
                        </a:rPr>
                        <a:t>Low-rank Approximation</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922282330"/>
                  </a:ext>
                </a:extLst>
              </a:tr>
              <a:tr h="541147">
                <a:tc vMerge="1">
                  <a:txBody>
                    <a:bodyPr/>
                    <a:lstStyle/>
                    <a:p>
                      <a:pPr algn="ctr" fontAlgn="ctr"/>
                      <a:endParaRPr lang="zh-CN" altLang="en-US" sz="11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PTQ</a:t>
                      </a:r>
                    </a:p>
                  </a:txBody>
                  <a:tcPr marL="6350" marR="6350" marT="6350" marB="0" anchor="ctr"/>
                </a:tc>
                <a:tc>
                  <a:txBody>
                    <a:bodyPr/>
                    <a:lstStyle/>
                    <a:p>
                      <a:pPr algn="ctr" fontAlgn="ctr"/>
                      <a:r>
                        <a:rPr lang="en-US" altLang="zh-CN" sz="1200" u="none" strike="noStrike" dirty="0">
                          <a:effectLst/>
                          <a:latin typeface="Times New Roman" panose="02020603050405020304" pitchFamily="18" charset="0"/>
                          <a:cs typeface="Times New Roman" panose="02020603050405020304" pitchFamily="18" charset="0"/>
                        </a:rPr>
                        <a:t>Data Aware Quantization</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KD</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Structured</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Unstructured</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Features are low-rank</a:t>
                      </a:r>
                    </a:p>
                  </a:txBody>
                  <a:tcPr marL="6350" marR="6350" marT="6350" marB="0" anchor="ctr"/>
                </a:tc>
                <a:extLst>
                  <a:ext uri="{0D108BD9-81ED-4DB2-BD59-A6C34878D82A}">
                    <a16:rowId xmlns:a16="http://schemas.microsoft.com/office/drawing/2014/main" val="1607029208"/>
                  </a:ext>
                </a:extLst>
              </a:tr>
              <a:tr h="541147">
                <a:tc>
                  <a:txBody>
                    <a:bodyPr/>
                    <a:lstStyle/>
                    <a:p>
                      <a:pPr algn="ctr" fontAlgn="ctr"/>
                      <a:r>
                        <a:rPr lang="en-US" sz="1400" b="1" u="none" strike="noStrike" dirty="0">
                          <a:effectLst/>
                        </a:rPr>
                        <a:t>Paper</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GPTQ </a:t>
                      </a:r>
                      <a:r>
                        <a:rPr lang="en-US" sz="900" u="none" strike="noStrike" dirty="0">
                          <a:effectLst/>
                          <a:latin typeface="Times New Roman" panose="02020603050405020304" pitchFamily="18" charset="0"/>
                          <a:cs typeface="Times New Roman" panose="02020603050405020304" pitchFamily="18" charset="0"/>
                        </a:rPr>
                        <a:t>[1]</a:t>
                      </a:r>
                      <a:endParaRPr lang="en-US" sz="1200" u="none" strike="noStrike" dirty="0">
                        <a:effectLst/>
                        <a:latin typeface="Times New Roman" panose="02020603050405020304" pitchFamily="18" charset="0"/>
                        <a:cs typeface="Times New Roman" panose="02020603050405020304" pitchFamily="18" charset="0"/>
                      </a:endParaRPr>
                    </a:p>
                    <a:p>
                      <a:pPr algn="ctr" fontAlgn="ctr"/>
                      <a:r>
                        <a:rPr lang="en-US" sz="9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(ICLR2023)</a:t>
                      </a:r>
                    </a:p>
                  </a:txBody>
                  <a:tcPr marL="6350" marR="6350" marT="6350" marB="0" anchor="ctr">
                    <a:solidFill>
                      <a:srgbClr val="F6F6F8"/>
                    </a:solidFill>
                  </a:tcP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AWQ </a:t>
                      </a:r>
                      <a:r>
                        <a:rPr lang="en-US" sz="900" u="none" strike="noStrike" dirty="0">
                          <a:effectLst/>
                          <a:latin typeface="Times New Roman" panose="02020603050405020304" pitchFamily="18" charset="0"/>
                          <a:cs typeface="Times New Roman" panose="02020603050405020304" pitchFamily="18" charset="0"/>
                        </a:rPr>
                        <a:t>[2]</a:t>
                      </a:r>
                      <a:endParaRPr lang="en-US" sz="1200" u="none" strike="noStrike" dirty="0">
                        <a:effectLst/>
                        <a:latin typeface="Times New Roman" panose="02020603050405020304" pitchFamily="18" charset="0"/>
                        <a:cs typeface="Times New Roman" panose="02020603050405020304" pitchFamily="18" charset="0"/>
                      </a:endParaRPr>
                    </a:p>
                    <a:p>
                      <a:pPr algn="ctr" fontAlgn="ctr"/>
                      <a:r>
                        <a:rPr lang="en-US" sz="9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(MIT, SJTU, THU)</a:t>
                      </a:r>
                    </a:p>
                  </a:txBody>
                  <a:tcPr marL="6350" marR="6350" marT="6350" marB="0" anchor="ctr">
                    <a:solidFill>
                      <a:srgbClr val="F6F6F8"/>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MINILLM </a:t>
                      </a:r>
                      <a:r>
                        <a:rPr lang="en-US" altLang="zh-CN" sz="900" u="none" strike="noStrike" dirty="0">
                          <a:effectLst/>
                          <a:latin typeface="Times New Roman" panose="02020603050405020304" pitchFamily="18" charset="0"/>
                          <a:cs typeface="Times New Roman" panose="02020603050405020304" pitchFamily="18" charset="0"/>
                        </a:rPr>
                        <a:t>[3]</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9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t>
                      </a:r>
                      <a:r>
                        <a:rPr lang="en-US" altLang="zh-CN" sz="900" b="0" i="0" u="none" strike="noStrike" dirty="0" err="1">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CoAI</a:t>
                      </a:r>
                      <a:r>
                        <a:rPr lang="en-US" altLang="zh-CN" sz="9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THU)</a:t>
                      </a:r>
                    </a:p>
                  </a:txBody>
                  <a:tcPr marL="6350" marR="6350" marT="6350" marB="0" anchor="ctr">
                    <a:solidFill>
                      <a:srgbClr val="F6F6F8"/>
                    </a:solidFill>
                  </a:tcPr>
                </a:tc>
                <a:tc>
                  <a:txBody>
                    <a:bodyPr/>
                    <a:lstStyle/>
                    <a:p>
                      <a:pPr algn="ctr" fontAlgn="ctr"/>
                      <a:r>
                        <a:rPr lang="en-US" altLang="zh-CN" sz="1200" b="0" i="0" u="none" strike="noStrike" dirty="0" err="1">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LLMPruner</a:t>
                      </a: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900" u="none" strike="noStrike" dirty="0">
                          <a:effectLst/>
                          <a:latin typeface="Times New Roman" panose="02020603050405020304" pitchFamily="18" charset="0"/>
                          <a:cs typeface="Times New Roman" panose="02020603050405020304" pitchFamily="18" charset="0"/>
                        </a:rPr>
                        <a:t>[4]</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p>
                      <a:pPr algn="ctr" fontAlgn="ctr"/>
                      <a:r>
                        <a:rPr lang="en-US" altLang="zh-CN" sz="9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(NUS, Neurips2023)</a:t>
                      </a:r>
                      <a:endParaRPr lang="zh-CN" altLang="en-US" sz="9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altLang="zh-CN" sz="1200" b="0" i="0" u="none" strike="noStrike" dirty="0" err="1">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SparseGPT</a:t>
                      </a: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900" u="none" strike="noStrike" dirty="0">
                          <a:effectLst/>
                          <a:latin typeface="Times New Roman" panose="02020603050405020304" pitchFamily="18" charset="0"/>
                          <a:cs typeface="Times New Roman" panose="02020603050405020304" pitchFamily="18" charset="0"/>
                        </a:rPr>
                        <a:t>[5]</a:t>
                      </a:r>
                    </a:p>
                    <a:p>
                      <a:pPr algn="ctr" fontAlgn="ctr"/>
                      <a:r>
                        <a:rPr lang="en-US" altLang="zh-CN" sz="9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(ICML2023)</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err="1">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LoRD</a:t>
                      </a: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a:t>
                      </a:r>
                    </a:p>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t>
                      </a:r>
                      <a:r>
                        <a:rPr lang="it-IT" altLang="zh-CN" sz="800" dirty="0"/>
                        <a:t>UdeM, Nolano AI</a:t>
                      </a:r>
                      <a:r>
                        <a:rPr lang="en-US" altLang="zh-CN" sz="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extLst>
                  <a:ext uri="{0D108BD9-81ED-4DB2-BD59-A6C34878D82A}">
                    <a16:rowId xmlns:a16="http://schemas.microsoft.com/office/drawing/2014/main" val="2704564241"/>
                  </a:ext>
                </a:extLst>
              </a:tr>
              <a:tr h="541147">
                <a:tc>
                  <a:txBody>
                    <a:bodyPr/>
                    <a:lstStyle/>
                    <a:p>
                      <a:pPr algn="ctr" fontAlgn="ctr"/>
                      <a:r>
                        <a:rPr lang="en-US" sz="1400" b="1" u="none" strike="noStrike" dirty="0">
                          <a:effectLst/>
                        </a:rPr>
                        <a:t>Compress ratio</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87.5% </a:t>
                      </a:r>
                    </a:p>
                    <a:p>
                      <a:pPr algn="ctr" fontAlgn="ctr"/>
                      <a:r>
                        <a:rPr lang="en-US" sz="1200" u="none" strike="noStrike" dirty="0">
                          <a:effectLst/>
                          <a:latin typeface="Times New Roman" panose="02020603050405020304" pitchFamily="18" charset="0"/>
                          <a:cs typeface="Times New Roman" panose="02020603050405020304" pitchFamily="18" charset="0"/>
                        </a:rPr>
                        <a:t>(fp32-&gt;int4)</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90%+</a:t>
                      </a:r>
                    </a:p>
                    <a:p>
                      <a:pPr algn="ctr" fontAlgn="ctr"/>
                      <a:r>
                        <a:rPr lang="en-US" sz="1200" u="none" strike="noStrike" dirty="0">
                          <a:effectLst/>
                          <a:latin typeface="Times New Roman" panose="02020603050405020304" pitchFamily="18" charset="0"/>
                          <a:cs typeface="Times New Roman" panose="02020603050405020304" pitchFamily="18" charset="0"/>
                        </a:rPr>
                        <a:t>(fp32-&gt;fp16/int3)</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50%</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20%</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50~60%</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20%</a:t>
                      </a:r>
                    </a:p>
                  </a:txBody>
                  <a:tcPr marL="6350" marR="6350" marT="6350" marB="0" anchor="ctr">
                    <a:solidFill>
                      <a:srgbClr val="F6F6F8"/>
                    </a:solidFill>
                  </a:tcPr>
                </a:tc>
                <a:extLst>
                  <a:ext uri="{0D108BD9-81ED-4DB2-BD59-A6C34878D82A}">
                    <a16:rowId xmlns:a16="http://schemas.microsoft.com/office/drawing/2014/main" val="2902183221"/>
                  </a:ext>
                </a:extLst>
              </a:tr>
              <a:tr h="738466">
                <a:tc>
                  <a:txBody>
                    <a:bodyPr/>
                    <a:lstStyle/>
                    <a:p>
                      <a:pPr algn="ctr" fontAlgn="ctr"/>
                      <a:r>
                        <a:rPr lang="en-US" sz="1400" b="1" u="none" strike="noStrike" dirty="0">
                          <a:effectLst/>
                        </a:rPr>
                        <a:t>Speedup</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3.2</a:t>
                      </a:r>
                      <a:r>
                        <a:rPr lang="en-US" altLang="zh-CN" sz="1200" u="none" strike="noStrike" dirty="0">
                          <a:effectLst/>
                          <a:latin typeface="Times New Roman" panose="02020603050405020304" pitchFamily="18" charset="0"/>
                          <a:cs typeface="Times New Roman" panose="02020603050405020304" pitchFamily="18" charset="0"/>
                        </a:rPr>
                        <a:t>x</a:t>
                      </a:r>
                    </a:p>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(compared with fp16)</a:t>
                      </a:r>
                    </a:p>
                  </a:txBody>
                  <a:tcPr marL="6350" marR="6350" marT="6350" marB="0" anchor="ctr">
                    <a:solidFill>
                      <a:srgbClr val="F6F6F8"/>
                    </a:solidFill>
                  </a:tcP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3x</a:t>
                      </a:r>
                    </a:p>
                    <a:p>
                      <a:pPr algn="ctr" fontAlgn="ctr"/>
                      <a:r>
                        <a:rPr lang="en-US" sz="1200" u="none" strike="noStrike" dirty="0">
                          <a:effectLst/>
                          <a:latin typeface="Times New Roman" panose="02020603050405020304" pitchFamily="18" charset="0"/>
                          <a:cs typeface="Times New Roman" panose="02020603050405020304" pitchFamily="18" charset="0"/>
                        </a:rPr>
                        <a:t>(compared with fp16)</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~2x</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NA</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1.67x</a:t>
                      </a:r>
                    </a:p>
                  </a:txBody>
                  <a:tcPr marL="6350" marR="6350" marT="6350" marB="0" anchor="ctr">
                    <a:solidFill>
                      <a:srgbClr val="F6F6F8"/>
                    </a:solidFill>
                  </a:tcPr>
                </a:tc>
                <a:tc>
                  <a:txBody>
                    <a:bodyPr/>
                    <a:lstStyle/>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NA</a:t>
                      </a:r>
                    </a:p>
                  </a:txBody>
                  <a:tcPr marL="6350" marR="6350" marT="6350" marB="0" anchor="ctr">
                    <a:solidFill>
                      <a:srgbClr val="F6F6F8"/>
                    </a:solidFill>
                  </a:tcPr>
                </a:tc>
                <a:extLst>
                  <a:ext uri="{0D108BD9-81ED-4DB2-BD59-A6C34878D82A}">
                    <a16:rowId xmlns:a16="http://schemas.microsoft.com/office/drawing/2014/main" val="214238783"/>
                  </a:ext>
                </a:extLst>
              </a:tr>
              <a:tr h="638239">
                <a:tc>
                  <a:txBody>
                    <a:bodyPr/>
                    <a:lstStyle/>
                    <a:p>
                      <a:pPr algn="ctr" fontAlgn="ctr"/>
                      <a:r>
                        <a:rPr lang="en-US" sz="1400" b="1" u="none" strike="noStrike" dirty="0">
                          <a:effectLst/>
                        </a:rPr>
                        <a:t>Performance</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Little influence, </a:t>
                      </a:r>
                    </a:p>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can be ignored.</a:t>
                      </a:r>
                    </a:p>
                  </a:txBody>
                  <a:tcPr marL="6350" marR="6350" marT="6350" marB="0" anchor="ctr">
                    <a:solidFill>
                      <a:srgbClr val="F6F6F8"/>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Nearly the same as fp16 on PPL </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2~3 points drop of feedback from GPT4</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 drop on zero-shot</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Little drop on some few-shot tasks</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Less than 1% drop</a:t>
                      </a:r>
                    </a:p>
                  </a:txBody>
                  <a:tcPr marL="6350" marR="6350" marT="6350" marB="0" anchor="ctr">
                    <a:solidFill>
                      <a:srgbClr val="F6F6F8"/>
                    </a:solidFill>
                  </a:tcPr>
                </a:tc>
                <a:extLst>
                  <a:ext uri="{0D108BD9-81ED-4DB2-BD59-A6C34878D82A}">
                    <a16:rowId xmlns:a16="http://schemas.microsoft.com/office/drawing/2014/main" val="197232267"/>
                  </a:ext>
                </a:extLst>
              </a:tr>
              <a:tr h="541147">
                <a:tc>
                  <a:txBody>
                    <a:bodyPr/>
                    <a:lstStyle/>
                    <a:p>
                      <a:pPr algn="ctr" fontAlgn="ctr"/>
                      <a:r>
                        <a:rPr lang="en-US" sz="1400" b="1" u="none" strike="noStrike" dirty="0">
                          <a:effectLst/>
                        </a:rPr>
                        <a:t>Note</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Widely used in industry</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Work with the provided framework</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Inexpertly obtain increase on some tasks</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altLang="zh-CN" sz="105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Reproducin</a:t>
                      </a:r>
                      <a:r>
                        <a:rPr lang="en-US" sz="105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g NJU’s work in AAAI 2023 on LLMs</a:t>
                      </a:r>
                    </a:p>
                  </a:txBody>
                  <a:tcPr marL="6350" marR="6350" marT="6350" marB="0" anchor="ctr">
                    <a:solidFill>
                      <a:srgbClr val="F6F6F8"/>
                    </a:solidFill>
                  </a:tcPr>
                </a:tc>
                <a:extLst>
                  <a:ext uri="{0D108BD9-81ED-4DB2-BD59-A6C34878D82A}">
                    <a16:rowId xmlns:a16="http://schemas.microsoft.com/office/drawing/2014/main" val="2992260467"/>
                  </a:ext>
                </a:extLst>
              </a:tr>
            </a:tbl>
          </a:graphicData>
        </a:graphic>
      </p:graphicFrame>
      <p:sp>
        <p:nvSpPr>
          <p:cNvPr id="3" name="文本框 2">
            <a:extLst>
              <a:ext uri="{FF2B5EF4-FFF2-40B4-BE49-F238E27FC236}">
                <a16:creationId xmlns:a16="http://schemas.microsoft.com/office/drawing/2014/main" id="{3E8B6844-6ED7-4138-6EDC-AD40AFF8B4B8}"/>
              </a:ext>
            </a:extLst>
          </p:cNvPr>
          <p:cNvSpPr txBox="1"/>
          <p:nvPr/>
        </p:nvSpPr>
        <p:spPr>
          <a:xfrm>
            <a:off x="1024754" y="5409334"/>
            <a:ext cx="9353550" cy="1448666"/>
          </a:xfrm>
          <a:prstGeom prst="rect">
            <a:avLst/>
          </a:prstGeom>
          <a:noFill/>
        </p:spPr>
        <p:txBody>
          <a:bodyPr wrap="square" rtlCol="0">
            <a:spAutoFit/>
          </a:bodyPr>
          <a:lstStyle/>
          <a:p>
            <a:pPr>
              <a:lnSpc>
                <a:spcPts val="1800"/>
              </a:lnSpc>
            </a:pPr>
            <a:r>
              <a:rPr lang="en-US" altLang="zh-CN" sz="1000" i="0" dirty="0">
                <a:solidFill>
                  <a:srgbClr val="000000"/>
                </a:solidFill>
                <a:effectLst/>
                <a:latin typeface="Lucida Grande"/>
                <a:hlinkClick r:id="rId3"/>
              </a:rPr>
              <a:t>[1] </a:t>
            </a:r>
            <a:r>
              <a:rPr lang="en-US" altLang="zh-CN" sz="1000" i="0" dirty="0">
                <a:solidFill>
                  <a:srgbClr val="000000"/>
                </a:solidFill>
                <a:effectLst/>
                <a:latin typeface="Lucida Grande"/>
                <a:hlinkClick r:id="rId4"/>
              </a:rPr>
              <a:t>GPTQ: Accurate Post-Training Quantization for Generative Pre-trained Transformers</a:t>
            </a:r>
            <a:r>
              <a:rPr lang="en-US" altLang="zh-CN" sz="1000" i="0" dirty="0">
                <a:solidFill>
                  <a:srgbClr val="000000"/>
                </a:solidFill>
                <a:effectLst/>
                <a:latin typeface="Lucida Grande"/>
              </a:rPr>
              <a:t> </a:t>
            </a:r>
          </a:p>
          <a:p>
            <a:pPr>
              <a:lnSpc>
                <a:spcPts val="1800"/>
              </a:lnSpc>
            </a:pPr>
            <a:r>
              <a:rPr lang="en-US" altLang="zh-CN" sz="1000" i="0" dirty="0">
                <a:solidFill>
                  <a:srgbClr val="000000"/>
                </a:solidFill>
                <a:effectLst/>
                <a:latin typeface="Lucida Grande"/>
                <a:hlinkClick r:id="rId3"/>
              </a:rPr>
              <a:t>[2] AWQ: Activation-aware Weight Quantization for LLM Compression and Acceleration</a:t>
            </a:r>
            <a:endParaRPr lang="en-US" altLang="zh-CN" sz="1000" dirty="0">
              <a:solidFill>
                <a:srgbClr val="000000"/>
              </a:solidFill>
              <a:latin typeface="Lucida Grande"/>
              <a:hlinkClick r:id="rId5"/>
            </a:endParaRPr>
          </a:p>
          <a:p>
            <a:pPr>
              <a:lnSpc>
                <a:spcPts val="1800"/>
              </a:lnSpc>
            </a:pPr>
            <a:r>
              <a:rPr lang="en-US" altLang="zh-CN" sz="1000" dirty="0">
                <a:solidFill>
                  <a:srgbClr val="000000"/>
                </a:solidFill>
                <a:latin typeface="Lucida Grande"/>
                <a:hlinkClick r:id="rId5"/>
              </a:rPr>
              <a:t>[3] Knowledge Distillation of Large Language Models</a:t>
            </a:r>
            <a:endParaRPr lang="en-US" altLang="zh-CN" sz="1000" dirty="0">
              <a:solidFill>
                <a:srgbClr val="000000"/>
              </a:solidFill>
              <a:latin typeface="Lucida Grande"/>
            </a:endParaRPr>
          </a:p>
          <a:p>
            <a:pPr>
              <a:lnSpc>
                <a:spcPts val="1800"/>
              </a:lnSpc>
            </a:pPr>
            <a:r>
              <a:rPr lang="en-US" altLang="zh-CN" sz="1000" i="0" dirty="0">
                <a:solidFill>
                  <a:srgbClr val="000000"/>
                </a:solidFill>
                <a:effectLst/>
                <a:latin typeface="Lucida Grande"/>
                <a:hlinkClick r:id="rId6"/>
              </a:rPr>
              <a:t>[4] LLM-Pruner: On the Structural Pruning of Large Language Models</a:t>
            </a:r>
            <a:endParaRPr lang="en-US" altLang="zh-CN" sz="1000" i="0" dirty="0">
              <a:solidFill>
                <a:srgbClr val="000000"/>
              </a:solidFill>
              <a:effectLst/>
              <a:latin typeface="Lucida Grande"/>
            </a:endParaRPr>
          </a:p>
          <a:p>
            <a:pPr>
              <a:lnSpc>
                <a:spcPts val="1800"/>
              </a:lnSpc>
            </a:pPr>
            <a:r>
              <a:rPr lang="en-US" altLang="zh-CN" sz="1000" dirty="0">
                <a:solidFill>
                  <a:srgbClr val="000000"/>
                </a:solidFill>
                <a:latin typeface="Lucida Grande"/>
                <a:hlinkClick r:id="rId7"/>
              </a:rPr>
              <a:t>[5] </a:t>
            </a:r>
            <a:r>
              <a:rPr lang="en-US" altLang="zh-CN" sz="1000" dirty="0" err="1">
                <a:solidFill>
                  <a:srgbClr val="000000"/>
                </a:solidFill>
                <a:latin typeface="Lucida Grande"/>
                <a:hlinkClick r:id="rId7"/>
              </a:rPr>
              <a:t>SparseGPT</a:t>
            </a:r>
            <a:r>
              <a:rPr lang="en-US" altLang="zh-CN" sz="1000" dirty="0">
                <a:solidFill>
                  <a:srgbClr val="000000"/>
                </a:solidFill>
                <a:latin typeface="Lucida Grande"/>
                <a:hlinkClick r:id="rId7"/>
              </a:rPr>
              <a:t>: Massive Language Models Can Be Accurately Pruned in One-Shot</a:t>
            </a:r>
            <a:endParaRPr lang="en-US" altLang="zh-CN" sz="1000" dirty="0">
              <a:solidFill>
                <a:srgbClr val="000000"/>
              </a:solidFill>
              <a:latin typeface="Lucida Grande"/>
            </a:endParaRPr>
          </a:p>
          <a:p>
            <a:pPr>
              <a:lnSpc>
                <a:spcPts val="1800"/>
              </a:lnSpc>
            </a:pPr>
            <a:r>
              <a:rPr lang="en-US" altLang="zh-CN" sz="1000" i="0" dirty="0">
                <a:solidFill>
                  <a:srgbClr val="000000"/>
                </a:solidFill>
                <a:effectLst/>
                <a:latin typeface="Lucida Grande"/>
                <a:hlinkClick r:id="rId8"/>
              </a:rPr>
              <a:t>[6] LORD: Low Rank Decomposition Of Monolingual Code LLMs For One-Shot Compression</a:t>
            </a:r>
            <a:endParaRPr lang="en-US" altLang="zh-CN" sz="1000" i="0" dirty="0">
              <a:solidFill>
                <a:srgbClr val="000000"/>
              </a:solidFill>
              <a:effectLst/>
              <a:latin typeface="Lucida Grande"/>
            </a:endParaRPr>
          </a:p>
        </p:txBody>
      </p:sp>
    </p:spTree>
    <p:extLst>
      <p:ext uri="{BB962C8B-B14F-4D97-AF65-F5344CB8AC3E}">
        <p14:creationId xmlns:p14="http://schemas.microsoft.com/office/powerpoint/2010/main" val="1029882396"/>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entagon 6_1">
            <a:extLst>
              <a:ext uri="{FF2B5EF4-FFF2-40B4-BE49-F238E27FC236}">
                <a16:creationId xmlns:a16="http://schemas.microsoft.com/office/drawing/2014/main" id="{AF00C5AC-1046-411F-939E-89D5936C785B}"/>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8699EC9A-81A9-4AD6-9962-57AA5A2F4CD8}"/>
              </a:ext>
            </a:extLst>
          </p:cNvPr>
          <p:cNvSpPr txBox="1"/>
          <p:nvPr/>
        </p:nvSpPr>
        <p:spPr>
          <a:xfrm>
            <a:off x="42821" y="642567"/>
            <a:ext cx="1595479" cy="479825"/>
          </a:xfrm>
          <a:prstGeom prst="rect">
            <a:avLst/>
          </a:prstGeom>
          <a:noFill/>
        </p:spPr>
        <p:txBody>
          <a:bodyPr wrap="square" rtlCol="0">
            <a:spAutoFit/>
          </a:bodyPr>
          <a:lstStyle/>
          <a:p>
            <a:pPr algn="dist"/>
            <a:r>
              <a:rPr lang="en-US" altLang="zh-CN" sz="2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CPU</a:t>
            </a:r>
            <a:r>
              <a:rPr lang="zh-CN" altLang="en-US" sz="2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设计</a:t>
            </a:r>
          </a:p>
        </p:txBody>
      </p:sp>
      <p:sp>
        <p:nvSpPr>
          <p:cNvPr id="5" name="Pentagon 6_1">
            <a:extLst>
              <a:ext uri="{FF2B5EF4-FFF2-40B4-BE49-F238E27FC236}">
                <a16:creationId xmlns:a16="http://schemas.microsoft.com/office/drawing/2014/main" id="{B2DEA907-69CA-1F7C-0719-3B1C4B3D0485}"/>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EA72AD3-AE04-AC91-8BBE-AEC989717A4D}"/>
              </a:ext>
            </a:extLst>
          </p:cNvPr>
          <p:cNvSpPr txBox="1"/>
          <p:nvPr/>
        </p:nvSpPr>
        <p:spPr>
          <a:xfrm>
            <a:off x="0" y="697813"/>
            <a:ext cx="1595479" cy="369332"/>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Survey</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pic>
        <p:nvPicPr>
          <p:cNvPr id="9" name="图片 8" descr="图表, 条形图&#10;&#10;描述已自动生成">
            <a:extLst>
              <a:ext uri="{FF2B5EF4-FFF2-40B4-BE49-F238E27FC236}">
                <a16:creationId xmlns:a16="http://schemas.microsoft.com/office/drawing/2014/main" id="{6F9C4310-C7B8-9B21-DCA7-D2E466BD23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174" y="2461256"/>
            <a:ext cx="8573652" cy="4396744"/>
          </a:xfrm>
          <a:prstGeom prst="rect">
            <a:avLst/>
          </a:prstGeom>
        </p:spPr>
      </p:pic>
      <p:sp>
        <p:nvSpPr>
          <p:cNvPr id="8" name="文本框 7">
            <a:extLst>
              <a:ext uri="{FF2B5EF4-FFF2-40B4-BE49-F238E27FC236}">
                <a16:creationId xmlns:a16="http://schemas.microsoft.com/office/drawing/2014/main" id="{110E9167-25D7-DB15-FA29-1D90F2814ADA}"/>
              </a:ext>
            </a:extLst>
          </p:cNvPr>
          <p:cNvSpPr txBox="1"/>
          <p:nvPr/>
        </p:nvSpPr>
        <p:spPr>
          <a:xfrm>
            <a:off x="840559" y="1484428"/>
            <a:ext cx="10615043" cy="1248419"/>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Comparison </a:t>
            </a: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A rough comparison of compression methods, with accurate compression ratios. The benchmarks across different methods are not entirely consistent. Some methods do not report speedup in their papers and stay closed source.</a:t>
            </a:r>
            <a:endParaRPr lang="en-US" altLang="zh-CN" sz="1400" dirty="0">
              <a:latin typeface="Times New Roman" panose="02020603050405020304" pitchFamily="18" charset="0"/>
              <a:ea typeface="思源黑体 CN Medium" panose="020B0600000000000000"/>
              <a:cs typeface="Times New Roman" panose="02020603050405020304" pitchFamily="18" charset="0"/>
            </a:endParaRPr>
          </a:p>
        </p:txBody>
      </p:sp>
    </p:spTree>
    <p:extLst>
      <p:ext uri="{BB962C8B-B14F-4D97-AF65-F5344CB8AC3E}">
        <p14:creationId xmlns:p14="http://schemas.microsoft.com/office/powerpoint/2010/main" val="1869261581"/>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3CF625F6-21E5-49D3-9BF3-A2A44FC939F9}"/>
              </a:ext>
            </a:extLst>
          </p:cNvPr>
          <p:cNvGrpSpPr/>
          <p:nvPr/>
        </p:nvGrpSpPr>
        <p:grpSpPr>
          <a:xfrm flipH="1">
            <a:off x="2320481" y="3664511"/>
            <a:ext cx="7551038" cy="105497"/>
            <a:chOff x="2101845" y="3387257"/>
            <a:chExt cx="7551038" cy="105497"/>
          </a:xfrm>
        </p:grpSpPr>
        <p:cxnSp>
          <p:nvCxnSpPr>
            <p:cNvPr id="15" name="直接连接符 14">
              <a:extLst>
                <a:ext uri="{FF2B5EF4-FFF2-40B4-BE49-F238E27FC236}">
                  <a16:creationId xmlns:a16="http://schemas.microsoft.com/office/drawing/2014/main" id="{D9D08EBA-45CF-48F1-9F8E-F58B5FDC140B}"/>
                </a:ext>
              </a:extLst>
            </p:cNvPr>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872127F4-0276-4F8F-935F-FBDD32E8F999}"/>
                </a:ext>
              </a:extLst>
            </p:cNvPr>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a:extLst>
              <a:ext uri="{FF2B5EF4-FFF2-40B4-BE49-F238E27FC236}">
                <a16:creationId xmlns:a16="http://schemas.microsoft.com/office/drawing/2014/main" id="{308EF2B9-F5D8-4504-9042-2226BB74972B}"/>
              </a:ext>
            </a:extLst>
          </p:cNvPr>
          <p:cNvSpPr txBox="1"/>
          <p:nvPr/>
        </p:nvSpPr>
        <p:spPr>
          <a:xfrm>
            <a:off x="2412720" y="3070928"/>
            <a:ext cx="2095382" cy="646331"/>
          </a:xfrm>
          <a:prstGeom prst="rect">
            <a:avLst/>
          </a:prstGeom>
          <a:noFill/>
        </p:spPr>
        <p:txBody>
          <a:bodyPr wrap="none" rtlCol="0">
            <a:spAutoFit/>
          </a:bodyPr>
          <a:lstStyle/>
          <a:p>
            <a:r>
              <a:rPr kumimoji="1" lang="en-US" altLang="zh-CN" sz="3600" dirty="0">
                <a:solidFill>
                  <a:srgbClr val="263C88"/>
                </a:solidFill>
                <a:latin typeface="思源黑体 CN Heavy" panose="020B0A00000000000000" pitchFamily="34" charset="-122"/>
                <a:ea typeface="思源黑体 CN Heavy" panose="020B0A00000000000000" pitchFamily="34" charset="-122"/>
              </a:rPr>
              <a:t>PART</a:t>
            </a:r>
            <a:r>
              <a:rPr kumimoji="1" lang="zh-CN" altLang="en-US" sz="3600" dirty="0">
                <a:solidFill>
                  <a:srgbClr val="263C88"/>
                </a:solidFill>
                <a:latin typeface="思源黑体 CN Heavy" panose="020B0A00000000000000" pitchFamily="34" charset="-122"/>
                <a:ea typeface="思源黑体 CN Heavy" panose="020B0A00000000000000" pitchFamily="34" charset="-122"/>
              </a:rPr>
              <a:t> </a:t>
            </a:r>
            <a:r>
              <a:rPr kumimoji="1" lang="en-US" altLang="zh-CN" sz="3600" dirty="0">
                <a:solidFill>
                  <a:srgbClr val="263C88"/>
                </a:solidFill>
                <a:latin typeface="思源黑体 CN Heavy" panose="020B0A00000000000000" pitchFamily="34" charset="-122"/>
                <a:ea typeface="思源黑体 CN Heavy" panose="020B0A00000000000000" pitchFamily="34" charset="-122"/>
              </a:rPr>
              <a:t>02.</a:t>
            </a:r>
            <a:endParaRPr kumimoji="1" lang="zh-CN" altLang="en-US" sz="3600" dirty="0">
              <a:solidFill>
                <a:srgbClr val="263C88"/>
              </a:solidFill>
              <a:latin typeface="思源黑体 CN Heavy" panose="020B0A00000000000000" pitchFamily="34" charset="-122"/>
              <a:ea typeface="思源黑体 CN Heavy" panose="020B0A00000000000000" pitchFamily="34" charset="-122"/>
            </a:endParaRPr>
          </a:p>
        </p:txBody>
      </p:sp>
      <p:sp>
        <p:nvSpPr>
          <p:cNvPr id="5" name="文本框 4">
            <a:extLst>
              <a:ext uri="{FF2B5EF4-FFF2-40B4-BE49-F238E27FC236}">
                <a16:creationId xmlns:a16="http://schemas.microsoft.com/office/drawing/2014/main" id="{67B817D4-AD49-4E1B-50DC-07239D1955E8}"/>
              </a:ext>
            </a:extLst>
          </p:cNvPr>
          <p:cNvSpPr txBox="1"/>
          <p:nvPr/>
        </p:nvSpPr>
        <p:spPr>
          <a:xfrm>
            <a:off x="4633649" y="2658595"/>
            <a:ext cx="4970226" cy="1005916"/>
          </a:xfrm>
          <a:prstGeom prst="rect">
            <a:avLst/>
          </a:prstGeom>
          <a:noFill/>
        </p:spPr>
        <p:txBody>
          <a:bodyPr wrap="square" rtlCol="0">
            <a:spAutoFit/>
          </a:bodyPr>
          <a:lstStyle/>
          <a:p>
            <a:pPr algn="r">
              <a:lnSpc>
                <a:spcPct val="110000"/>
              </a:lnSpc>
            </a:pPr>
            <a:r>
              <a:rPr lang="en-US" altLang="zh-CN" sz="2800" b="1" dirty="0">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Preliminary study of low-rank features in LLMs</a:t>
            </a:r>
          </a:p>
        </p:txBody>
      </p:sp>
    </p:spTree>
    <p:extLst>
      <p:ext uri="{BB962C8B-B14F-4D97-AF65-F5344CB8AC3E}">
        <p14:creationId xmlns:p14="http://schemas.microsoft.com/office/powerpoint/2010/main" val="713352840"/>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right)">
                                      <p:cBhvr>
                                        <p:cTn id="8" dur="500"/>
                                        <p:tgtEl>
                                          <p:spTgt spid="18"/>
                                        </p:tgtEl>
                                      </p:cBhvr>
                                    </p:animEffect>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313EDE-64CD-94ED-C9F8-AB5C5B2CC161}"/>
              </a:ext>
            </a:extLst>
          </p:cNvPr>
          <p:cNvSpPr txBox="1"/>
          <p:nvPr/>
        </p:nvSpPr>
        <p:spPr>
          <a:xfrm>
            <a:off x="840560" y="1484428"/>
            <a:ext cx="5534839" cy="3464410"/>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WHY </a:t>
            </a:r>
            <a:endParaRPr lang="en-US" altLang="zh-CN" sz="1400" b="1" dirty="0">
              <a:solidFill>
                <a:srgbClr val="263C88"/>
              </a:solidFill>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Reduce the error produced during low-rank approximation</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Decompose into matrices and singular values</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Select first k singular values</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Rebuild small matrices</a:t>
            </a:r>
          </a:p>
          <a:p>
            <a:pPr algn="just">
              <a:lnSpc>
                <a:spcPct val="150000"/>
              </a:lnSpc>
            </a:pPr>
            <a:endParaRPr lang="en-US" altLang="zh-CN" sz="1600" dirty="0">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A SVD friendly matrix:</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Most singular values are 0 </a:t>
            </a:r>
            <a:r>
              <a:rPr lang="en-US" altLang="zh-CN" sz="1600" dirty="0">
                <a:solidFill>
                  <a:srgbClr val="C00000"/>
                </a:solidFill>
                <a:latin typeface="Times New Roman" panose="02020603050405020304" pitchFamily="18" charset="0"/>
                <a:ea typeface="思源黑体 CN Medium" panose="020B0600000000000000"/>
                <a:cs typeface="Times New Roman" panose="02020603050405020304" pitchFamily="18" charset="0"/>
              </a:rPr>
              <a:t>or</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Distribution of singular values is centralized</a:t>
            </a:r>
            <a:endParaRPr lang="en-US" altLang="zh-CN" sz="1400" dirty="0">
              <a:latin typeface="Times New Roman" panose="02020603050405020304" pitchFamily="18" charset="0"/>
              <a:ea typeface="思源黑体 CN Medium" panose="020B0600000000000000"/>
              <a:cs typeface="Times New Roman" panose="02020603050405020304" pitchFamily="18" charset="0"/>
            </a:endParaRPr>
          </a:p>
        </p:txBody>
      </p:sp>
      <p:sp>
        <p:nvSpPr>
          <p:cNvPr id="8" name="Pentagon 6_1">
            <a:extLst>
              <a:ext uri="{FF2B5EF4-FFF2-40B4-BE49-F238E27FC236}">
                <a16:creationId xmlns:a16="http://schemas.microsoft.com/office/drawing/2014/main" id="{F2E9F033-95F5-0855-5EE9-EC9AF270276A}"/>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2B9FDFE9-FF76-9282-C2B6-CD6060B03893}"/>
              </a:ext>
            </a:extLst>
          </p:cNvPr>
          <p:cNvSpPr txBox="1"/>
          <p:nvPr/>
        </p:nvSpPr>
        <p:spPr>
          <a:xfrm>
            <a:off x="-1" y="559314"/>
            <a:ext cx="1651576" cy="646331"/>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Low-rank </a:t>
            </a:r>
          </a:p>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in LLM</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pic>
        <p:nvPicPr>
          <p:cNvPr id="13" name="图片 12" descr="文本, 徽标&#10;&#10;描述已自动生成">
            <a:extLst>
              <a:ext uri="{FF2B5EF4-FFF2-40B4-BE49-F238E27FC236}">
                <a16:creationId xmlns:a16="http://schemas.microsoft.com/office/drawing/2014/main" id="{9CD17F2E-989B-5172-3412-766EC20A2E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01652" y="3429000"/>
            <a:ext cx="1616077" cy="325391"/>
          </a:xfrm>
          <a:prstGeom prst="rect">
            <a:avLst/>
          </a:prstGeom>
        </p:spPr>
      </p:pic>
      <p:pic>
        <p:nvPicPr>
          <p:cNvPr id="17" name="图片 16">
            <a:extLst>
              <a:ext uri="{FF2B5EF4-FFF2-40B4-BE49-F238E27FC236}">
                <a16:creationId xmlns:a16="http://schemas.microsoft.com/office/drawing/2014/main" id="{E17AB54F-132F-7C97-8AD9-8E7C18FE80B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7943" y="2772392"/>
            <a:ext cx="4083496" cy="425191"/>
          </a:xfrm>
          <a:prstGeom prst="rect">
            <a:avLst/>
          </a:prstGeom>
        </p:spPr>
      </p:pic>
      <p:pic>
        <p:nvPicPr>
          <p:cNvPr id="19" name="图片 18">
            <a:extLst>
              <a:ext uri="{FF2B5EF4-FFF2-40B4-BE49-F238E27FC236}">
                <a16:creationId xmlns:a16="http://schemas.microsoft.com/office/drawing/2014/main" id="{C54EEF58-347C-B28B-DC5A-EE50CFA0510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3390" y="3985808"/>
            <a:ext cx="4292600" cy="471327"/>
          </a:xfrm>
          <a:prstGeom prst="rect">
            <a:avLst/>
          </a:prstGeom>
        </p:spPr>
      </p:pic>
    </p:spTree>
    <p:extLst>
      <p:ext uri="{BB962C8B-B14F-4D97-AF65-F5344CB8AC3E}">
        <p14:creationId xmlns:p14="http://schemas.microsoft.com/office/powerpoint/2010/main" val="2538502332"/>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313EDE-64CD-94ED-C9F8-AB5C5B2CC161}"/>
              </a:ext>
            </a:extLst>
          </p:cNvPr>
          <p:cNvSpPr txBox="1"/>
          <p:nvPr/>
        </p:nvSpPr>
        <p:spPr>
          <a:xfrm>
            <a:off x="840560" y="1484428"/>
            <a:ext cx="4976040" cy="1987082"/>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Our experiments</a:t>
            </a:r>
            <a:endParaRPr lang="en-US" altLang="zh-CN" sz="1400" b="1" dirty="0">
              <a:solidFill>
                <a:srgbClr val="263C88"/>
              </a:solidFill>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Weight matrix:</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Taking more than half singular values to make up 90% of the sum of singular value.</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Not SVD friendly</a:t>
            </a:r>
          </a:p>
        </p:txBody>
      </p:sp>
      <p:sp>
        <p:nvSpPr>
          <p:cNvPr id="8" name="Pentagon 6_1">
            <a:extLst>
              <a:ext uri="{FF2B5EF4-FFF2-40B4-BE49-F238E27FC236}">
                <a16:creationId xmlns:a16="http://schemas.microsoft.com/office/drawing/2014/main" id="{F2E9F033-95F5-0855-5EE9-EC9AF270276A}"/>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2B9FDFE9-FF76-9282-C2B6-CD6060B03893}"/>
              </a:ext>
            </a:extLst>
          </p:cNvPr>
          <p:cNvSpPr txBox="1"/>
          <p:nvPr/>
        </p:nvSpPr>
        <p:spPr>
          <a:xfrm>
            <a:off x="-1" y="559314"/>
            <a:ext cx="1651576" cy="646331"/>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Low-rank </a:t>
            </a:r>
          </a:p>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in LLM</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pic>
        <p:nvPicPr>
          <p:cNvPr id="10" name="图片 9" descr="图示&#10;&#10;描述已自动生成">
            <a:extLst>
              <a:ext uri="{FF2B5EF4-FFF2-40B4-BE49-F238E27FC236}">
                <a16:creationId xmlns:a16="http://schemas.microsoft.com/office/drawing/2014/main" id="{AE9ACA11-6213-4B5D-C07E-F629EFE0FE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7140" y="1775710"/>
            <a:ext cx="6254860" cy="4009140"/>
          </a:xfrm>
          <a:prstGeom prst="rect">
            <a:avLst/>
          </a:prstGeom>
        </p:spPr>
      </p:pic>
      <p:pic>
        <p:nvPicPr>
          <p:cNvPr id="3" name="图片 2">
            <a:extLst>
              <a:ext uri="{FF2B5EF4-FFF2-40B4-BE49-F238E27FC236}">
                <a16:creationId xmlns:a16="http://schemas.microsoft.com/office/drawing/2014/main" id="{799229C5-C065-E524-4E2D-1EBDCCBB10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5449" y="5784850"/>
            <a:ext cx="4898242" cy="557169"/>
          </a:xfrm>
          <a:prstGeom prst="rect">
            <a:avLst/>
          </a:prstGeom>
        </p:spPr>
      </p:pic>
    </p:spTree>
    <p:extLst>
      <p:ext uri="{BB962C8B-B14F-4D97-AF65-F5344CB8AC3E}">
        <p14:creationId xmlns:p14="http://schemas.microsoft.com/office/powerpoint/2010/main" val="3282888709"/>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937"/>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263C88"/>
      </a:accent1>
      <a:accent2>
        <a:srgbClr val="4061D3"/>
      </a:accent2>
      <a:accent3>
        <a:srgbClr val="4F609C"/>
      </a:accent3>
      <a:accent4>
        <a:srgbClr val="52555F"/>
      </a:accent4>
      <a:accent5>
        <a:srgbClr val="222E57"/>
      </a:accent5>
      <a:accent6>
        <a:srgbClr val="2E2E2E"/>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263C88"/>
    </a:accent1>
    <a:accent2>
      <a:srgbClr val="4061D3"/>
    </a:accent2>
    <a:accent3>
      <a:srgbClr val="4F609C"/>
    </a:accent3>
    <a:accent4>
      <a:srgbClr val="52555F"/>
    </a:accent4>
    <a:accent5>
      <a:srgbClr val="222E57"/>
    </a:accent5>
    <a:accent6>
      <a:srgbClr val="2E2E2E"/>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9620</TotalTime>
  <Words>2093</Words>
  <Application>Microsoft Office PowerPoint</Application>
  <PresentationFormat>宽屏</PresentationFormat>
  <Paragraphs>293</Paragraphs>
  <Slides>22</Slides>
  <Notes>22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-apple-system</vt:lpstr>
      <vt:lpstr>Lucida Grande</vt:lpstr>
      <vt:lpstr>等线</vt:lpstr>
      <vt:lpstr>思源黑体 CN Heavy</vt:lpstr>
      <vt:lpstr>思源黑体 CN Medium</vt:lpstr>
      <vt:lpstr>字魂58号-创中黑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937</dc:title>
  <dc:creator>Spw's pc</dc:creator>
  <cp:lastModifiedBy>pw sun</cp:lastModifiedBy>
  <cp:revision>720</cp:revision>
  <dcterms:modified xsi:type="dcterms:W3CDTF">2023-12-17T14:21:22Z</dcterms:modified>
</cp:coreProperties>
</file>