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487" r:id="rId3"/>
    <p:sldId id="480" r:id="rId4"/>
    <p:sldId id="481" r:id="rId5"/>
    <p:sldId id="482" r:id="rId6"/>
    <p:sldId id="488" r:id="rId7"/>
    <p:sldId id="484" r:id="rId8"/>
    <p:sldId id="479"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E40"/>
    <a:srgbClr val="263C88"/>
    <a:srgbClr val="E9EAEF"/>
    <a:srgbClr val="1AA2C2"/>
    <a:srgbClr val="5B74D1"/>
    <a:srgbClr val="E8E9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10" d="100"/>
          <a:sy n="110" d="100"/>
        </p:scale>
        <p:origin x="576" y="19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8B995-4818-4CC4-9904-7C51E69FE1E0}" type="datetimeFigureOut">
              <a:rPr lang="zh-CN" altLang="en-US" smtClean="0"/>
              <a:t>2022/6/5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F969B2-FC8F-40E9-BEE9-914C18BA1C47}" type="slidenum">
              <a:rPr lang="zh-CN" altLang="en-US" smtClean="0"/>
              <a:t>‹#›</a:t>
            </a:fld>
            <a:endParaRPr lang="zh-CN" altLang="en-US"/>
          </a:p>
        </p:txBody>
      </p:sp>
    </p:spTree>
    <p:extLst>
      <p:ext uri="{BB962C8B-B14F-4D97-AF65-F5344CB8AC3E}">
        <p14:creationId xmlns:p14="http://schemas.microsoft.com/office/powerpoint/2010/main" val="2220666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F969B2-FC8F-40E9-BEE9-914C18BA1C47}" type="slidenum">
              <a:rPr lang="zh-CN" altLang="en-US" smtClean="0"/>
              <a:t>1</a:t>
            </a:fld>
            <a:endParaRPr lang="zh-CN" altLang="en-US"/>
          </a:p>
        </p:txBody>
      </p:sp>
    </p:spTree>
    <p:extLst>
      <p:ext uri="{BB962C8B-B14F-4D97-AF65-F5344CB8AC3E}">
        <p14:creationId xmlns:p14="http://schemas.microsoft.com/office/powerpoint/2010/main" val="159907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F969B2-FC8F-40E9-BEE9-914C18BA1C47}" type="slidenum">
              <a:rPr lang="zh-CN" altLang="en-US" smtClean="0"/>
              <a:t>2</a:t>
            </a:fld>
            <a:endParaRPr lang="zh-CN" altLang="en-US"/>
          </a:p>
        </p:txBody>
      </p:sp>
    </p:spTree>
    <p:extLst>
      <p:ext uri="{BB962C8B-B14F-4D97-AF65-F5344CB8AC3E}">
        <p14:creationId xmlns:p14="http://schemas.microsoft.com/office/powerpoint/2010/main" val="327869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3</a:t>
            </a:fld>
            <a:endParaRPr lang="zh-CN" altLang="en-US"/>
          </a:p>
        </p:txBody>
      </p:sp>
    </p:spTree>
    <p:extLst>
      <p:ext uri="{BB962C8B-B14F-4D97-AF65-F5344CB8AC3E}">
        <p14:creationId xmlns:p14="http://schemas.microsoft.com/office/powerpoint/2010/main" val="596338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4</a:t>
            </a:fld>
            <a:endParaRPr lang="zh-CN" altLang="en-US"/>
          </a:p>
        </p:txBody>
      </p:sp>
    </p:spTree>
    <p:extLst>
      <p:ext uri="{BB962C8B-B14F-4D97-AF65-F5344CB8AC3E}">
        <p14:creationId xmlns:p14="http://schemas.microsoft.com/office/powerpoint/2010/main" val="1879317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5</a:t>
            </a:fld>
            <a:endParaRPr lang="zh-CN" altLang="en-US"/>
          </a:p>
        </p:txBody>
      </p:sp>
    </p:spTree>
    <p:extLst>
      <p:ext uri="{BB962C8B-B14F-4D97-AF65-F5344CB8AC3E}">
        <p14:creationId xmlns:p14="http://schemas.microsoft.com/office/powerpoint/2010/main" val="1286373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6</a:t>
            </a:fld>
            <a:endParaRPr lang="zh-CN" altLang="en-US"/>
          </a:p>
        </p:txBody>
      </p:sp>
    </p:spTree>
    <p:extLst>
      <p:ext uri="{BB962C8B-B14F-4D97-AF65-F5344CB8AC3E}">
        <p14:creationId xmlns:p14="http://schemas.microsoft.com/office/powerpoint/2010/main" val="776004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7</a:t>
            </a:fld>
            <a:endParaRPr lang="zh-CN" altLang="en-US"/>
          </a:p>
        </p:txBody>
      </p:sp>
    </p:spTree>
    <p:extLst>
      <p:ext uri="{BB962C8B-B14F-4D97-AF65-F5344CB8AC3E}">
        <p14:creationId xmlns:p14="http://schemas.microsoft.com/office/powerpoint/2010/main" val="2234995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F969B2-FC8F-40E9-BEE9-914C18BA1C47}" type="slidenum">
              <a:rPr lang="zh-CN" altLang="en-US" smtClean="0"/>
              <a:t>8</a:t>
            </a:fld>
            <a:endParaRPr lang="zh-CN" altLang="en-US"/>
          </a:p>
        </p:txBody>
      </p:sp>
    </p:spTree>
    <p:extLst>
      <p:ext uri="{BB962C8B-B14F-4D97-AF65-F5344CB8AC3E}">
        <p14:creationId xmlns:p14="http://schemas.microsoft.com/office/powerpoint/2010/main" val="428937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Tree>
    <p:extLst>
      <p:ext uri="{BB962C8B-B14F-4D97-AF65-F5344CB8AC3E}">
        <p14:creationId xmlns:p14="http://schemas.microsoft.com/office/powerpoint/2010/main" val="93178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2022/6/5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2022/6/5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2022/6/5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等腰三角形 24">
            <a:extLst>
              <a:ext uri="{FF2B5EF4-FFF2-40B4-BE49-F238E27FC236}">
                <a16:creationId xmlns:a16="http://schemas.microsoft.com/office/drawing/2014/main" id="{40FE27DD-99C3-4751-BFC9-62794242AB56}"/>
              </a:ext>
            </a:extLst>
          </p:cNvPr>
          <p:cNvSpPr/>
          <p:nvPr/>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D623D9DC-2E1F-47AF-9B37-54D3433D4576}"/>
              </a:ext>
            </a:extLst>
          </p:cNvPr>
          <p:cNvSpPr/>
          <p:nvPr/>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a:extLst>
              <a:ext uri="{FF2B5EF4-FFF2-40B4-BE49-F238E27FC236}">
                <a16:creationId xmlns:a16="http://schemas.microsoft.com/office/drawing/2014/main" id="{160348E1-AACD-4C3B-8B7A-A09DB9654E1E}"/>
              </a:ext>
            </a:extLst>
          </p:cNvPr>
          <p:cNvSpPr/>
          <p:nvPr/>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A9909FF-2928-4E61-A224-74F8398EFC77}"/>
              </a:ext>
            </a:extLst>
          </p:cNvPr>
          <p:cNvSpPr/>
          <p:nvPr/>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8B5FEDF7-936F-420F-BB04-EB0AC81F792A}"/>
              </a:ext>
            </a:extLst>
          </p:cNvPr>
          <p:cNvGrpSpPr/>
          <p:nvPr/>
        </p:nvGrpSpPr>
        <p:grpSpPr>
          <a:xfrm>
            <a:off x="2308773" y="3693670"/>
            <a:ext cx="7551038" cy="105497"/>
            <a:chOff x="2101845" y="3387257"/>
            <a:chExt cx="7551038" cy="105497"/>
          </a:xfrm>
        </p:grpSpPr>
        <p:cxnSp>
          <p:nvCxnSpPr>
            <p:cNvPr id="16" name="直接连接符 15">
              <a:extLst>
                <a:ext uri="{FF2B5EF4-FFF2-40B4-BE49-F238E27FC236}">
                  <a16:creationId xmlns:a16="http://schemas.microsoft.com/office/drawing/2014/main" id="{072BEF5B-28CC-4831-AA66-E031C67CD4CC}"/>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EE83FB29-ADA4-421D-ADC3-D9A37F060788}"/>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77088CCD-927A-495C-B2BE-CC9BDBA88059}"/>
              </a:ext>
            </a:extLst>
          </p:cNvPr>
          <p:cNvSpPr txBox="1"/>
          <p:nvPr/>
        </p:nvSpPr>
        <p:spPr>
          <a:xfrm>
            <a:off x="2512958" y="2696083"/>
            <a:ext cx="7144960" cy="830997"/>
          </a:xfrm>
          <a:prstGeom prst="rect">
            <a:avLst/>
          </a:prstGeom>
          <a:noFill/>
        </p:spPr>
        <p:txBody>
          <a:bodyPr wrap="square" rtlCol="0">
            <a:spAutoFit/>
          </a:bodyPr>
          <a:lstStyle/>
          <a:p>
            <a:pPr algn="ctr"/>
            <a:r>
              <a:rPr lang="zh-CN" altLang="en-US" sz="48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我们没用额外数据集</a:t>
            </a:r>
          </a:p>
        </p:txBody>
      </p:sp>
      <p:sp>
        <p:nvSpPr>
          <p:cNvPr id="21" name="文本框 20">
            <a:extLst>
              <a:ext uri="{FF2B5EF4-FFF2-40B4-BE49-F238E27FC236}">
                <a16:creationId xmlns:a16="http://schemas.microsoft.com/office/drawing/2014/main" id="{A485EE97-2069-48CC-AF07-1285BCF2A9C5}"/>
              </a:ext>
            </a:extLst>
          </p:cNvPr>
          <p:cNvSpPr txBox="1"/>
          <p:nvPr/>
        </p:nvSpPr>
        <p:spPr bwMode="auto">
          <a:xfrm>
            <a:off x="2889899" y="4230474"/>
            <a:ext cx="6196088" cy="1513941"/>
          </a:xfrm>
          <a:prstGeom prst="rect">
            <a:avLst/>
          </a:prstGeom>
          <a:noFill/>
        </p:spPr>
        <p:txBody>
          <a:bodyPr wrap="square">
            <a:spAutoFit/>
          </a:bodyPr>
          <a:lstStyle/>
          <a:p>
            <a:pPr algn="ctr">
              <a:lnSpc>
                <a:spcPct val="200000"/>
              </a:lnSpc>
              <a:defRPr/>
            </a:pPr>
            <a:r>
              <a:rPr lang="zh-CN" altLang="en-US" sz="1200" b="1"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小组分工：</a:t>
            </a:r>
            <a:endParaRPr lang="en-US" altLang="zh-CN" sz="1200" b="1"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200000"/>
              </a:lnSpc>
              <a:defRPr/>
            </a:pPr>
            <a:r>
              <a:rPr lang="zh-CN" altLang="en-US" sz="1200" b="1"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孙平炜：分割任务</a:t>
            </a:r>
            <a:endParaRPr lang="en-US" altLang="zh-CN" sz="1200" b="1"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200000"/>
              </a:lnSpc>
              <a:defRPr/>
            </a:pPr>
            <a:r>
              <a:rPr lang="zh-CN" altLang="en-US" sz="1200" b="1"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孙翰文：分类任务</a:t>
            </a:r>
            <a:endParaRPr lang="en-US" altLang="zh-CN" sz="1200" b="1"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200000"/>
              </a:lnSpc>
              <a:defRPr/>
            </a:pPr>
            <a:r>
              <a:rPr lang="zh-CN" altLang="en-US" sz="1200" b="1"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刘寒：界面，跑实验，测试代码</a:t>
            </a:r>
          </a:p>
        </p:txBody>
      </p:sp>
      <p:grpSp>
        <p:nvGrpSpPr>
          <p:cNvPr id="3" name="组合 2">
            <a:extLst>
              <a:ext uri="{FF2B5EF4-FFF2-40B4-BE49-F238E27FC236}">
                <a16:creationId xmlns:a16="http://schemas.microsoft.com/office/drawing/2014/main" id="{F034B7C5-E915-422D-AC71-7008000CCF94}"/>
              </a:ext>
            </a:extLst>
          </p:cNvPr>
          <p:cNvGrpSpPr/>
          <p:nvPr/>
        </p:nvGrpSpPr>
        <p:grpSpPr>
          <a:xfrm>
            <a:off x="1099072" y="1804442"/>
            <a:ext cx="11092928" cy="4081597"/>
            <a:chOff x="946906" y="2050700"/>
            <a:chExt cx="11092928" cy="4081597"/>
          </a:xfrm>
        </p:grpSpPr>
        <p:sp>
          <p:nvSpPr>
            <p:cNvPr id="26" name="文本框 25">
              <a:extLst>
                <a:ext uri="{FF2B5EF4-FFF2-40B4-BE49-F238E27FC236}">
                  <a16:creationId xmlns:a16="http://schemas.microsoft.com/office/drawing/2014/main" id="{38F71965-7F38-4E52-BB54-A28900317727}"/>
                </a:ext>
              </a:extLst>
            </p:cNvPr>
            <p:cNvSpPr txBox="1"/>
            <p:nvPr/>
          </p:nvSpPr>
          <p:spPr>
            <a:xfrm>
              <a:off x="946906" y="2050700"/>
              <a:ext cx="2747150" cy="2215991"/>
            </a:xfrm>
            <a:prstGeom prst="rect">
              <a:avLst/>
            </a:prstGeom>
            <a:noFill/>
          </p:spPr>
          <p:txBody>
            <a:bodyPr wrap="square" rtlCol="0">
              <a:spAutoFit/>
            </a:bodyPr>
            <a:lstStyle/>
            <a:p>
              <a:r>
                <a:rPr lang="en-US" altLang="zh-CN" sz="13800" b="1" dirty="0">
                  <a:solidFill>
                    <a:schemeClr val="tx1">
                      <a:lumMod val="85000"/>
                      <a:lumOff val="15000"/>
                    </a:schemeClr>
                  </a:solidFill>
                  <a:latin typeface="字魂58号-创中黑" panose="00000500000000000000" pitchFamily="2" charset="-122"/>
                  <a:ea typeface="字魂58号-创中黑" panose="00000500000000000000" pitchFamily="2" charset="-122"/>
                </a:rPr>
                <a:t>“</a:t>
              </a:r>
              <a:endParaRPr lang="zh-CN" altLang="en-US" sz="13800" b="1" dirty="0">
                <a:solidFill>
                  <a:schemeClr val="tx1">
                    <a:lumMod val="85000"/>
                    <a:lumOff val="15000"/>
                  </a:schemeClr>
                </a:solidFill>
                <a:latin typeface="字魂58号-创中黑" panose="00000500000000000000" pitchFamily="2" charset="-122"/>
                <a:ea typeface="字魂58号-创中黑" panose="00000500000000000000" pitchFamily="2" charset="-122"/>
              </a:endParaRPr>
            </a:p>
          </p:txBody>
        </p:sp>
        <p:sp>
          <p:nvSpPr>
            <p:cNvPr id="27" name="文本框 26">
              <a:extLst>
                <a:ext uri="{FF2B5EF4-FFF2-40B4-BE49-F238E27FC236}">
                  <a16:creationId xmlns:a16="http://schemas.microsoft.com/office/drawing/2014/main" id="{B4A0CA0C-FC25-471B-BCF7-44EACB514DEB}"/>
                </a:ext>
              </a:extLst>
            </p:cNvPr>
            <p:cNvSpPr txBox="1"/>
            <p:nvPr/>
          </p:nvSpPr>
          <p:spPr>
            <a:xfrm>
              <a:off x="9292684" y="3916306"/>
              <a:ext cx="2747150" cy="2215991"/>
            </a:xfrm>
            <a:prstGeom prst="rect">
              <a:avLst/>
            </a:prstGeom>
            <a:noFill/>
          </p:spPr>
          <p:txBody>
            <a:bodyPr wrap="square" rtlCol="0">
              <a:spAutoFit/>
            </a:bodyPr>
            <a:lstStyle/>
            <a:p>
              <a:r>
                <a:rPr lang="en-US" altLang="zh-CN" sz="13800" b="1" dirty="0">
                  <a:ln w="38100">
                    <a:noFill/>
                  </a:ln>
                  <a:solidFill>
                    <a:schemeClr val="tx1">
                      <a:lumMod val="85000"/>
                      <a:lumOff val="15000"/>
                    </a:schemeClr>
                  </a:solidFill>
                  <a:latin typeface="字魂58号-创中黑" panose="00000500000000000000" pitchFamily="2" charset="-122"/>
                  <a:ea typeface="字魂58号-创中黑" panose="00000500000000000000" pitchFamily="2" charset="-122"/>
                </a:rPr>
                <a:t>”</a:t>
              </a:r>
              <a:endParaRPr lang="zh-CN" altLang="en-US" sz="13800" b="1" dirty="0">
                <a:ln w="38100">
                  <a:noFill/>
                </a:ln>
                <a:solidFill>
                  <a:schemeClr val="tx1">
                    <a:lumMod val="85000"/>
                    <a:lumOff val="15000"/>
                  </a:schemeClr>
                </a:solidFill>
                <a:latin typeface="字魂58号-创中黑" panose="00000500000000000000" pitchFamily="2" charset="-122"/>
                <a:ea typeface="字魂58号-创中黑" panose="00000500000000000000" pitchFamily="2" charset="-122"/>
              </a:endParaRPr>
            </a:p>
          </p:txBody>
        </p:sp>
      </p:grpSp>
      <p:sp>
        <p:nvSpPr>
          <p:cNvPr id="8" name="十字形 7">
            <a:extLst>
              <a:ext uri="{FF2B5EF4-FFF2-40B4-BE49-F238E27FC236}">
                <a16:creationId xmlns:a16="http://schemas.microsoft.com/office/drawing/2014/main" id="{6FE5C645-3180-4E7A-8658-D639DC70CB92}"/>
              </a:ext>
            </a:extLst>
          </p:cNvPr>
          <p:cNvSpPr/>
          <p:nvPr/>
        </p:nvSpPr>
        <p:spPr>
          <a:xfrm>
            <a:off x="178904" y="183874"/>
            <a:ext cx="367748" cy="367748"/>
          </a:xfrm>
          <a:prstGeom prst="plus">
            <a:avLst>
              <a:gd name="adj" fmla="val 41216"/>
            </a:avLst>
          </a:prstGeom>
          <a:solidFill>
            <a:srgbClr val="263C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593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等腰三角形 24">
            <a:extLst>
              <a:ext uri="{FF2B5EF4-FFF2-40B4-BE49-F238E27FC236}">
                <a16:creationId xmlns:a16="http://schemas.microsoft.com/office/drawing/2014/main" id="{40FE27DD-99C3-4751-BFC9-62794242AB56}"/>
              </a:ext>
            </a:extLst>
          </p:cNvPr>
          <p:cNvSpPr/>
          <p:nvPr/>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D623D9DC-2E1F-47AF-9B37-54D3433D4576}"/>
              </a:ext>
            </a:extLst>
          </p:cNvPr>
          <p:cNvSpPr/>
          <p:nvPr/>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a:extLst>
              <a:ext uri="{FF2B5EF4-FFF2-40B4-BE49-F238E27FC236}">
                <a16:creationId xmlns:a16="http://schemas.microsoft.com/office/drawing/2014/main" id="{160348E1-AACD-4C3B-8B7A-A09DB9654E1E}"/>
              </a:ext>
            </a:extLst>
          </p:cNvPr>
          <p:cNvSpPr/>
          <p:nvPr/>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A9909FF-2928-4E61-A224-74F8398EFC77}"/>
              </a:ext>
            </a:extLst>
          </p:cNvPr>
          <p:cNvSpPr/>
          <p:nvPr/>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8B5FEDF7-936F-420F-BB04-EB0AC81F792A}"/>
              </a:ext>
            </a:extLst>
          </p:cNvPr>
          <p:cNvGrpSpPr/>
          <p:nvPr/>
        </p:nvGrpSpPr>
        <p:grpSpPr>
          <a:xfrm>
            <a:off x="2308773" y="3693670"/>
            <a:ext cx="7551038" cy="105497"/>
            <a:chOff x="2101845" y="3387257"/>
            <a:chExt cx="7551038" cy="105497"/>
          </a:xfrm>
        </p:grpSpPr>
        <p:cxnSp>
          <p:nvCxnSpPr>
            <p:cNvPr id="16" name="直接连接符 15">
              <a:extLst>
                <a:ext uri="{FF2B5EF4-FFF2-40B4-BE49-F238E27FC236}">
                  <a16:creationId xmlns:a16="http://schemas.microsoft.com/office/drawing/2014/main" id="{072BEF5B-28CC-4831-AA66-E031C67CD4CC}"/>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EE83FB29-ADA4-421D-ADC3-D9A37F060788}"/>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77088CCD-927A-495C-B2BE-CC9BDBA88059}"/>
              </a:ext>
            </a:extLst>
          </p:cNvPr>
          <p:cNvSpPr txBox="1"/>
          <p:nvPr/>
        </p:nvSpPr>
        <p:spPr>
          <a:xfrm>
            <a:off x="2512958" y="2696083"/>
            <a:ext cx="7144960" cy="830997"/>
          </a:xfrm>
          <a:prstGeom prst="rect">
            <a:avLst/>
          </a:prstGeom>
          <a:noFill/>
        </p:spPr>
        <p:txBody>
          <a:bodyPr wrap="square" rtlCol="0">
            <a:spAutoFit/>
          </a:bodyPr>
          <a:lstStyle/>
          <a:p>
            <a:pPr algn="ctr"/>
            <a:r>
              <a:rPr lang="zh-CN" altLang="en-US" sz="48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心脏核磁影像分割及分类</a:t>
            </a:r>
          </a:p>
        </p:txBody>
      </p:sp>
      <p:sp>
        <p:nvSpPr>
          <p:cNvPr id="21" name="文本框 20">
            <a:extLst>
              <a:ext uri="{FF2B5EF4-FFF2-40B4-BE49-F238E27FC236}">
                <a16:creationId xmlns:a16="http://schemas.microsoft.com/office/drawing/2014/main" id="{A485EE97-2069-48CC-AF07-1285BCF2A9C5}"/>
              </a:ext>
            </a:extLst>
          </p:cNvPr>
          <p:cNvSpPr txBox="1"/>
          <p:nvPr/>
        </p:nvSpPr>
        <p:spPr bwMode="auto">
          <a:xfrm>
            <a:off x="2889899" y="4230474"/>
            <a:ext cx="6196088" cy="405945"/>
          </a:xfrm>
          <a:prstGeom prst="rect">
            <a:avLst/>
          </a:prstGeom>
          <a:noFill/>
        </p:spPr>
        <p:txBody>
          <a:bodyPr wrap="square">
            <a:spAutoFit/>
          </a:bodyPr>
          <a:lstStyle/>
          <a:p>
            <a:pPr algn="ctr">
              <a:lnSpc>
                <a:spcPct val="200000"/>
              </a:lnSpc>
              <a:defRPr/>
            </a:pPr>
            <a:r>
              <a:rPr lang="zh-CN" altLang="en-US" sz="1200" b="1"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人工智能</a:t>
            </a:r>
            <a:r>
              <a:rPr lang="en-US" altLang="zh-CN" sz="1200" b="1"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1901 </a:t>
            </a:r>
            <a:r>
              <a:rPr lang="zh-CN" altLang="en-US" sz="1200" b="1"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孙平炜 孙翰文 刘寒</a:t>
            </a:r>
          </a:p>
        </p:txBody>
      </p:sp>
      <p:grpSp>
        <p:nvGrpSpPr>
          <p:cNvPr id="3" name="组合 2">
            <a:extLst>
              <a:ext uri="{FF2B5EF4-FFF2-40B4-BE49-F238E27FC236}">
                <a16:creationId xmlns:a16="http://schemas.microsoft.com/office/drawing/2014/main" id="{F034B7C5-E915-422D-AC71-7008000CCF94}"/>
              </a:ext>
            </a:extLst>
          </p:cNvPr>
          <p:cNvGrpSpPr/>
          <p:nvPr/>
        </p:nvGrpSpPr>
        <p:grpSpPr>
          <a:xfrm>
            <a:off x="1099072" y="1804442"/>
            <a:ext cx="11092928" cy="4081597"/>
            <a:chOff x="946906" y="2050700"/>
            <a:chExt cx="11092928" cy="4081597"/>
          </a:xfrm>
        </p:grpSpPr>
        <p:sp>
          <p:nvSpPr>
            <p:cNvPr id="26" name="文本框 25">
              <a:extLst>
                <a:ext uri="{FF2B5EF4-FFF2-40B4-BE49-F238E27FC236}">
                  <a16:creationId xmlns:a16="http://schemas.microsoft.com/office/drawing/2014/main" id="{38F71965-7F38-4E52-BB54-A28900317727}"/>
                </a:ext>
              </a:extLst>
            </p:cNvPr>
            <p:cNvSpPr txBox="1"/>
            <p:nvPr/>
          </p:nvSpPr>
          <p:spPr>
            <a:xfrm>
              <a:off x="946906" y="2050700"/>
              <a:ext cx="2747150" cy="2215991"/>
            </a:xfrm>
            <a:prstGeom prst="rect">
              <a:avLst/>
            </a:prstGeom>
            <a:noFill/>
          </p:spPr>
          <p:txBody>
            <a:bodyPr wrap="square" rtlCol="0">
              <a:spAutoFit/>
            </a:bodyPr>
            <a:lstStyle/>
            <a:p>
              <a:r>
                <a:rPr lang="en-US" altLang="zh-CN" sz="13800" b="1" dirty="0">
                  <a:solidFill>
                    <a:schemeClr val="tx1">
                      <a:lumMod val="85000"/>
                      <a:lumOff val="15000"/>
                    </a:schemeClr>
                  </a:solidFill>
                  <a:latin typeface="字魂58号-创中黑" panose="00000500000000000000" pitchFamily="2" charset="-122"/>
                  <a:ea typeface="字魂58号-创中黑" panose="00000500000000000000" pitchFamily="2" charset="-122"/>
                </a:rPr>
                <a:t>“</a:t>
              </a:r>
              <a:endParaRPr lang="zh-CN" altLang="en-US" sz="13800" b="1" dirty="0">
                <a:solidFill>
                  <a:schemeClr val="tx1">
                    <a:lumMod val="85000"/>
                    <a:lumOff val="15000"/>
                  </a:schemeClr>
                </a:solidFill>
                <a:latin typeface="字魂58号-创中黑" panose="00000500000000000000" pitchFamily="2" charset="-122"/>
                <a:ea typeface="字魂58号-创中黑" panose="00000500000000000000" pitchFamily="2" charset="-122"/>
              </a:endParaRPr>
            </a:p>
          </p:txBody>
        </p:sp>
        <p:sp>
          <p:nvSpPr>
            <p:cNvPr id="27" name="文本框 26">
              <a:extLst>
                <a:ext uri="{FF2B5EF4-FFF2-40B4-BE49-F238E27FC236}">
                  <a16:creationId xmlns:a16="http://schemas.microsoft.com/office/drawing/2014/main" id="{B4A0CA0C-FC25-471B-BCF7-44EACB514DEB}"/>
                </a:ext>
              </a:extLst>
            </p:cNvPr>
            <p:cNvSpPr txBox="1"/>
            <p:nvPr/>
          </p:nvSpPr>
          <p:spPr>
            <a:xfrm>
              <a:off x="9292684" y="3916306"/>
              <a:ext cx="2747150" cy="2215991"/>
            </a:xfrm>
            <a:prstGeom prst="rect">
              <a:avLst/>
            </a:prstGeom>
            <a:noFill/>
          </p:spPr>
          <p:txBody>
            <a:bodyPr wrap="square" rtlCol="0">
              <a:spAutoFit/>
            </a:bodyPr>
            <a:lstStyle/>
            <a:p>
              <a:r>
                <a:rPr lang="en-US" altLang="zh-CN" sz="13800" b="1" dirty="0">
                  <a:ln w="38100">
                    <a:noFill/>
                  </a:ln>
                  <a:solidFill>
                    <a:schemeClr val="tx1">
                      <a:lumMod val="85000"/>
                      <a:lumOff val="15000"/>
                    </a:schemeClr>
                  </a:solidFill>
                  <a:latin typeface="字魂58号-创中黑" panose="00000500000000000000" pitchFamily="2" charset="-122"/>
                  <a:ea typeface="字魂58号-创中黑" panose="00000500000000000000" pitchFamily="2" charset="-122"/>
                </a:rPr>
                <a:t>”</a:t>
              </a:r>
              <a:endParaRPr lang="zh-CN" altLang="en-US" sz="13800" b="1" dirty="0">
                <a:ln w="38100">
                  <a:noFill/>
                </a:ln>
                <a:solidFill>
                  <a:schemeClr val="tx1">
                    <a:lumMod val="85000"/>
                    <a:lumOff val="15000"/>
                  </a:schemeClr>
                </a:solidFill>
                <a:latin typeface="字魂58号-创中黑" panose="00000500000000000000" pitchFamily="2" charset="-122"/>
                <a:ea typeface="字魂58号-创中黑" panose="00000500000000000000" pitchFamily="2" charset="-122"/>
              </a:endParaRPr>
            </a:p>
          </p:txBody>
        </p:sp>
      </p:grpSp>
      <p:sp>
        <p:nvSpPr>
          <p:cNvPr id="8" name="十字形 7">
            <a:extLst>
              <a:ext uri="{FF2B5EF4-FFF2-40B4-BE49-F238E27FC236}">
                <a16:creationId xmlns:a16="http://schemas.microsoft.com/office/drawing/2014/main" id="{6FE5C645-3180-4E7A-8658-D639DC70CB92}"/>
              </a:ext>
            </a:extLst>
          </p:cNvPr>
          <p:cNvSpPr/>
          <p:nvPr/>
        </p:nvSpPr>
        <p:spPr>
          <a:xfrm>
            <a:off x="178904" y="183874"/>
            <a:ext cx="367748" cy="367748"/>
          </a:xfrm>
          <a:prstGeom prst="plus">
            <a:avLst>
              <a:gd name="adj" fmla="val 41216"/>
            </a:avLst>
          </a:prstGeom>
          <a:solidFill>
            <a:srgbClr val="263C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063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Inhaltsplatzhalter 4"/>
          <p:cNvSpPr txBox="1">
            <a:spLocks/>
          </p:cNvSpPr>
          <p:nvPr/>
        </p:nvSpPr>
        <p:spPr>
          <a:xfrm>
            <a:off x="288270" y="4180117"/>
            <a:ext cx="5464830" cy="230101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1600" b="1"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Google</a:t>
            </a:r>
            <a:r>
              <a:rPr lang="zh-CN" altLang="en-US" sz="1600" b="1"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在模型尺度上的深入探索</a:t>
            </a:r>
            <a:endParaRPr lang="en-US" altLang="zh-CN" sz="1600" b="1"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marL="0" indent="0">
              <a:lnSpc>
                <a:spcPct val="150000"/>
              </a:lnSpc>
              <a:spcAft>
                <a:spcPts val="1200"/>
              </a:spcAft>
              <a:buNone/>
            </a:pPr>
            <a:r>
              <a:rPr lang="zh-CN" altLang="en-US" sz="1400"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本模型的论文至今已经发布一年有余，它的前身</a:t>
            </a:r>
            <a:r>
              <a:rPr lang="en-US" altLang="zh-CN" sz="1400"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Efficient Net</a:t>
            </a:r>
            <a:r>
              <a:rPr lang="zh-CN" altLang="en-US" sz="1400"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在</a:t>
            </a:r>
            <a:r>
              <a:rPr lang="en-US" altLang="zh-CN" sz="1400"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2019</a:t>
            </a:r>
            <a:r>
              <a:rPr lang="zh-CN" altLang="en-US" sz="1400"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年发布时就是本着寻找更好的网络架构的目的，通过同时增加网络的宽度、网络的深度以及输入网络的分辨率来提升网络的性能。在当时实验团队也是耗费了巨大的算力才搜索出一系列不同规模的网络（</a:t>
            </a:r>
            <a:r>
              <a:rPr lang="en-US" altLang="zh-CN" sz="1400"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B0-B7</a:t>
            </a:r>
            <a:r>
              <a:rPr lang="zh-CN" altLang="en-US" sz="1400"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）。它们的</a:t>
            </a:r>
            <a:r>
              <a:rPr lang="en-US" altLang="zh-CN" sz="1400"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FLOPs</a:t>
            </a:r>
            <a:r>
              <a:rPr lang="zh-CN" altLang="en-US" sz="1400"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更少，准确率更高。而在第二代中，团队又增加了一系列的改进措施来让模型在实际的训练速度上取得进步。</a:t>
            </a:r>
            <a:endParaRPr lang="en-US" altLang="zh-CN" sz="1400"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51" name="Inhaltsplatzhalter 4"/>
          <p:cNvSpPr txBox="1">
            <a:spLocks/>
          </p:cNvSpPr>
          <p:nvPr/>
        </p:nvSpPr>
        <p:spPr>
          <a:xfrm>
            <a:off x="288270" y="3727635"/>
            <a:ext cx="1649253" cy="24622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altLang="zh-CN" sz="1600" b="1" dirty="0">
                <a:solidFill>
                  <a:schemeClr val="accent2"/>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Efficient Net V2</a:t>
            </a:r>
            <a:endParaRPr lang="en-US"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74" name="Pentagon 6_1">
            <a:extLst>
              <a:ext uri="{FF2B5EF4-FFF2-40B4-BE49-F238E27FC236}">
                <a16:creationId xmlns:a16="http://schemas.microsoft.com/office/drawing/2014/main" id="{A1D55B16-F7A3-4BF1-8916-C7449219B2A8}"/>
              </a:ext>
            </a:extLst>
          </p:cNvPr>
          <p:cNvSpPr/>
          <p:nvPr/>
        </p:nvSpPr>
        <p:spPr>
          <a:xfrm>
            <a:off x="0" y="531656"/>
            <a:ext cx="1942868"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a:extLst>
              <a:ext uri="{FF2B5EF4-FFF2-40B4-BE49-F238E27FC236}">
                <a16:creationId xmlns:a16="http://schemas.microsoft.com/office/drawing/2014/main" id="{14B23381-2D1C-4ACA-87BF-4A55BA017A5B}"/>
              </a:ext>
            </a:extLst>
          </p:cNvPr>
          <p:cNvSpPr txBox="1"/>
          <p:nvPr/>
        </p:nvSpPr>
        <p:spPr>
          <a:xfrm>
            <a:off x="0" y="615973"/>
            <a:ext cx="2926923" cy="523220"/>
          </a:xfrm>
          <a:prstGeom prst="rect">
            <a:avLst/>
          </a:prstGeom>
          <a:noFill/>
        </p:spPr>
        <p:txBody>
          <a:bodyPr wrap="square" rtlCol="0">
            <a:spAutoFit/>
          </a:bodyPr>
          <a:lstStyle/>
          <a:p>
            <a:r>
              <a:rPr lang="zh-CN" altLang="en-US" sz="2800" dirty="0">
                <a:latin typeface="思源黑体 CN Medium" panose="020B0600000000000000" pitchFamily="34" charset="-122"/>
                <a:ea typeface="思源黑体 CN Medium" panose="020B0600000000000000" pitchFamily="34" charset="-122"/>
                <a:sym typeface="Arial" panose="020B0604020202020204" pitchFamily="34" charset="0"/>
              </a:rPr>
              <a:t>模型简述</a:t>
            </a:r>
          </a:p>
        </p:txBody>
      </p:sp>
      <p:pic>
        <p:nvPicPr>
          <p:cNvPr id="4" name="图片 3">
            <a:extLst>
              <a:ext uri="{FF2B5EF4-FFF2-40B4-BE49-F238E27FC236}">
                <a16:creationId xmlns:a16="http://schemas.microsoft.com/office/drawing/2014/main" id="{4C689F3C-7400-4B2F-A5F6-1CAB3EA27A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6549" y="3630453"/>
            <a:ext cx="2913306" cy="3077766"/>
          </a:xfrm>
          <a:prstGeom prst="rect">
            <a:avLst/>
          </a:prstGeom>
        </p:spPr>
      </p:pic>
      <p:pic>
        <p:nvPicPr>
          <p:cNvPr id="3" name="图片 2">
            <a:extLst>
              <a:ext uri="{FF2B5EF4-FFF2-40B4-BE49-F238E27FC236}">
                <a16:creationId xmlns:a16="http://schemas.microsoft.com/office/drawing/2014/main" id="{8DF6D4B8-90DB-4D70-93B2-7BC8F9827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2080" y="1139193"/>
            <a:ext cx="4071675" cy="2509874"/>
          </a:xfrm>
          <a:prstGeom prst="rect">
            <a:avLst/>
          </a:prstGeom>
        </p:spPr>
      </p:pic>
      <p:sp>
        <p:nvSpPr>
          <p:cNvPr id="10" name="Inhaltsplatzhalter 4">
            <a:extLst>
              <a:ext uri="{FF2B5EF4-FFF2-40B4-BE49-F238E27FC236}">
                <a16:creationId xmlns:a16="http://schemas.microsoft.com/office/drawing/2014/main" id="{0E196E23-177B-4E4C-9052-564B0DC92F36}"/>
              </a:ext>
            </a:extLst>
          </p:cNvPr>
          <p:cNvSpPr txBox="1">
            <a:spLocks/>
          </p:cNvSpPr>
          <p:nvPr/>
        </p:nvSpPr>
        <p:spPr>
          <a:xfrm>
            <a:off x="288271" y="1424596"/>
            <a:ext cx="911880" cy="24622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altLang="zh-CN" sz="1600" b="1" dirty="0">
                <a:solidFill>
                  <a:schemeClr val="accent2"/>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U-net++</a:t>
            </a:r>
            <a:endParaRPr lang="en-US"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1" name="Inhaltsplatzhalter 4">
            <a:extLst>
              <a:ext uri="{FF2B5EF4-FFF2-40B4-BE49-F238E27FC236}">
                <a16:creationId xmlns:a16="http://schemas.microsoft.com/office/drawing/2014/main" id="{43D7A032-360E-4748-ABCA-458078F449A4}"/>
              </a:ext>
            </a:extLst>
          </p:cNvPr>
          <p:cNvSpPr txBox="1">
            <a:spLocks/>
          </p:cNvSpPr>
          <p:nvPr/>
        </p:nvSpPr>
        <p:spPr>
          <a:xfrm>
            <a:off x="288016" y="1883310"/>
            <a:ext cx="7743810" cy="165468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zh-CN" altLang="en-US" sz="1600" b="1"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多尺度特征图引起的思考</a:t>
            </a:r>
            <a:endParaRPr lang="en-US" altLang="zh-CN" sz="1600" b="1"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marL="0" indent="0">
              <a:lnSpc>
                <a:spcPct val="150000"/>
              </a:lnSpc>
              <a:spcAft>
                <a:spcPts val="1200"/>
              </a:spcAft>
              <a:buNone/>
            </a:pPr>
            <a:r>
              <a:rPr lang="zh-CN" altLang="en-US" sz="1400"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医学影像的分割任务尤其注重宏观和微观层面特征的结合：既要注重整体的结构完整，也要在边界区域精准划分界线。而且由于医学图像本身难以采集且质量不如自然图片好的特点，所使用的模型也不宜参数量过大</a:t>
            </a:r>
            <a:r>
              <a:rPr lang="en-US" altLang="zh-CN" sz="1400" dirty="0" err="1">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UNet</a:t>
            </a:r>
            <a:r>
              <a:rPr lang="en-US" altLang="zh-CN" sz="1400"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r>
              <a:rPr lang="zh-CN" altLang="en-US" sz="1400"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的优势是可以抓取不同层次的特征</a:t>
            </a:r>
            <a:r>
              <a:rPr lang="en-US" altLang="zh-CN" sz="1400"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r>
              <a:rPr lang="zh-CN" altLang="en-US" sz="1400"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将它们通过特征叠加的方式整合，加入更浅的</a:t>
            </a:r>
            <a:r>
              <a:rPr lang="en-US" altLang="zh-CN" sz="1400"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U-Net</a:t>
            </a:r>
            <a:r>
              <a:rPr lang="zh-CN" altLang="en-US" sz="1400"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结构，使得融合时的特征图尺度差异更小。</a:t>
            </a:r>
            <a:endParaRPr lang="en-US" altLang="zh-CN" sz="1400" dirty="0">
              <a:solidFill>
                <a:schemeClr val="accent4"/>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extLst>
      <p:ext uri="{BB962C8B-B14F-4D97-AF65-F5344CB8AC3E}">
        <p14:creationId xmlns:p14="http://schemas.microsoft.com/office/powerpoint/2010/main" val="58354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0000" decel="8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accel="20000" decel="80000" fill="hold" grpId="0" nodeType="after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additive="base">
                                        <p:cTn id="12" dur="500" fill="hold"/>
                                        <p:tgtEl>
                                          <p:spTgt spid="50"/>
                                        </p:tgtEl>
                                        <p:attrNameLst>
                                          <p:attrName>ppt_x</p:attrName>
                                        </p:attrNameLst>
                                      </p:cBhvr>
                                      <p:tavLst>
                                        <p:tav tm="0">
                                          <p:val>
                                            <p:strVal val="0-#ppt_w/2"/>
                                          </p:val>
                                        </p:tav>
                                        <p:tav tm="100000">
                                          <p:val>
                                            <p:strVal val="#ppt_x"/>
                                          </p:val>
                                        </p:tav>
                                      </p:tavLst>
                                    </p:anim>
                                    <p:anim calcmode="lin" valueType="num">
                                      <p:cBhvr additive="base">
                                        <p:cTn id="13" dur="500" fill="hold"/>
                                        <p:tgtEl>
                                          <p:spTgt spid="5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accel="20000" decel="8000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accel="20000" decel="8000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Inhaltsplatzhalter 4"/>
          <p:cNvSpPr txBox="1">
            <a:spLocks/>
          </p:cNvSpPr>
          <p:nvPr/>
        </p:nvSpPr>
        <p:spPr>
          <a:xfrm>
            <a:off x="240148" y="1637300"/>
            <a:ext cx="5648209" cy="63094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zh-CN" altLang="en-US" sz="1600" b="1" dirty="0">
                <a:solidFill>
                  <a:schemeClr val="accent5"/>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分割任务</a:t>
            </a:r>
            <a:br>
              <a:rPr lang="en-US" sz="1600" b="1" dirty="0">
                <a:solidFill>
                  <a:schemeClr val="accent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br>
            <a:br>
              <a:rPr lang="en-US" sz="1400" b="1"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br>
            <a:r>
              <a:rPr lang="zh-CN" altLang="en-US"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数据集的图像和标签均为灰度图，任务有三个分割主体，对应的灰度分别为</a:t>
            </a:r>
            <a:r>
              <a:rPr lang="en-US" altLang="zh-CN"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85</a:t>
            </a:r>
            <a:r>
              <a:rPr lang="zh-CN" altLang="en-US"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r>
              <a:rPr lang="en-US" altLang="zh-CN"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170</a:t>
            </a:r>
            <a:r>
              <a:rPr lang="zh-CN" altLang="en-US"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r>
              <a:rPr lang="en-US" altLang="zh-CN"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255</a:t>
            </a:r>
            <a:r>
              <a:rPr lang="zh-CN" altLang="en-US"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endParaRPr lang="en-US"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74" name="Pentagon 6_1">
            <a:extLst>
              <a:ext uri="{FF2B5EF4-FFF2-40B4-BE49-F238E27FC236}">
                <a16:creationId xmlns:a16="http://schemas.microsoft.com/office/drawing/2014/main" id="{A1D55B16-F7A3-4BF1-8916-C7449219B2A8}"/>
              </a:ext>
            </a:extLst>
          </p:cNvPr>
          <p:cNvSpPr/>
          <p:nvPr/>
        </p:nvSpPr>
        <p:spPr>
          <a:xfrm>
            <a:off x="-1" y="531656"/>
            <a:ext cx="3669149"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a:extLst>
              <a:ext uri="{FF2B5EF4-FFF2-40B4-BE49-F238E27FC236}">
                <a16:creationId xmlns:a16="http://schemas.microsoft.com/office/drawing/2014/main" id="{14B23381-2D1C-4ACA-87BF-4A55BA017A5B}"/>
              </a:ext>
            </a:extLst>
          </p:cNvPr>
          <p:cNvSpPr txBox="1"/>
          <p:nvPr/>
        </p:nvSpPr>
        <p:spPr>
          <a:xfrm>
            <a:off x="0" y="620870"/>
            <a:ext cx="3486150" cy="523220"/>
          </a:xfrm>
          <a:prstGeom prst="rect">
            <a:avLst/>
          </a:prstGeom>
          <a:noFill/>
        </p:spPr>
        <p:txBody>
          <a:bodyPr wrap="square" rtlCol="0">
            <a:spAutoFit/>
          </a:bodyPr>
          <a:lstStyle/>
          <a:p>
            <a:r>
              <a:rPr lang="zh-CN" altLang="en-US" sz="2800" dirty="0">
                <a:latin typeface="思源黑体 CN Medium" panose="020B0600000000000000" pitchFamily="34" charset="-122"/>
                <a:ea typeface="思源黑体 CN Medium" panose="020B0600000000000000" pitchFamily="34" charset="-122"/>
                <a:sym typeface="Arial" panose="020B0604020202020204" pitchFamily="34" charset="0"/>
              </a:rPr>
              <a:t>数据准备和模型训练</a:t>
            </a:r>
          </a:p>
        </p:txBody>
      </p:sp>
      <p:pic>
        <p:nvPicPr>
          <p:cNvPr id="3" name="图片 2">
            <a:extLst>
              <a:ext uri="{FF2B5EF4-FFF2-40B4-BE49-F238E27FC236}">
                <a16:creationId xmlns:a16="http://schemas.microsoft.com/office/drawing/2014/main" id="{C783464D-04C4-4628-8442-5CA02757E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148" y="3076575"/>
            <a:ext cx="2438400" cy="2057400"/>
          </a:xfrm>
          <a:prstGeom prst="rect">
            <a:avLst/>
          </a:prstGeom>
        </p:spPr>
      </p:pic>
      <p:pic>
        <p:nvPicPr>
          <p:cNvPr id="5" name="图片 4">
            <a:extLst>
              <a:ext uri="{FF2B5EF4-FFF2-40B4-BE49-F238E27FC236}">
                <a16:creationId xmlns:a16="http://schemas.microsoft.com/office/drawing/2014/main" id="{F81B0561-E804-4790-BF54-F12EACC1B6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7333" y="3076575"/>
            <a:ext cx="2438400" cy="2057400"/>
          </a:xfrm>
          <a:prstGeom prst="rect">
            <a:avLst/>
          </a:prstGeom>
        </p:spPr>
      </p:pic>
      <p:pic>
        <p:nvPicPr>
          <p:cNvPr id="7" name="图片 6">
            <a:extLst>
              <a:ext uri="{FF2B5EF4-FFF2-40B4-BE49-F238E27FC236}">
                <a16:creationId xmlns:a16="http://schemas.microsoft.com/office/drawing/2014/main" id="{CB54E4EB-2204-414E-91F3-F17D8A5DD1E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3642" y="3076575"/>
            <a:ext cx="5648207" cy="3350924"/>
          </a:xfrm>
          <a:prstGeom prst="rect">
            <a:avLst/>
          </a:prstGeom>
        </p:spPr>
      </p:pic>
      <p:sp>
        <p:nvSpPr>
          <p:cNvPr id="16" name="Inhaltsplatzhalter 4">
            <a:extLst>
              <a:ext uri="{FF2B5EF4-FFF2-40B4-BE49-F238E27FC236}">
                <a16:creationId xmlns:a16="http://schemas.microsoft.com/office/drawing/2014/main" id="{93E98375-2DB8-4CAF-84F4-7F3BEFB132FD}"/>
              </a:ext>
            </a:extLst>
          </p:cNvPr>
          <p:cNvSpPr txBox="1">
            <a:spLocks/>
          </p:cNvSpPr>
          <p:nvPr/>
        </p:nvSpPr>
        <p:spPr>
          <a:xfrm>
            <a:off x="6303645" y="1637300"/>
            <a:ext cx="5648209" cy="95410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zh-CN" altLang="en-US" sz="1600" b="1" dirty="0">
                <a:solidFill>
                  <a:schemeClr val="accent5"/>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分类任务</a:t>
            </a:r>
            <a:br>
              <a:rPr lang="en-US" sz="1600" b="1" dirty="0">
                <a:solidFill>
                  <a:schemeClr val="accent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br>
            <a:br>
              <a:rPr lang="en-US" sz="1400" b="1"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br>
            <a:r>
              <a:rPr lang="zh-CN" altLang="en-US"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数据中共有</a:t>
            </a:r>
            <a:r>
              <a:rPr lang="en-US" altLang="zh-CN"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HCM</a:t>
            </a:r>
            <a:r>
              <a:rPr lang="zh-CN" altLang="en-US"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r>
              <a:rPr lang="en-US" altLang="zh-CN"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DCM</a:t>
            </a:r>
            <a:r>
              <a:rPr lang="zh-CN" altLang="en-US"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r>
              <a:rPr lang="en-US" altLang="zh-CN"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NOR</a:t>
            </a:r>
            <a:r>
              <a:rPr lang="zh-CN" altLang="en-US"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三类数据，分别对应肥厚型心肌病、扩张型心肌病和正常人。</a:t>
            </a:r>
            <a:endParaRPr lang="en-US" altLang="zh-CN"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marL="0" indent="0">
              <a:lnSpc>
                <a:spcPct val="100000"/>
              </a:lnSpc>
              <a:spcAft>
                <a:spcPts val="1200"/>
              </a:spcAft>
              <a:buNone/>
            </a:pPr>
            <a:r>
              <a:rPr lang="zh-CN" altLang="en-US"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病症的诊断和心室心肌的形状大小（分割结果）有很大关系。</a:t>
            </a:r>
            <a:endParaRPr lang="en-US"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extLst>
      <p:ext uri="{BB962C8B-B14F-4D97-AF65-F5344CB8AC3E}">
        <p14:creationId xmlns:p14="http://schemas.microsoft.com/office/powerpoint/2010/main" val="140645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0000" decel="8000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1+#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accel="20000" decel="8000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1+#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Inhaltsplatzhalter 4"/>
          <p:cNvSpPr txBox="1">
            <a:spLocks/>
          </p:cNvSpPr>
          <p:nvPr/>
        </p:nvSpPr>
        <p:spPr>
          <a:xfrm>
            <a:off x="971434" y="1455868"/>
            <a:ext cx="2038466" cy="24622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zh-CN" altLang="en-US" sz="1600" b="1" dirty="0">
                <a:solidFill>
                  <a:schemeClr val="accent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模型和基础超参的选择</a:t>
            </a:r>
            <a:endParaRPr lang="en-US"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74" name="Pentagon 6_1">
            <a:extLst>
              <a:ext uri="{FF2B5EF4-FFF2-40B4-BE49-F238E27FC236}">
                <a16:creationId xmlns:a16="http://schemas.microsoft.com/office/drawing/2014/main" id="{A1D55B16-F7A3-4BF1-8916-C7449219B2A8}"/>
              </a:ext>
            </a:extLst>
          </p:cNvPr>
          <p:cNvSpPr/>
          <p:nvPr/>
        </p:nvSpPr>
        <p:spPr>
          <a:xfrm>
            <a:off x="0" y="531656"/>
            <a:ext cx="1942868"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a:extLst>
              <a:ext uri="{FF2B5EF4-FFF2-40B4-BE49-F238E27FC236}">
                <a16:creationId xmlns:a16="http://schemas.microsoft.com/office/drawing/2014/main" id="{14B23381-2D1C-4ACA-87BF-4A55BA017A5B}"/>
              </a:ext>
            </a:extLst>
          </p:cNvPr>
          <p:cNvSpPr txBox="1"/>
          <p:nvPr/>
        </p:nvSpPr>
        <p:spPr>
          <a:xfrm>
            <a:off x="0" y="615973"/>
            <a:ext cx="1724788" cy="523220"/>
          </a:xfrm>
          <a:prstGeom prst="rect">
            <a:avLst/>
          </a:prstGeom>
          <a:noFill/>
        </p:spPr>
        <p:txBody>
          <a:bodyPr wrap="square" rtlCol="0">
            <a:spAutoFit/>
          </a:bodyPr>
          <a:lstStyle/>
          <a:p>
            <a:r>
              <a:rPr lang="zh-CN" altLang="en-US" sz="2800" dirty="0">
                <a:latin typeface="思源黑体 CN Medium" panose="020B0600000000000000" pitchFamily="34" charset="-122"/>
                <a:ea typeface="思源黑体 CN Medium" panose="020B0600000000000000" pitchFamily="34" charset="-122"/>
                <a:sym typeface="Arial" panose="020B0604020202020204" pitchFamily="34" charset="0"/>
              </a:rPr>
              <a:t>分割任务</a:t>
            </a:r>
          </a:p>
        </p:txBody>
      </p:sp>
      <p:graphicFrame>
        <p:nvGraphicFramePr>
          <p:cNvPr id="9" name="表格 8">
            <a:extLst>
              <a:ext uri="{FF2B5EF4-FFF2-40B4-BE49-F238E27FC236}">
                <a16:creationId xmlns:a16="http://schemas.microsoft.com/office/drawing/2014/main" id="{391C6AFC-4A40-4D65-BF20-4CD14299F6E5}"/>
              </a:ext>
            </a:extLst>
          </p:cNvPr>
          <p:cNvGraphicFramePr>
            <a:graphicFrameLocks noGrp="1"/>
          </p:cNvGraphicFramePr>
          <p:nvPr>
            <p:extLst>
              <p:ext uri="{D42A27DB-BD31-4B8C-83A1-F6EECF244321}">
                <p14:modId xmlns:p14="http://schemas.microsoft.com/office/powerpoint/2010/main" val="2836604176"/>
              </p:ext>
            </p:extLst>
          </p:nvPr>
        </p:nvGraphicFramePr>
        <p:xfrm>
          <a:off x="971434" y="1806568"/>
          <a:ext cx="4153016" cy="2735904"/>
        </p:xfrm>
        <a:graphic>
          <a:graphicData uri="http://schemas.openxmlformats.org/drawingml/2006/table">
            <a:tbl>
              <a:tblPr firstRow="1" firstCol="1" bandRow="1">
                <a:tableStyleId>{5C22544A-7EE6-4342-B048-85BDC9FD1C3A}</a:tableStyleId>
              </a:tblPr>
              <a:tblGrid>
                <a:gridCol w="1390983">
                  <a:extLst>
                    <a:ext uri="{9D8B030D-6E8A-4147-A177-3AD203B41FA5}">
                      <a16:colId xmlns:a16="http://schemas.microsoft.com/office/drawing/2014/main" val="425367190"/>
                    </a:ext>
                  </a:extLst>
                </a:gridCol>
                <a:gridCol w="2762033">
                  <a:extLst>
                    <a:ext uri="{9D8B030D-6E8A-4147-A177-3AD203B41FA5}">
                      <a16:colId xmlns:a16="http://schemas.microsoft.com/office/drawing/2014/main" val="870983215"/>
                    </a:ext>
                  </a:extLst>
                </a:gridCol>
              </a:tblGrid>
              <a:tr h="455984">
                <a:tc>
                  <a:txBody>
                    <a:bodyPr/>
                    <a:lstStyle/>
                    <a:p>
                      <a:pPr algn="ctr">
                        <a:spcAft>
                          <a:spcPts val="0"/>
                        </a:spcAft>
                      </a:pPr>
                      <a:r>
                        <a:rPr lang="zh-CN" sz="1050" b="1" kern="100" dirty="0">
                          <a:solidFill>
                            <a:schemeClr val="bg1">
                              <a:lumMod val="50000"/>
                            </a:schemeClr>
                          </a:solidFill>
                          <a:effectLst/>
                        </a:rPr>
                        <a:t>参数名</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tc>
                  <a:txBody>
                    <a:bodyPr/>
                    <a:lstStyle/>
                    <a:p>
                      <a:pPr algn="ctr">
                        <a:spcAft>
                          <a:spcPts val="0"/>
                        </a:spcAft>
                      </a:pPr>
                      <a:r>
                        <a:rPr lang="zh-CN" sz="1050" b="1" kern="100" dirty="0">
                          <a:solidFill>
                            <a:schemeClr val="bg1">
                              <a:lumMod val="50000"/>
                            </a:schemeClr>
                          </a:solidFill>
                          <a:effectLst/>
                        </a:rPr>
                        <a:t>参数值</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725932382"/>
                  </a:ext>
                </a:extLst>
              </a:tr>
              <a:tr h="455984">
                <a:tc>
                  <a:txBody>
                    <a:bodyPr/>
                    <a:lstStyle/>
                    <a:p>
                      <a:pPr algn="ctr">
                        <a:spcAft>
                          <a:spcPts val="0"/>
                        </a:spcAft>
                      </a:pPr>
                      <a:r>
                        <a:rPr lang="en-US" alt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Learning rate</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tc>
                  <a:txBody>
                    <a:bodyPr/>
                    <a:lstStyle/>
                    <a:p>
                      <a:pPr algn="ctr">
                        <a:spcAft>
                          <a:spcPts val="0"/>
                        </a:spcAft>
                      </a:pPr>
                      <a:r>
                        <a:rPr lang="en-US" sz="1050" b="1" kern="100" dirty="0">
                          <a:solidFill>
                            <a:schemeClr val="bg1">
                              <a:lumMod val="50000"/>
                            </a:schemeClr>
                          </a:solidFill>
                          <a:effectLst/>
                        </a:rPr>
                        <a:t>5E-4</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685341630"/>
                  </a:ext>
                </a:extLst>
              </a:tr>
              <a:tr h="455984">
                <a:tc>
                  <a:txBody>
                    <a:bodyPr/>
                    <a:lstStyle/>
                    <a:p>
                      <a:pPr algn="ctr">
                        <a:spcAft>
                          <a:spcPts val="0"/>
                        </a:spcAft>
                      </a:pPr>
                      <a:r>
                        <a:rPr lang="en-US" sz="1050" b="1" kern="100" dirty="0">
                          <a:solidFill>
                            <a:schemeClr val="bg1">
                              <a:lumMod val="50000"/>
                            </a:schemeClr>
                          </a:solidFill>
                          <a:effectLst/>
                        </a:rPr>
                        <a:t>Batch size</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tc>
                  <a:txBody>
                    <a:bodyPr/>
                    <a:lstStyle/>
                    <a:p>
                      <a:pPr algn="ctr">
                        <a:spcAft>
                          <a:spcPts val="0"/>
                        </a:spcAft>
                      </a:pPr>
                      <a:r>
                        <a:rPr lang="en-US" sz="1050" b="1" kern="100" dirty="0">
                          <a:solidFill>
                            <a:schemeClr val="bg1">
                              <a:lumMod val="50000"/>
                            </a:schemeClr>
                          </a:solidFill>
                          <a:effectLst/>
                        </a:rPr>
                        <a:t>16</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558938667"/>
                  </a:ext>
                </a:extLst>
              </a:tr>
              <a:tr h="455984">
                <a:tc>
                  <a:txBody>
                    <a:bodyPr/>
                    <a:lstStyle/>
                    <a:p>
                      <a:pPr algn="ctr">
                        <a:spcAft>
                          <a:spcPts val="0"/>
                        </a:spcAft>
                      </a:pPr>
                      <a:r>
                        <a:rPr lang="en-US" sz="1050" b="1" kern="100">
                          <a:solidFill>
                            <a:schemeClr val="bg1">
                              <a:lumMod val="50000"/>
                            </a:schemeClr>
                          </a:solidFill>
                          <a:effectLst/>
                        </a:rPr>
                        <a:t>Warmup</a:t>
                      </a:r>
                      <a:endParaRPr lang="zh-CN" sz="1050" b="1" kern="10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tc>
                  <a:txBody>
                    <a:bodyPr/>
                    <a:lstStyle/>
                    <a:p>
                      <a:pPr algn="ctr">
                        <a:spcAft>
                          <a:spcPts val="0"/>
                        </a:spcAft>
                      </a:pPr>
                      <a:r>
                        <a:rPr lang="en-US" sz="1050" b="1" kern="100" dirty="0">
                          <a:solidFill>
                            <a:schemeClr val="bg1">
                              <a:lumMod val="50000"/>
                            </a:schemeClr>
                          </a:solidFill>
                          <a:effectLst/>
                        </a:rPr>
                        <a:t>5</a:t>
                      </a:r>
                      <a:r>
                        <a:rPr lang="zh-CN" sz="1050" b="1" kern="100" dirty="0">
                          <a:solidFill>
                            <a:schemeClr val="bg1">
                              <a:lumMod val="50000"/>
                            </a:schemeClr>
                          </a:solidFill>
                          <a:effectLst/>
                        </a:rPr>
                        <a:t>个</a:t>
                      </a:r>
                      <a:r>
                        <a:rPr lang="en-US" sz="1050" b="1" kern="100" dirty="0">
                          <a:solidFill>
                            <a:schemeClr val="bg1">
                              <a:lumMod val="50000"/>
                            </a:schemeClr>
                          </a:solidFill>
                          <a:effectLst/>
                        </a:rPr>
                        <a:t>epochs</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2599026682"/>
                  </a:ext>
                </a:extLst>
              </a:tr>
              <a:tr h="455984">
                <a:tc>
                  <a:txBody>
                    <a:bodyPr/>
                    <a:lstStyle/>
                    <a:p>
                      <a:pPr algn="ctr">
                        <a:spcAft>
                          <a:spcPts val="0"/>
                        </a:spcAft>
                      </a:pPr>
                      <a:r>
                        <a:rPr lang="zh-CN" altLang="en-US" sz="1050" b="1" kern="100" dirty="0">
                          <a:solidFill>
                            <a:schemeClr val="bg1">
                              <a:lumMod val="50000"/>
                            </a:schemeClr>
                          </a:solidFill>
                          <a:effectLst/>
                        </a:rPr>
                        <a:t>调度策略</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tc>
                  <a:txBody>
                    <a:bodyPr/>
                    <a:lstStyle/>
                    <a:p>
                      <a:pPr algn="ctr">
                        <a:spcAft>
                          <a:spcPts val="0"/>
                        </a:spcAft>
                      </a:pPr>
                      <a:r>
                        <a:rPr lang="en-US" sz="1050" b="1" kern="100" dirty="0" err="1">
                          <a:solidFill>
                            <a:schemeClr val="bg1">
                              <a:lumMod val="50000"/>
                            </a:schemeClr>
                          </a:solidFill>
                          <a:effectLst/>
                        </a:rPr>
                        <a:t>lr_step</a:t>
                      </a:r>
                      <a:r>
                        <a:rPr lang="en-US" sz="1050" b="1" kern="100" dirty="0">
                          <a:solidFill>
                            <a:schemeClr val="bg1">
                              <a:lumMod val="50000"/>
                            </a:schemeClr>
                          </a:solidFill>
                          <a:effectLst/>
                        </a:rPr>
                        <a:t> = [1, 0.1, 0.05, 0.002, 0.0005] / </a:t>
                      </a:r>
                      <a:r>
                        <a:rPr lang="en-US" altLang="zh-CN" sz="1050" b="1" kern="100" dirty="0">
                          <a:solidFill>
                            <a:schemeClr val="bg1">
                              <a:lumMod val="50000"/>
                            </a:schemeClr>
                          </a:solidFill>
                          <a:effectLst/>
                        </a:rPr>
                        <a:t>20</a:t>
                      </a:r>
                      <a:r>
                        <a:rPr lang="zh-CN" altLang="en-US" sz="1050" b="1" kern="100" dirty="0">
                          <a:solidFill>
                            <a:schemeClr val="bg1">
                              <a:lumMod val="50000"/>
                            </a:schemeClr>
                          </a:solidFill>
                          <a:effectLst/>
                        </a:rPr>
                        <a:t>轮</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410408835"/>
                  </a:ext>
                </a:extLst>
              </a:tr>
              <a:tr h="455984">
                <a:tc>
                  <a:txBody>
                    <a:bodyPr/>
                    <a:lstStyle/>
                    <a:p>
                      <a:pPr algn="ctr">
                        <a:spcAft>
                          <a:spcPts val="0"/>
                        </a:spcAft>
                      </a:pPr>
                      <a:r>
                        <a:rPr lang="zh-CN" altLang="en-US"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训练集验证集比例</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tc>
                  <a:txBody>
                    <a:bodyPr/>
                    <a:lstStyle/>
                    <a:p>
                      <a:pPr algn="ctr">
                        <a:spcAft>
                          <a:spcPts val="0"/>
                        </a:spcAft>
                      </a:pPr>
                      <a:r>
                        <a:rPr lang="en-US" alt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8</a:t>
                      </a:r>
                      <a:r>
                        <a:rPr lang="zh-CN" altLang="en-US"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2</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459037736"/>
                  </a:ext>
                </a:extLst>
              </a:tr>
            </a:tbl>
          </a:graphicData>
        </a:graphic>
      </p:graphicFrame>
      <p:graphicFrame>
        <p:nvGraphicFramePr>
          <p:cNvPr id="12" name="表格 11">
            <a:extLst>
              <a:ext uri="{FF2B5EF4-FFF2-40B4-BE49-F238E27FC236}">
                <a16:creationId xmlns:a16="http://schemas.microsoft.com/office/drawing/2014/main" id="{C9B03F58-3C87-4FF4-A7D8-9DAB03361A44}"/>
              </a:ext>
            </a:extLst>
          </p:cNvPr>
          <p:cNvGraphicFramePr>
            <a:graphicFrameLocks noGrp="1"/>
          </p:cNvGraphicFramePr>
          <p:nvPr>
            <p:extLst>
              <p:ext uri="{D42A27DB-BD31-4B8C-83A1-F6EECF244321}">
                <p14:modId xmlns:p14="http://schemas.microsoft.com/office/powerpoint/2010/main" val="2010549296"/>
              </p:ext>
            </p:extLst>
          </p:nvPr>
        </p:nvGraphicFramePr>
        <p:xfrm>
          <a:off x="5486458" y="4941262"/>
          <a:ext cx="6219768" cy="1097280"/>
        </p:xfrm>
        <a:graphic>
          <a:graphicData uri="http://schemas.openxmlformats.org/drawingml/2006/table">
            <a:tbl>
              <a:tblPr firstRow="1" bandRow="1">
                <a:tableStyleId>{5C22544A-7EE6-4342-B048-85BDC9FD1C3A}</a:tableStyleId>
              </a:tblPr>
              <a:tblGrid>
                <a:gridCol w="2073256">
                  <a:extLst>
                    <a:ext uri="{9D8B030D-6E8A-4147-A177-3AD203B41FA5}">
                      <a16:colId xmlns:a16="http://schemas.microsoft.com/office/drawing/2014/main" val="929282676"/>
                    </a:ext>
                  </a:extLst>
                </a:gridCol>
                <a:gridCol w="2073256">
                  <a:extLst>
                    <a:ext uri="{9D8B030D-6E8A-4147-A177-3AD203B41FA5}">
                      <a16:colId xmlns:a16="http://schemas.microsoft.com/office/drawing/2014/main" val="868359069"/>
                    </a:ext>
                  </a:extLst>
                </a:gridCol>
                <a:gridCol w="2073256">
                  <a:extLst>
                    <a:ext uri="{9D8B030D-6E8A-4147-A177-3AD203B41FA5}">
                      <a16:colId xmlns:a16="http://schemas.microsoft.com/office/drawing/2014/main" val="4151896896"/>
                    </a:ext>
                  </a:extLst>
                </a:gridCol>
              </a:tblGrid>
              <a:tr h="128213">
                <a:tc>
                  <a:txBody>
                    <a:bodyPr/>
                    <a:lstStyle/>
                    <a:p>
                      <a:pPr algn="ctr"/>
                      <a:r>
                        <a:rPr lang="zh-CN" altLang="en-US" sz="1200" dirty="0"/>
                        <a:t>模型</a:t>
                      </a:r>
                    </a:p>
                  </a:txBody>
                  <a:tcPr/>
                </a:tc>
                <a:tc>
                  <a:txBody>
                    <a:bodyPr/>
                    <a:lstStyle/>
                    <a:p>
                      <a:pPr algn="ctr"/>
                      <a:r>
                        <a:rPr lang="zh-CN" altLang="en-US" sz="1200" dirty="0"/>
                        <a:t>参数量</a:t>
                      </a:r>
                    </a:p>
                  </a:txBody>
                  <a:tcPr/>
                </a:tc>
                <a:tc>
                  <a:txBody>
                    <a:bodyPr/>
                    <a:lstStyle/>
                    <a:p>
                      <a:pPr algn="ctr"/>
                      <a:r>
                        <a:rPr lang="zh-CN" altLang="en-US" sz="1200" dirty="0"/>
                        <a:t>性能</a:t>
                      </a:r>
                    </a:p>
                  </a:txBody>
                  <a:tcPr/>
                </a:tc>
                <a:extLst>
                  <a:ext uri="{0D108BD9-81ED-4DB2-BD59-A6C34878D82A}">
                    <a16:rowId xmlns:a16="http://schemas.microsoft.com/office/drawing/2014/main" val="3896530037"/>
                  </a:ext>
                </a:extLst>
              </a:tr>
              <a:tr h="128213">
                <a:tc>
                  <a:txBody>
                    <a:bodyPr/>
                    <a:lstStyle/>
                    <a:p>
                      <a:pPr algn="ctr"/>
                      <a:r>
                        <a:rPr lang="en-US" altLang="zh-CN" sz="1200" dirty="0"/>
                        <a:t>Resnet18 + </a:t>
                      </a:r>
                      <a:r>
                        <a:rPr lang="en-US" altLang="zh-CN" sz="1200" dirty="0" err="1"/>
                        <a:t>Unet</a:t>
                      </a:r>
                      <a:r>
                        <a:rPr lang="en-US" altLang="zh-CN" sz="1200" dirty="0"/>
                        <a:t>++(</a:t>
                      </a:r>
                      <a:r>
                        <a:rPr lang="zh-CN" altLang="en-US" sz="1200" dirty="0"/>
                        <a:t>紫色</a:t>
                      </a:r>
                      <a:r>
                        <a:rPr lang="en-US" altLang="zh-CN" sz="1200" dirty="0"/>
                        <a:t>)</a:t>
                      </a:r>
                      <a:endParaRPr lang="zh-CN" altLang="en-US" sz="1200" dirty="0"/>
                    </a:p>
                  </a:txBody>
                  <a:tcPr/>
                </a:tc>
                <a:tc>
                  <a:txBody>
                    <a:bodyPr/>
                    <a:lstStyle/>
                    <a:p>
                      <a:pPr algn="ctr"/>
                      <a:r>
                        <a:rPr lang="en-US" altLang="zh-CN" sz="1200" dirty="0"/>
                        <a:t>11M</a:t>
                      </a:r>
                      <a:endParaRPr lang="zh-CN" altLang="en-US" sz="1200" dirty="0"/>
                    </a:p>
                  </a:txBody>
                  <a:tcPr/>
                </a:tc>
                <a:tc>
                  <a:txBody>
                    <a:bodyPr/>
                    <a:lstStyle/>
                    <a:p>
                      <a:pPr algn="ctr"/>
                      <a:r>
                        <a:rPr lang="en-US" altLang="zh-CN" sz="1200" dirty="0"/>
                        <a:t>F1&gt;89%</a:t>
                      </a:r>
                      <a:endParaRPr lang="zh-CN" altLang="en-US" sz="1200" dirty="0"/>
                    </a:p>
                  </a:txBody>
                  <a:tcPr/>
                </a:tc>
                <a:extLst>
                  <a:ext uri="{0D108BD9-81ED-4DB2-BD59-A6C34878D82A}">
                    <a16:rowId xmlns:a16="http://schemas.microsoft.com/office/drawing/2014/main" val="2874176075"/>
                  </a:ext>
                </a:extLst>
              </a:tr>
              <a:tr h="183452">
                <a:tc>
                  <a:txBody>
                    <a:bodyPr/>
                    <a:lstStyle/>
                    <a:p>
                      <a:pPr algn="ctr"/>
                      <a:r>
                        <a:rPr lang="en-US" altLang="zh-CN" sz="1200" dirty="0" err="1"/>
                        <a:t>xception</a:t>
                      </a:r>
                      <a:r>
                        <a:rPr lang="en-US" altLang="zh-CN" sz="1200" dirty="0"/>
                        <a:t> + </a:t>
                      </a:r>
                      <a:r>
                        <a:rPr lang="en-US" altLang="zh-CN" sz="1200" dirty="0" err="1"/>
                        <a:t>Unet</a:t>
                      </a:r>
                      <a:r>
                        <a:rPr lang="en-US" altLang="zh-CN" sz="1200" dirty="0"/>
                        <a:t>++(</a:t>
                      </a:r>
                      <a:r>
                        <a:rPr lang="zh-CN" altLang="en-US" sz="1200" dirty="0"/>
                        <a:t>蓝色</a:t>
                      </a:r>
                      <a:r>
                        <a:rPr lang="en-US" altLang="zh-CN" sz="1200" dirty="0"/>
                        <a:t>)</a:t>
                      </a:r>
                      <a:endParaRPr lang="zh-CN" altLang="en-US" sz="1200" dirty="0"/>
                    </a:p>
                  </a:txBody>
                  <a:tcPr/>
                </a:tc>
                <a:tc>
                  <a:txBody>
                    <a:bodyPr/>
                    <a:lstStyle/>
                    <a:p>
                      <a:pPr algn="ctr"/>
                      <a:r>
                        <a:rPr lang="en-US" altLang="zh-CN" sz="1200" dirty="0"/>
                        <a:t>22M</a:t>
                      </a:r>
                      <a:endParaRPr lang="zh-CN" altLang="en-US" sz="1200" dirty="0"/>
                    </a:p>
                  </a:txBody>
                  <a:tcPr/>
                </a:tc>
                <a:tc>
                  <a:txBody>
                    <a:bodyPr/>
                    <a:lstStyle/>
                    <a:p>
                      <a:pPr algn="ctr"/>
                      <a:r>
                        <a:rPr lang="en-US" altLang="zh-CN" sz="1200" dirty="0"/>
                        <a:t>F1&gt;87%</a:t>
                      </a:r>
                      <a:endParaRPr lang="zh-CN" altLang="en-US" sz="1200" dirty="0"/>
                    </a:p>
                  </a:txBody>
                  <a:tcPr/>
                </a:tc>
                <a:extLst>
                  <a:ext uri="{0D108BD9-81ED-4DB2-BD59-A6C34878D82A}">
                    <a16:rowId xmlns:a16="http://schemas.microsoft.com/office/drawing/2014/main" val="4264857755"/>
                  </a:ext>
                </a:extLst>
              </a:tr>
              <a:tr h="1834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err="1"/>
                        <a:t>Efficientnet</a:t>
                      </a:r>
                      <a:r>
                        <a:rPr lang="en-US" altLang="zh-CN" sz="1200" dirty="0"/>
                        <a:t> b3 + </a:t>
                      </a:r>
                      <a:r>
                        <a:rPr lang="en-US" altLang="zh-CN" sz="1200" dirty="0" err="1"/>
                        <a:t>Unet</a:t>
                      </a:r>
                      <a:r>
                        <a:rPr lang="en-US" altLang="zh-CN" sz="1200" dirty="0"/>
                        <a:t>++(</a:t>
                      </a:r>
                      <a:r>
                        <a:rPr lang="zh-CN" altLang="en-US" sz="1200" dirty="0"/>
                        <a:t>棕色</a:t>
                      </a:r>
                      <a:r>
                        <a:rPr lang="en-US" altLang="zh-CN" sz="1200" dirty="0"/>
                        <a:t>)</a:t>
                      </a:r>
                    </a:p>
                  </a:txBody>
                  <a:tcPr/>
                </a:tc>
                <a:tc>
                  <a:txBody>
                    <a:bodyPr/>
                    <a:lstStyle/>
                    <a:p>
                      <a:pPr algn="ctr"/>
                      <a:r>
                        <a:rPr lang="en-US" altLang="zh-CN" sz="1200" dirty="0"/>
                        <a:t>10M</a:t>
                      </a:r>
                      <a:endParaRPr lang="zh-CN"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F1&gt;81%</a:t>
                      </a:r>
                      <a:endParaRPr lang="zh-CN" altLang="en-US" sz="1200" dirty="0"/>
                    </a:p>
                  </a:txBody>
                  <a:tcPr/>
                </a:tc>
                <a:extLst>
                  <a:ext uri="{0D108BD9-81ED-4DB2-BD59-A6C34878D82A}">
                    <a16:rowId xmlns:a16="http://schemas.microsoft.com/office/drawing/2014/main" val="1871122607"/>
                  </a:ext>
                </a:extLst>
              </a:tr>
            </a:tbl>
          </a:graphicData>
        </a:graphic>
      </p:graphicFrame>
      <p:pic>
        <p:nvPicPr>
          <p:cNvPr id="5" name="图片 4">
            <a:extLst>
              <a:ext uri="{FF2B5EF4-FFF2-40B4-BE49-F238E27FC236}">
                <a16:creationId xmlns:a16="http://schemas.microsoft.com/office/drawing/2014/main" id="{0DDF550A-C46D-4E36-BCE5-B0D5E7FD1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948" y="1455868"/>
            <a:ext cx="5638788" cy="3239577"/>
          </a:xfrm>
          <a:prstGeom prst="rect">
            <a:avLst/>
          </a:prstGeom>
        </p:spPr>
      </p:pic>
      <p:sp>
        <p:nvSpPr>
          <p:cNvPr id="15" name="Inhaltsplatzhalter 4">
            <a:extLst>
              <a:ext uri="{FF2B5EF4-FFF2-40B4-BE49-F238E27FC236}">
                <a16:creationId xmlns:a16="http://schemas.microsoft.com/office/drawing/2014/main" id="{245B49A4-1A5E-4107-8868-66CC1610FDE7}"/>
              </a:ext>
            </a:extLst>
          </p:cNvPr>
          <p:cNvSpPr txBox="1">
            <a:spLocks/>
          </p:cNvSpPr>
          <p:nvPr/>
        </p:nvSpPr>
        <p:spPr>
          <a:xfrm>
            <a:off x="971434" y="4748107"/>
            <a:ext cx="4153016" cy="7386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zh-CN" altLang="en-US" sz="1600" b="1" dirty="0">
                <a:solidFill>
                  <a:schemeClr val="accent5"/>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训练策略</a:t>
            </a:r>
            <a:endParaRPr lang="en-US" altLang="zh-CN" sz="1600" b="1" dirty="0">
              <a:solidFill>
                <a:schemeClr val="accent5"/>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marL="0" indent="0">
              <a:lnSpc>
                <a:spcPct val="100000"/>
              </a:lnSpc>
              <a:spcAft>
                <a:spcPts val="1200"/>
              </a:spcAft>
              <a:buNone/>
            </a:pPr>
            <a:r>
              <a:rPr lang="zh-CN" altLang="en-US"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更换</a:t>
            </a:r>
            <a:r>
              <a:rPr lang="en-US" altLang="zh-CN"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encoder</a:t>
            </a:r>
            <a:r>
              <a:rPr lang="zh-CN" altLang="en-US"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的方式：我们选取的项目中包含了很多降采样的</a:t>
            </a:r>
            <a:r>
              <a:rPr lang="en-US" altLang="zh-CN"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backbone</a:t>
            </a:r>
            <a:r>
              <a:rPr lang="zh-CN" altLang="en-US"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，同时配合</a:t>
            </a:r>
            <a:r>
              <a:rPr lang="en-US" altLang="zh-CN" sz="1100" dirty="0" err="1">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Unet</a:t>
            </a:r>
            <a:r>
              <a:rPr lang="en-US" altLang="zh-CN"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r>
              <a:rPr lang="zh-CN" altLang="en-US"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作为</a:t>
            </a:r>
            <a:r>
              <a:rPr lang="en-US" altLang="zh-CN"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decoder</a:t>
            </a:r>
            <a:r>
              <a:rPr lang="zh-CN" altLang="en-US"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构建分类网络。</a:t>
            </a:r>
            <a:endParaRPr lang="en-US" altLang="zh-CN" sz="1100" b="1" dirty="0">
              <a:solidFill>
                <a:schemeClr val="accent5"/>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extLst>
      <p:ext uri="{BB962C8B-B14F-4D97-AF65-F5344CB8AC3E}">
        <p14:creationId xmlns:p14="http://schemas.microsoft.com/office/powerpoint/2010/main" val="11668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0000" decel="8000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1+#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accel="20000" decel="8000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1+#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Inhaltsplatzhalter 4"/>
          <p:cNvSpPr txBox="1">
            <a:spLocks/>
          </p:cNvSpPr>
          <p:nvPr/>
        </p:nvSpPr>
        <p:spPr>
          <a:xfrm>
            <a:off x="971434" y="1455868"/>
            <a:ext cx="2038466" cy="24622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zh-CN" altLang="en-US" sz="1600" b="1" dirty="0">
                <a:solidFill>
                  <a:schemeClr val="accent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模型和基础超参的选择</a:t>
            </a:r>
            <a:endParaRPr lang="en-US"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74" name="Pentagon 6_1">
            <a:extLst>
              <a:ext uri="{FF2B5EF4-FFF2-40B4-BE49-F238E27FC236}">
                <a16:creationId xmlns:a16="http://schemas.microsoft.com/office/drawing/2014/main" id="{A1D55B16-F7A3-4BF1-8916-C7449219B2A8}"/>
              </a:ext>
            </a:extLst>
          </p:cNvPr>
          <p:cNvSpPr/>
          <p:nvPr/>
        </p:nvSpPr>
        <p:spPr>
          <a:xfrm>
            <a:off x="0" y="531656"/>
            <a:ext cx="1942868"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a:extLst>
              <a:ext uri="{FF2B5EF4-FFF2-40B4-BE49-F238E27FC236}">
                <a16:creationId xmlns:a16="http://schemas.microsoft.com/office/drawing/2014/main" id="{14B23381-2D1C-4ACA-87BF-4A55BA017A5B}"/>
              </a:ext>
            </a:extLst>
          </p:cNvPr>
          <p:cNvSpPr txBox="1"/>
          <p:nvPr/>
        </p:nvSpPr>
        <p:spPr>
          <a:xfrm>
            <a:off x="0" y="615973"/>
            <a:ext cx="1724788" cy="523220"/>
          </a:xfrm>
          <a:prstGeom prst="rect">
            <a:avLst/>
          </a:prstGeom>
          <a:noFill/>
        </p:spPr>
        <p:txBody>
          <a:bodyPr wrap="square" rtlCol="0">
            <a:spAutoFit/>
          </a:bodyPr>
          <a:lstStyle/>
          <a:p>
            <a:r>
              <a:rPr lang="zh-CN" altLang="en-US" sz="2800" dirty="0">
                <a:latin typeface="思源黑体 CN Medium" panose="020B0600000000000000" pitchFamily="34" charset="-122"/>
                <a:ea typeface="思源黑体 CN Medium" panose="020B0600000000000000" pitchFamily="34" charset="-122"/>
                <a:sym typeface="Arial" panose="020B0604020202020204" pitchFamily="34" charset="0"/>
              </a:rPr>
              <a:t>分类任务</a:t>
            </a:r>
          </a:p>
        </p:txBody>
      </p:sp>
      <p:graphicFrame>
        <p:nvGraphicFramePr>
          <p:cNvPr id="9" name="表格 8">
            <a:extLst>
              <a:ext uri="{FF2B5EF4-FFF2-40B4-BE49-F238E27FC236}">
                <a16:creationId xmlns:a16="http://schemas.microsoft.com/office/drawing/2014/main" id="{391C6AFC-4A40-4D65-BF20-4CD14299F6E5}"/>
              </a:ext>
            </a:extLst>
          </p:cNvPr>
          <p:cNvGraphicFramePr>
            <a:graphicFrameLocks noGrp="1"/>
          </p:cNvGraphicFramePr>
          <p:nvPr>
            <p:extLst>
              <p:ext uri="{D42A27DB-BD31-4B8C-83A1-F6EECF244321}">
                <p14:modId xmlns:p14="http://schemas.microsoft.com/office/powerpoint/2010/main" val="2417813730"/>
              </p:ext>
            </p:extLst>
          </p:nvPr>
        </p:nvGraphicFramePr>
        <p:xfrm>
          <a:off x="971434" y="1806568"/>
          <a:ext cx="4153016" cy="2735904"/>
        </p:xfrm>
        <a:graphic>
          <a:graphicData uri="http://schemas.openxmlformats.org/drawingml/2006/table">
            <a:tbl>
              <a:tblPr firstRow="1" firstCol="1" bandRow="1">
                <a:tableStyleId>{5C22544A-7EE6-4342-B048-85BDC9FD1C3A}</a:tableStyleId>
              </a:tblPr>
              <a:tblGrid>
                <a:gridCol w="1390983">
                  <a:extLst>
                    <a:ext uri="{9D8B030D-6E8A-4147-A177-3AD203B41FA5}">
                      <a16:colId xmlns:a16="http://schemas.microsoft.com/office/drawing/2014/main" val="425367190"/>
                    </a:ext>
                  </a:extLst>
                </a:gridCol>
                <a:gridCol w="2762033">
                  <a:extLst>
                    <a:ext uri="{9D8B030D-6E8A-4147-A177-3AD203B41FA5}">
                      <a16:colId xmlns:a16="http://schemas.microsoft.com/office/drawing/2014/main" val="870983215"/>
                    </a:ext>
                  </a:extLst>
                </a:gridCol>
              </a:tblGrid>
              <a:tr h="455984">
                <a:tc>
                  <a:txBody>
                    <a:bodyPr/>
                    <a:lstStyle/>
                    <a:p>
                      <a:pPr algn="ctr">
                        <a:spcAft>
                          <a:spcPts val="0"/>
                        </a:spcAft>
                      </a:pPr>
                      <a:r>
                        <a:rPr lang="zh-CN" sz="1050" b="1" kern="100" dirty="0">
                          <a:solidFill>
                            <a:schemeClr val="bg1">
                              <a:lumMod val="50000"/>
                            </a:schemeClr>
                          </a:solidFill>
                          <a:effectLst/>
                        </a:rPr>
                        <a:t>参数名</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tc>
                  <a:txBody>
                    <a:bodyPr/>
                    <a:lstStyle/>
                    <a:p>
                      <a:pPr algn="ctr">
                        <a:spcAft>
                          <a:spcPts val="0"/>
                        </a:spcAft>
                      </a:pPr>
                      <a:r>
                        <a:rPr lang="zh-CN" sz="1050" b="1" kern="100" dirty="0">
                          <a:solidFill>
                            <a:schemeClr val="bg1">
                              <a:lumMod val="50000"/>
                            </a:schemeClr>
                          </a:solidFill>
                          <a:effectLst/>
                        </a:rPr>
                        <a:t>参数值</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725932382"/>
                  </a:ext>
                </a:extLst>
              </a:tr>
              <a:tr h="455984">
                <a:tc>
                  <a:txBody>
                    <a:bodyPr/>
                    <a:lstStyle/>
                    <a:p>
                      <a:pPr algn="ctr">
                        <a:spcAft>
                          <a:spcPts val="0"/>
                        </a:spcAft>
                      </a:pPr>
                      <a:r>
                        <a:rPr lang="en-US" alt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Learning rate</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tc>
                  <a:txBody>
                    <a:bodyPr/>
                    <a:lstStyle/>
                    <a:p>
                      <a:pPr algn="ctr">
                        <a:spcAft>
                          <a:spcPts val="0"/>
                        </a:spcAft>
                      </a:pPr>
                      <a:r>
                        <a:rPr lang="en-US" sz="1050" b="1" kern="100" dirty="0">
                          <a:solidFill>
                            <a:schemeClr val="bg1">
                              <a:lumMod val="50000"/>
                            </a:schemeClr>
                          </a:solidFill>
                          <a:effectLst/>
                        </a:rPr>
                        <a:t>5E-4</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685341630"/>
                  </a:ext>
                </a:extLst>
              </a:tr>
              <a:tr h="455984">
                <a:tc>
                  <a:txBody>
                    <a:bodyPr/>
                    <a:lstStyle/>
                    <a:p>
                      <a:pPr algn="ctr">
                        <a:spcAft>
                          <a:spcPts val="0"/>
                        </a:spcAft>
                      </a:pPr>
                      <a:r>
                        <a:rPr lang="en-US" sz="1050" b="1" kern="100" dirty="0">
                          <a:solidFill>
                            <a:schemeClr val="bg1">
                              <a:lumMod val="50000"/>
                            </a:schemeClr>
                          </a:solidFill>
                          <a:effectLst/>
                        </a:rPr>
                        <a:t>Batch size</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tc>
                  <a:txBody>
                    <a:bodyPr/>
                    <a:lstStyle/>
                    <a:p>
                      <a:pPr algn="ctr">
                        <a:spcAft>
                          <a:spcPts val="0"/>
                        </a:spcAft>
                      </a:pPr>
                      <a:r>
                        <a:rPr lang="en-US" sz="1050" b="1" kern="100" dirty="0">
                          <a:solidFill>
                            <a:schemeClr val="bg1">
                              <a:lumMod val="50000"/>
                            </a:schemeClr>
                          </a:solidFill>
                          <a:effectLst/>
                        </a:rPr>
                        <a:t>16</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558938667"/>
                  </a:ext>
                </a:extLst>
              </a:tr>
              <a:tr h="455984">
                <a:tc>
                  <a:txBody>
                    <a:bodyPr/>
                    <a:lstStyle/>
                    <a:p>
                      <a:pPr algn="ctr">
                        <a:spcAft>
                          <a:spcPts val="0"/>
                        </a:spcAft>
                      </a:pPr>
                      <a:r>
                        <a:rPr lang="en-US" sz="1050" b="1" kern="100">
                          <a:solidFill>
                            <a:schemeClr val="bg1">
                              <a:lumMod val="50000"/>
                            </a:schemeClr>
                          </a:solidFill>
                          <a:effectLst/>
                        </a:rPr>
                        <a:t>Warmup</a:t>
                      </a:r>
                      <a:endParaRPr lang="zh-CN" sz="1050" b="1" kern="10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tc>
                  <a:txBody>
                    <a:bodyPr/>
                    <a:lstStyle/>
                    <a:p>
                      <a:pPr algn="ctr">
                        <a:spcAft>
                          <a:spcPts val="0"/>
                        </a:spcAft>
                      </a:pPr>
                      <a:r>
                        <a:rPr lang="en-US" sz="1050" b="1" kern="100" dirty="0">
                          <a:solidFill>
                            <a:schemeClr val="bg1">
                              <a:lumMod val="50000"/>
                            </a:schemeClr>
                          </a:solidFill>
                          <a:effectLst/>
                        </a:rPr>
                        <a:t>5</a:t>
                      </a:r>
                      <a:r>
                        <a:rPr lang="zh-CN" sz="1050" b="1" kern="100" dirty="0">
                          <a:solidFill>
                            <a:schemeClr val="bg1">
                              <a:lumMod val="50000"/>
                            </a:schemeClr>
                          </a:solidFill>
                          <a:effectLst/>
                        </a:rPr>
                        <a:t>个</a:t>
                      </a:r>
                      <a:r>
                        <a:rPr lang="en-US" sz="1050" b="1" kern="100" dirty="0">
                          <a:solidFill>
                            <a:schemeClr val="bg1">
                              <a:lumMod val="50000"/>
                            </a:schemeClr>
                          </a:solidFill>
                          <a:effectLst/>
                        </a:rPr>
                        <a:t>epochs</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2599026682"/>
                  </a:ext>
                </a:extLst>
              </a:tr>
              <a:tr h="455984">
                <a:tc>
                  <a:txBody>
                    <a:bodyPr/>
                    <a:lstStyle/>
                    <a:p>
                      <a:pPr algn="ctr">
                        <a:spcAft>
                          <a:spcPts val="0"/>
                        </a:spcAft>
                      </a:pPr>
                      <a:r>
                        <a:rPr lang="zh-CN" sz="1050" b="1" kern="100" dirty="0">
                          <a:solidFill>
                            <a:schemeClr val="bg1">
                              <a:lumMod val="50000"/>
                            </a:schemeClr>
                          </a:solidFill>
                          <a:effectLst/>
                        </a:rPr>
                        <a:t>指数衰减倍率</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tc>
                  <a:txBody>
                    <a:bodyPr/>
                    <a:lstStyle/>
                    <a:p>
                      <a:pPr algn="ctr">
                        <a:spcAft>
                          <a:spcPts val="0"/>
                        </a:spcAft>
                      </a:pPr>
                      <a:r>
                        <a:rPr lang="en-US" sz="1050" b="1" kern="100" dirty="0">
                          <a:solidFill>
                            <a:schemeClr val="bg1">
                              <a:lumMod val="50000"/>
                            </a:schemeClr>
                          </a:solidFill>
                          <a:effectLst/>
                        </a:rPr>
                        <a:t>0.</a:t>
                      </a:r>
                      <a:r>
                        <a:rPr lang="en-US" altLang="zh-CN" sz="1050" b="1" kern="100" dirty="0">
                          <a:solidFill>
                            <a:schemeClr val="bg1">
                              <a:lumMod val="50000"/>
                            </a:schemeClr>
                          </a:solidFill>
                          <a:effectLst/>
                        </a:rPr>
                        <a:t>97</a:t>
                      </a:r>
                      <a:r>
                        <a:rPr lang="en-US" sz="1050" b="1" kern="100" dirty="0">
                          <a:solidFill>
                            <a:schemeClr val="bg1">
                              <a:lumMod val="50000"/>
                            </a:schemeClr>
                          </a:solidFill>
                          <a:effectLst/>
                        </a:rPr>
                        <a:t>/epoch</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410408835"/>
                  </a:ext>
                </a:extLst>
              </a:tr>
              <a:tr h="455984">
                <a:tc>
                  <a:txBody>
                    <a:bodyPr/>
                    <a:lstStyle/>
                    <a:p>
                      <a:pPr algn="ctr">
                        <a:spcAft>
                          <a:spcPts val="0"/>
                        </a:spcAft>
                      </a:pPr>
                      <a:r>
                        <a:rPr lang="zh-CN" altLang="en-US"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训练集验证集比例</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tc>
                  <a:txBody>
                    <a:bodyPr/>
                    <a:lstStyle/>
                    <a:p>
                      <a:pPr algn="ctr">
                        <a:spcAft>
                          <a:spcPts val="0"/>
                        </a:spcAft>
                      </a:pPr>
                      <a:r>
                        <a:rPr lang="en-US" alt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8</a:t>
                      </a:r>
                      <a:r>
                        <a:rPr lang="zh-CN" altLang="en-US"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2</a:t>
                      </a:r>
                      <a:endParaRPr lang="zh-CN" sz="1050" b="1" kern="100" dirty="0">
                        <a:solidFill>
                          <a:schemeClr val="bg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459037736"/>
                  </a:ext>
                </a:extLst>
              </a:tr>
            </a:tbl>
          </a:graphicData>
        </a:graphic>
      </p:graphicFrame>
      <p:graphicFrame>
        <p:nvGraphicFramePr>
          <p:cNvPr id="12" name="表格 11">
            <a:extLst>
              <a:ext uri="{FF2B5EF4-FFF2-40B4-BE49-F238E27FC236}">
                <a16:creationId xmlns:a16="http://schemas.microsoft.com/office/drawing/2014/main" id="{C9B03F58-3C87-4FF4-A7D8-9DAB03361A44}"/>
              </a:ext>
            </a:extLst>
          </p:cNvPr>
          <p:cNvGraphicFramePr>
            <a:graphicFrameLocks noGrp="1"/>
          </p:cNvGraphicFramePr>
          <p:nvPr>
            <p:extLst>
              <p:ext uri="{D42A27DB-BD31-4B8C-83A1-F6EECF244321}">
                <p14:modId xmlns:p14="http://schemas.microsoft.com/office/powerpoint/2010/main" val="3028974417"/>
              </p:ext>
            </p:extLst>
          </p:nvPr>
        </p:nvGraphicFramePr>
        <p:xfrm>
          <a:off x="6551631" y="4261994"/>
          <a:ext cx="4146512" cy="1645920"/>
        </p:xfrm>
        <a:graphic>
          <a:graphicData uri="http://schemas.openxmlformats.org/drawingml/2006/table">
            <a:tbl>
              <a:tblPr firstRow="1" bandRow="1">
                <a:tableStyleId>{5C22544A-7EE6-4342-B048-85BDC9FD1C3A}</a:tableStyleId>
              </a:tblPr>
              <a:tblGrid>
                <a:gridCol w="2073256">
                  <a:extLst>
                    <a:ext uri="{9D8B030D-6E8A-4147-A177-3AD203B41FA5}">
                      <a16:colId xmlns:a16="http://schemas.microsoft.com/office/drawing/2014/main" val="929282676"/>
                    </a:ext>
                  </a:extLst>
                </a:gridCol>
                <a:gridCol w="2073256">
                  <a:extLst>
                    <a:ext uri="{9D8B030D-6E8A-4147-A177-3AD203B41FA5}">
                      <a16:colId xmlns:a16="http://schemas.microsoft.com/office/drawing/2014/main" val="4151896896"/>
                    </a:ext>
                  </a:extLst>
                </a:gridCol>
              </a:tblGrid>
              <a:tr h="128213">
                <a:tc>
                  <a:txBody>
                    <a:bodyPr/>
                    <a:lstStyle/>
                    <a:p>
                      <a:pPr algn="ctr"/>
                      <a:r>
                        <a:rPr lang="zh-CN" altLang="en-US" sz="1200" dirty="0"/>
                        <a:t>混合比例（</a:t>
                      </a:r>
                      <a:r>
                        <a:rPr lang="en-US" altLang="zh-CN" sz="1200" dirty="0" err="1"/>
                        <a:t>Image:Label</a:t>
                      </a:r>
                      <a:r>
                        <a:rPr lang="en-US" altLang="zh-CN" sz="1200" dirty="0"/>
                        <a:t>)</a:t>
                      </a:r>
                      <a:endParaRPr lang="zh-CN" altLang="en-US" sz="1200" dirty="0"/>
                    </a:p>
                  </a:txBody>
                  <a:tcPr/>
                </a:tc>
                <a:tc>
                  <a:txBody>
                    <a:bodyPr/>
                    <a:lstStyle/>
                    <a:p>
                      <a:pPr algn="ctr"/>
                      <a:r>
                        <a:rPr lang="zh-CN" altLang="en-US" sz="1200" dirty="0"/>
                        <a:t>性能</a:t>
                      </a:r>
                    </a:p>
                  </a:txBody>
                  <a:tcPr/>
                </a:tc>
                <a:extLst>
                  <a:ext uri="{0D108BD9-81ED-4DB2-BD59-A6C34878D82A}">
                    <a16:rowId xmlns:a16="http://schemas.microsoft.com/office/drawing/2014/main" val="3896530037"/>
                  </a:ext>
                </a:extLst>
              </a:tr>
              <a:tr h="128213">
                <a:tc>
                  <a:txBody>
                    <a:bodyPr/>
                    <a:lstStyle/>
                    <a:p>
                      <a:pPr algn="ctr"/>
                      <a:r>
                        <a:rPr lang="en-US" altLang="zh-CN" sz="1200" dirty="0"/>
                        <a:t>10:0</a:t>
                      </a:r>
                      <a:r>
                        <a:rPr lang="zh-CN" altLang="en-US" sz="1200" dirty="0"/>
                        <a:t>（棕色）</a:t>
                      </a:r>
                    </a:p>
                  </a:txBody>
                  <a:tcPr/>
                </a:tc>
                <a:tc>
                  <a:txBody>
                    <a:bodyPr/>
                    <a:lstStyle/>
                    <a:p>
                      <a:pPr algn="ctr"/>
                      <a:r>
                        <a:rPr lang="en-US" altLang="zh-CN" sz="1200" dirty="0"/>
                        <a:t>F1&gt;68%</a:t>
                      </a:r>
                      <a:endParaRPr lang="zh-CN" altLang="en-US" sz="1200" dirty="0"/>
                    </a:p>
                  </a:txBody>
                  <a:tcPr/>
                </a:tc>
                <a:extLst>
                  <a:ext uri="{0D108BD9-81ED-4DB2-BD59-A6C34878D82A}">
                    <a16:rowId xmlns:a16="http://schemas.microsoft.com/office/drawing/2014/main" val="2130162214"/>
                  </a:ext>
                </a:extLst>
              </a:tr>
              <a:tr h="128213">
                <a:tc>
                  <a:txBody>
                    <a:bodyPr/>
                    <a:lstStyle/>
                    <a:p>
                      <a:pPr algn="ctr"/>
                      <a:r>
                        <a:rPr lang="en-US" altLang="zh-CN" sz="1200" dirty="0"/>
                        <a:t>5:5</a:t>
                      </a:r>
                      <a:r>
                        <a:rPr lang="zh-CN" altLang="en-US" sz="1200" dirty="0"/>
                        <a:t>（蓝色）</a:t>
                      </a:r>
                    </a:p>
                  </a:txBody>
                  <a:tcPr/>
                </a:tc>
                <a:tc>
                  <a:txBody>
                    <a:bodyPr/>
                    <a:lstStyle/>
                    <a:p>
                      <a:pPr algn="ctr"/>
                      <a:r>
                        <a:rPr lang="en-US" altLang="zh-CN" sz="1200" dirty="0"/>
                        <a:t>F1&gt;80%</a:t>
                      </a:r>
                      <a:endParaRPr lang="zh-CN" altLang="en-US" sz="1200" dirty="0"/>
                    </a:p>
                  </a:txBody>
                  <a:tcPr/>
                </a:tc>
                <a:extLst>
                  <a:ext uri="{0D108BD9-81ED-4DB2-BD59-A6C34878D82A}">
                    <a16:rowId xmlns:a16="http://schemas.microsoft.com/office/drawing/2014/main" val="1298598419"/>
                  </a:ext>
                </a:extLst>
              </a:tr>
              <a:tr h="128213">
                <a:tc>
                  <a:txBody>
                    <a:bodyPr/>
                    <a:lstStyle/>
                    <a:p>
                      <a:pPr algn="ctr"/>
                      <a:r>
                        <a:rPr lang="en-US" altLang="zh-CN" sz="1200" dirty="0"/>
                        <a:t>3:7 </a:t>
                      </a:r>
                      <a:r>
                        <a:rPr lang="zh-CN" altLang="en-US" sz="1200" dirty="0"/>
                        <a:t>（紫色）</a:t>
                      </a:r>
                    </a:p>
                  </a:txBody>
                  <a:tcPr/>
                </a:tc>
                <a:tc>
                  <a:txBody>
                    <a:bodyPr/>
                    <a:lstStyle/>
                    <a:p>
                      <a:pPr algn="ctr"/>
                      <a:r>
                        <a:rPr lang="en-US" altLang="zh-CN" sz="1200" dirty="0"/>
                        <a:t>F1&gt;86%</a:t>
                      </a:r>
                      <a:endParaRPr lang="zh-CN" altLang="en-US" sz="1200" dirty="0"/>
                    </a:p>
                  </a:txBody>
                  <a:tcPr/>
                </a:tc>
                <a:extLst>
                  <a:ext uri="{0D108BD9-81ED-4DB2-BD59-A6C34878D82A}">
                    <a16:rowId xmlns:a16="http://schemas.microsoft.com/office/drawing/2014/main" val="2874176075"/>
                  </a:ext>
                </a:extLst>
              </a:tr>
              <a:tr h="183452">
                <a:tc>
                  <a:txBody>
                    <a:bodyPr/>
                    <a:lstStyle/>
                    <a:p>
                      <a:pPr algn="ctr"/>
                      <a:r>
                        <a:rPr lang="en-US" altLang="zh-CN" sz="1200" dirty="0"/>
                        <a:t>2:8</a:t>
                      </a:r>
                      <a:r>
                        <a:rPr lang="zh-CN" altLang="en-US" sz="1200" dirty="0"/>
                        <a:t>（橙色）</a:t>
                      </a:r>
                    </a:p>
                  </a:txBody>
                  <a:tcPr/>
                </a:tc>
                <a:tc>
                  <a:txBody>
                    <a:bodyPr/>
                    <a:lstStyle/>
                    <a:p>
                      <a:pPr algn="ctr"/>
                      <a:r>
                        <a:rPr lang="en-US" altLang="zh-CN" sz="1200" dirty="0"/>
                        <a:t>F1&gt;88%</a:t>
                      </a:r>
                      <a:endParaRPr lang="zh-CN" altLang="en-US" sz="1200" dirty="0"/>
                    </a:p>
                  </a:txBody>
                  <a:tcPr/>
                </a:tc>
                <a:extLst>
                  <a:ext uri="{0D108BD9-81ED-4DB2-BD59-A6C34878D82A}">
                    <a16:rowId xmlns:a16="http://schemas.microsoft.com/office/drawing/2014/main" val="4264857755"/>
                  </a:ext>
                </a:extLst>
              </a:tr>
              <a:tr h="1834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0:10</a:t>
                      </a:r>
                      <a:r>
                        <a:rPr lang="zh-CN" altLang="en-US" sz="1200" dirty="0"/>
                        <a:t>（深蓝）</a:t>
                      </a:r>
                      <a:endParaRPr lang="en-US" altLang="zh-CN"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F1&gt;76%</a:t>
                      </a:r>
                      <a:endParaRPr lang="zh-CN" altLang="en-US" sz="1200" dirty="0"/>
                    </a:p>
                  </a:txBody>
                  <a:tcPr/>
                </a:tc>
                <a:extLst>
                  <a:ext uri="{0D108BD9-81ED-4DB2-BD59-A6C34878D82A}">
                    <a16:rowId xmlns:a16="http://schemas.microsoft.com/office/drawing/2014/main" val="1871122607"/>
                  </a:ext>
                </a:extLst>
              </a:tr>
            </a:tbl>
          </a:graphicData>
        </a:graphic>
      </p:graphicFrame>
      <p:sp>
        <p:nvSpPr>
          <p:cNvPr id="10" name="Inhaltsplatzhalter 4">
            <a:extLst>
              <a:ext uri="{FF2B5EF4-FFF2-40B4-BE49-F238E27FC236}">
                <a16:creationId xmlns:a16="http://schemas.microsoft.com/office/drawing/2014/main" id="{FAA4ED1B-3445-48FC-9801-C8598C6DDED8}"/>
              </a:ext>
            </a:extLst>
          </p:cNvPr>
          <p:cNvSpPr txBox="1">
            <a:spLocks/>
          </p:cNvSpPr>
          <p:nvPr/>
        </p:nvSpPr>
        <p:spPr>
          <a:xfrm>
            <a:off x="971434" y="4663469"/>
            <a:ext cx="4153016" cy="90794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zh-CN" altLang="en-US" sz="1600" b="1" dirty="0">
                <a:solidFill>
                  <a:schemeClr val="accent5"/>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训练策略</a:t>
            </a:r>
            <a:endParaRPr lang="en-US" altLang="zh-CN" sz="1600" b="1" dirty="0">
              <a:solidFill>
                <a:schemeClr val="accent5"/>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marL="0" indent="0">
              <a:lnSpc>
                <a:spcPct val="100000"/>
              </a:lnSpc>
              <a:spcAft>
                <a:spcPts val="1200"/>
              </a:spcAft>
              <a:buNone/>
            </a:pPr>
            <a:r>
              <a:rPr lang="zh-CN" altLang="en-US" sz="11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考虑到这两种疾病的诊断和心室心肌的结果有很大关系，但又不完全依赖于分割出来的心室和心肌的形状，我们选择将分割结果和原图像进行融合再送入分类网络进行判断。</a:t>
            </a:r>
            <a:endParaRPr lang="en-US" altLang="zh-CN" sz="1100" b="1" dirty="0">
              <a:solidFill>
                <a:schemeClr val="accent5"/>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pic>
        <p:nvPicPr>
          <p:cNvPr id="3" name="图片 2">
            <a:extLst>
              <a:ext uri="{FF2B5EF4-FFF2-40B4-BE49-F238E27FC236}">
                <a16:creationId xmlns:a16="http://schemas.microsoft.com/office/drawing/2014/main" id="{B11DF77A-B279-4D9A-B4B9-2F1D6E242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450" y="1806568"/>
            <a:ext cx="7000875" cy="2058516"/>
          </a:xfrm>
          <a:prstGeom prst="rect">
            <a:avLst/>
          </a:prstGeom>
        </p:spPr>
      </p:pic>
    </p:spTree>
    <p:extLst>
      <p:ext uri="{BB962C8B-B14F-4D97-AF65-F5344CB8AC3E}">
        <p14:creationId xmlns:p14="http://schemas.microsoft.com/office/powerpoint/2010/main" val="112693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0000" decel="8000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1+#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accel="20000" decel="8000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entagon 6_1">
            <a:extLst>
              <a:ext uri="{FF2B5EF4-FFF2-40B4-BE49-F238E27FC236}">
                <a16:creationId xmlns:a16="http://schemas.microsoft.com/office/drawing/2014/main" id="{A1D55B16-F7A3-4BF1-8916-C7449219B2A8}"/>
              </a:ext>
            </a:extLst>
          </p:cNvPr>
          <p:cNvSpPr/>
          <p:nvPr/>
        </p:nvSpPr>
        <p:spPr>
          <a:xfrm>
            <a:off x="0" y="531656"/>
            <a:ext cx="2324100"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a:extLst>
              <a:ext uri="{FF2B5EF4-FFF2-40B4-BE49-F238E27FC236}">
                <a16:creationId xmlns:a16="http://schemas.microsoft.com/office/drawing/2014/main" id="{14B23381-2D1C-4ACA-87BF-4A55BA017A5B}"/>
              </a:ext>
            </a:extLst>
          </p:cNvPr>
          <p:cNvSpPr txBox="1"/>
          <p:nvPr/>
        </p:nvSpPr>
        <p:spPr>
          <a:xfrm>
            <a:off x="-1" y="620870"/>
            <a:ext cx="2066925" cy="523220"/>
          </a:xfrm>
          <a:prstGeom prst="rect">
            <a:avLst/>
          </a:prstGeom>
          <a:noFill/>
        </p:spPr>
        <p:txBody>
          <a:bodyPr wrap="square" rtlCol="0">
            <a:spAutoFit/>
          </a:bodyPr>
          <a:lstStyle/>
          <a:p>
            <a:r>
              <a:rPr lang="zh-CN" altLang="en-US" sz="2800" dirty="0">
                <a:latin typeface="思源黑体 CN Medium" panose="020B0600000000000000" pitchFamily="34" charset="-122"/>
                <a:ea typeface="思源黑体 CN Medium" panose="020B0600000000000000" pitchFamily="34" charset="-122"/>
                <a:sym typeface="Arial" panose="020B0604020202020204" pitchFamily="34" charset="0"/>
              </a:rPr>
              <a:t>可视化界面</a:t>
            </a:r>
          </a:p>
        </p:txBody>
      </p:sp>
      <p:pic>
        <p:nvPicPr>
          <p:cNvPr id="3" name="图片 2">
            <a:extLst>
              <a:ext uri="{FF2B5EF4-FFF2-40B4-BE49-F238E27FC236}">
                <a16:creationId xmlns:a16="http://schemas.microsoft.com/office/drawing/2014/main" id="{9778B589-F8A0-49E0-A823-398BD07DC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037" y="4219575"/>
            <a:ext cx="4733925" cy="2138335"/>
          </a:xfrm>
          <a:prstGeom prst="rect">
            <a:avLst/>
          </a:prstGeom>
        </p:spPr>
      </p:pic>
      <p:pic>
        <p:nvPicPr>
          <p:cNvPr id="5" name="图片 4">
            <a:extLst>
              <a:ext uri="{FF2B5EF4-FFF2-40B4-BE49-F238E27FC236}">
                <a16:creationId xmlns:a16="http://schemas.microsoft.com/office/drawing/2014/main" id="{603BA4A0-05E8-4E69-B1F2-1F0C149E74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9036" y="1485900"/>
            <a:ext cx="4733925" cy="2138335"/>
          </a:xfrm>
          <a:prstGeom prst="rect">
            <a:avLst/>
          </a:prstGeom>
        </p:spPr>
      </p:pic>
    </p:spTree>
    <p:extLst>
      <p:ext uri="{BB962C8B-B14F-4D97-AF65-F5344CB8AC3E}">
        <p14:creationId xmlns:p14="http://schemas.microsoft.com/office/powerpoint/2010/main" val="1482172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等腰三角形 24">
            <a:extLst>
              <a:ext uri="{FF2B5EF4-FFF2-40B4-BE49-F238E27FC236}">
                <a16:creationId xmlns:a16="http://schemas.microsoft.com/office/drawing/2014/main" id="{40FE27DD-99C3-4751-BFC9-62794242AB56}"/>
              </a:ext>
            </a:extLst>
          </p:cNvPr>
          <p:cNvSpPr/>
          <p:nvPr/>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D623D9DC-2E1F-47AF-9B37-54D3433D4576}"/>
              </a:ext>
            </a:extLst>
          </p:cNvPr>
          <p:cNvSpPr/>
          <p:nvPr/>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a:extLst>
              <a:ext uri="{FF2B5EF4-FFF2-40B4-BE49-F238E27FC236}">
                <a16:creationId xmlns:a16="http://schemas.microsoft.com/office/drawing/2014/main" id="{160348E1-AACD-4C3B-8B7A-A09DB9654E1E}"/>
              </a:ext>
            </a:extLst>
          </p:cNvPr>
          <p:cNvSpPr/>
          <p:nvPr/>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A9909FF-2928-4E61-A224-74F8398EFC77}"/>
              </a:ext>
            </a:extLst>
          </p:cNvPr>
          <p:cNvSpPr/>
          <p:nvPr/>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8B5FEDF7-936F-420F-BB04-EB0AC81F792A}"/>
              </a:ext>
            </a:extLst>
          </p:cNvPr>
          <p:cNvGrpSpPr/>
          <p:nvPr/>
        </p:nvGrpSpPr>
        <p:grpSpPr>
          <a:xfrm>
            <a:off x="2308773" y="3693670"/>
            <a:ext cx="7551038" cy="105497"/>
            <a:chOff x="2101845" y="3387257"/>
            <a:chExt cx="7551038" cy="105497"/>
          </a:xfrm>
        </p:grpSpPr>
        <p:cxnSp>
          <p:nvCxnSpPr>
            <p:cNvPr id="16" name="直接连接符 15">
              <a:extLst>
                <a:ext uri="{FF2B5EF4-FFF2-40B4-BE49-F238E27FC236}">
                  <a16:creationId xmlns:a16="http://schemas.microsoft.com/office/drawing/2014/main" id="{072BEF5B-28CC-4831-AA66-E031C67CD4CC}"/>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EE83FB29-ADA4-421D-ADC3-D9A37F060788}"/>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77088CCD-927A-495C-B2BE-CC9BDBA88059}"/>
              </a:ext>
            </a:extLst>
          </p:cNvPr>
          <p:cNvSpPr txBox="1"/>
          <p:nvPr/>
        </p:nvSpPr>
        <p:spPr>
          <a:xfrm>
            <a:off x="2876998" y="2678007"/>
            <a:ext cx="6414588" cy="830997"/>
          </a:xfrm>
          <a:prstGeom prst="rect">
            <a:avLst/>
          </a:prstGeom>
          <a:noFill/>
        </p:spPr>
        <p:txBody>
          <a:bodyPr wrap="square" rtlCol="0">
            <a:spAutoFit/>
          </a:bodyPr>
          <a:lstStyle/>
          <a:p>
            <a:pPr algn="dist"/>
            <a:r>
              <a:rPr lang="zh-CN" altLang="en-US" sz="48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感谢聆听</a:t>
            </a:r>
          </a:p>
        </p:txBody>
      </p:sp>
      <p:sp>
        <p:nvSpPr>
          <p:cNvPr id="21" name="文本框 20">
            <a:extLst>
              <a:ext uri="{FF2B5EF4-FFF2-40B4-BE49-F238E27FC236}">
                <a16:creationId xmlns:a16="http://schemas.microsoft.com/office/drawing/2014/main" id="{A485EE97-2069-48CC-AF07-1285BCF2A9C5}"/>
              </a:ext>
            </a:extLst>
          </p:cNvPr>
          <p:cNvSpPr txBox="1"/>
          <p:nvPr/>
        </p:nvSpPr>
        <p:spPr bwMode="auto">
          <a:xfrm>
            <a:off x="2889899" y="4230474"/>
            <a:ext cx="6196088" cy="405945"/>
          </a:xfrm>
          <a:prstGeom prst="rect">
            <a:avLst/>
          </a:prstGeom>
          <a:noFill/>
        </p:spPr>
        <p:txBody>
          <a:bodyPr wrap="square">
            <a:spAutoFit/>
          </a:bodyPr>
          <a:lstStyle/>
          <a:p>
            <a:pPr algn="ctr">
              <a:lnSpc>
                <a:spcPct val="200000"/>
              </a:lnSpc>
              <a:defRPr/>
            </a:pPr>
            <a:r>
              <a:rPr lang="zh-CN" altLang="en-US" sz="1200" b="1"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人工智能</a:t>
            </a:r>
            <a:r>
              <a:rPr lang="en-US" altLang="zh-CN" sz="1200" b="1"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1901 </a:t>
            </a:r>
            <a:r>
              <a:rPr lang="zh-CN" altLang="en-US" sz="1200" b="1"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孙平炜 孙翰文 刘寒</a:t>
            </a:r>
          </a:p>
        </p:txBody>
      </p:sp>
      <p:grpSp>
        <p:nvGrpSpPr>
          <p:cNvPr id="3" name="组合 2">
            <a:extLst>
              <a:ext uri="{FF2B5EF4-FFF2-40B4-BE49-F238E27FC236}">
                <a16:creationId xmlns:a16="http://schemas.microsoft.com/office/drawing/2014/main" id="{F034B7C5-E915-422D-AC71-7008000CCF94}"/>
              </a:ext>
            </a:extLst>
          </p:cNvPr>
          <p:cNvGrpSpPr/>
          <p:nvPr/>
        </p:nvGrpSpPr>
        <p:grpSpPr>
          <a:xfrm>
            <a:off x="1099072" y="1804442"/>
            <a:ext cx="11092928" cy="4081597"/>
            <a:chOff x="946906" y="2050700"/>
            <a:chExt cx="11092928" cy="4081597"/>
          </a:xfrm>
        </p:grpSpPr>
        <p:sp>
          <p:nvSpPr>
            <p:cNvPr id="26" name="文本框 25">
              <a:extLst>
                <a:ext uri="{FF2B5EF4-FFF2-40B4-BE49-F238E27FC236}">
                  <a16:creationId xmlns:a16="http://schemas.microsoft.com/office/drawing/2014/main" id="{38F71965-7F38-4E52-BB54-A28900317727}"/>
                </a:ext>
              </a:extLst>
            </p:cNvPr>
            <p:cNvSpPr txBox="1"/>
            <p:nvPr/>
          </p:nvSpPr>
          <p:spPr>
            <a:xfrm>
              <a:off x="946906" y="2050700"/>
              <a:ext cx="2747150" cy="2215991"/>
            </a:xfrm>
            <a:prstGeom prst="rect">
              <a:avLst/>
            </a:prstGeom>
            <a:noFill/>
          </p:spPr>
          <p:txBody>
            <a:bodyPr wrap="square" rtlCol="0">
              <a:spAutoFit/>
            </a:bodyPr>
            <a:lstStyle/>
            <a:p>
              <a:r>
                <a:rPr lang="en-US" altLang="zh-CN" sz="13800" b="1" dirty="0">
                  <a:solidFill>
                    <a:schemeClr val="tx1">
                      <a:lumMod val="85000"/>
                      <a:lumOff val="15000"/>
                    </a:schemeClr>
                  </a:solidFill>
                  <a:latin typeface="字魂58号-创中黑" panose="00000500000000000000" pitchFamily="2" charset="-122"/>
                  <a:ea typeface="字魂58号-创中黑" panose="00000500000000000000" pitchFamily="2" charset="-122"/>
                </a:rPr>
                <a:t>“</a:t>
              </a:r>
              <a:endParaRPr lang="zh-CN" altLang="en-US" sz="13800" b="1" dirty="0">
                <a:solidFill>
                  <a:schemeClr val="tx1">
                    <a:lumMod val="85000"/>
                    <a:lumOff val="15000"/>
                  </a:schemeClr>
                </a:solidFill>
                <a:latin typeface="字魂58号-创中黑" panose="00000500000000000000" pitchFamily="2" charset="-122"/>
                <a:ea typeface="字魂58号-创中黑" panose="00000500000000000000" pitchFamily="2" charset="-122"/>
              </a:endParaRPr>
            </a:p>
          </p:txBody>
        </p:sp>
        <p:sp>
          <p:nvSpPr>
            <p:cNvPr id="27" name="文本框 26">
              <a:extLst>
                <a:ext uri="{FF2B5EF4-FFF2-40B4-BE49-F238E27FC236}">
                  <a16:creationId xmlns:a16="http://schemas.microsoft.com/office/drawing/2014/main" id="{B4A0CA0C-FC25-471B-BCF7-44EACB514DEB}"/>
                </a:ext>
              </a:extLst>
            </p:cNvPr>
            <p:cNvSpPr txBox="1"/>
            <p:nvPr/>
          </p:nvSpPr>
          <p:spPr>
            <a:xfrm>
              <a:off x="9292684" y="3916306"/>
              <a:ext cx="2747150" cy="2215991"/>
            </a:xfrm>
            <a:prstGeom prst="rect">
              <a:avLst/>
            </a:prstGeom>
            <a:noFill/>
          </p:spPr>
          <p:txBody>
            <a:bodyPr wrap="square" rtlCol="0">
              <a:spAutoFit/>
            </a:bodyPr>
            <a:lstStyle/>
            <a:p>
              <a:r>
                <a:rPr lang="en-US" altLang="zh-CN" sz="13800" b="1" dirty="0">
                  <a:ln w="38100">
                    <a:noFill/>
                  </a:ln>
                  <a:solidFill>
                    <a:schemeClr val="tx1">
                      <a:lumMod val="85000"/>
                      <a:lumOff val="15000"/>
                    </a:schemeClr>
                  </a:solidFill>
                  <a:latin typeface="字魂58号-创中黑" panose="00000500000000000000" pitchFamily="2" charset="-122"/>
                  <a:ea typeface="字魂58号-创中黑" panose="00000500000000000000" pitchFamily="2" charset="-122"/>
                </a:rPr>
                <a:t>”</a:t>
              </a:r>
              <a:endParaRPr lang="zh-CN" altLang="en-US" sz="13800" b="1" dirty="0">
                <a:ln w="38100">
                  <a:noFill/>
                </a:ln>
                <a:solidFill>
                  <a:schemeClr val="tx1">
                    <a:lumMod val="85000"/>
                    <a:lumOff val="15000"/>
                  </a:schemeClr>
                </a:solidFill>
                <a:latin typeface="字魂58号-创中黑" panose="00000500000000000000" pitchFamily="2" charset="-122"/>
                <a:ea typeface="字魂58号-创中黑" panose="00000500000000000000" pitchFamily="2" charset="-122"/>
              </a:endParaRPr>
            </a:p>
          </p:txBody>
        </p:sp>
      </p:grpSp>
      <p:sp>
        <p:nvSpPr>
          <p:cNvPr id="8" name="十字形 7">
            <a:extLst>
              <a:ext uri="{FF2B5EF4-FFF2-40B4-BE49-F238E27FC236}">
                <a16:creationId xmlns:a16="http://schemas.microsoft.com/office/drawing/2014/main" id="{6FE5C645-3180-4E7A-8658-D639DC70CB92}"/>
              </a:ext>
            </a:extLst>
          </p:cNvPr>
          <p:cNvSpPr/>
          <p:nvPr/>
        </p:nvSpPr>
        <p:spPr>
          <a:xfrm>
            <a:off x="178904" y="183874"/>
            <a:ext cx="367748" cy="367748"/>
          </a:xfrm>
          <a:prstGeom prst="plus">
            <a:avLst>
              <a:gd name="adj" fmla="val 41216"/>
            </a:avLst>
          </a:prstGeom>
          <a:solidFill>
            <a:srgbClr val="263C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851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937"/>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263C88"/>
      </a:accent1>
      <a:accent2>
        <a:srgbClr val="4061D3"/>
      </a:accent2>
      <a:accent3>
        <a:srgbClr val="4F609C"/>
      </a:accent3>
      <a:accent4>
        <a:srgbClr val="52555F"/>
      </a:accent4>
      <a:accent5>
        <a:srgbClr val="222E57"/>
      </a:accent5>
      <a:accent6>
        <a:srgbClr val="2E2E2E"/>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263C88"/>
    </a:accent1>
    <a:accent2>
      <a:srgbClr val="4061D3"/>
    </a:accent2>
    <a:accent3>
      <a:srgbClr val="4F609C"/>
    </a:accent3>
    <a:accent4>
      <a:srgbClr val="52555F"/>
    </a:accent4>
    <a:accent5>
      <a:srgbClr val="222E57"/>
    </a:accent5>
    <a:accent6>
      <a:srgbClr val="2E2E2E"/>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787</TotalTime>
  <Words>605</Words>
  <Application>Microsoft Office PowerPoint</Application>
  <PresentationFormat>宽屏</PresentationFormat>
  <Paragraphs>91</Paragraphs>
  <Slides>8</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等线</vt:lpstr>
      <vt:lpstr>思源黑体 CN Heavy</vt:lpstr>
      <vt:lpstr>思源黑体 CN Medium</vt:lpstr>
      <vt:lpstr>微软雅黑</vt:lpstr>
      <vt:lpstr>字魂58号-创中黑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937</dc:title>
  <dc:creator/>
  <cp:lastModifiedBy>Alienware</cp:lastModifiedBy>
  <cp:revision>113</cp:revision>
  <dcterms:modified xsi:type="dcterms:W3CDTF">2022-06-05T13:40:39Z</dcterms:modified>
</cp:coreProperties>
</file>