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6" r:id="rId6"/>
    <p:sldId id="262" r:id="rId7"/>
    <p:sldId id="267" r:id="rId8"/>
    <p:sldId id="263" r:id="rId9"/>
    <p:sldId id="264" r:id="rId10"/>
    <p:sldId id="257" r:id="rId11"/>
    <p:sldId id="268" r:id="rId12"/>
    <p:sldId id="265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3C2"/>
    <a:srgbClr val="038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2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6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4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1968-36E4-452C-98F8-3DCE1724FE8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CC91-1CD9-4430-B572-C882AA3D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Residual Learning in Adversarial Domain Adaptation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629199"/>
            <a:ext cx="6858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He, LI</a:t>
            </a:r>
          </a:p>
          <a:p>
            <a:pPr algn="r"/>
            <a:r>
              <a:rPr lang="en-US" altLang="zh-CN" dirty="0"/>
              <a:t>BCMI Lab</a:t>
            </a:r>
          </a:p>
          <a:p>
            <a:pPr algn="r"/>
            <a:r>
              <a:rPr lang="en-US" altLang="zh-CN" dirty="0"/>
              <a:t>Shanghai Jiao Tong University</a:t>
            </a:r>
          </a:p>
          <a:p>
            <a:pPr algn="r"/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en-US" altLang="zh-CN" dirty="0"/>
              <a:t> May, 2018</a:t>
            </a:r>
            <a:endParaRPr lang="zh-CN" altLang="en-US" dirty="0"/>
          </a:p>
        </p:txBody>
      </p:sp>
      <p:sp>
        <p:nvSpPr>
          <p:cNvPr id="5" name="文本框 8">
            <a:extLst>
              <a:ext uri="{FF2B5EF4-FFF2-40B4-BE49-F238E27FC236}">
                <a16:creationId xmlns="" xmlns:a16="http://schemas.microsoft.com/office/drawing/2014/main" id="{A39BAC64-02D7-43F3-89B2-414030417BDD}"/>
              </a:ext>
            </a:extLst>
          </p:cNvPr>
          <p:cNvSpPr txBox="1"/>
          <p:nvPr/>
        </p:nvSpPr>
        <p:spPr>
          <a:xfrm>
            <a:off x="3734292" y="6346117"/>
            <a:ext cx="47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u="sng" dirty="0">
                <a:solidFill>
                  <a:srgbClr val="0382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https://github.com/polarskie/TResNet</a:t>
            </a:r>
            <a:endParaRPr lang="zh-CN" altLang="en-US" u="sng" dirty="0">
              <a:solidFill>
                <a:srgbClr val="0382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Learning in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451558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For one layer in a neural network</a:t>
            </a:r>
          </a:p>
          <a:p>
            <a:pPr lvl="1"/>
            <a:r>
              <a:rPr lang="en-US" altLang="zh-CN" dirty="0"/>
              <a:t>The transformation of the layer is divided into 2 portions:</a:t>
            </a:r>
            <a:r>
              <a:rPr lang="zh-CN" altLang="en-US" dirty="0"/>
              <a:t> </a:t>
            </a:r>
            <a:r>
              <a:rPr lang="en-US" altLang="zh-CN" dirty="0"/>
              <a:t>major and residual transformation.</a:t>
            </a:r>
          </a:p>
          <a:p>
            <a:pPr lvl="1"/>
            <a:r>
              <a:rPr lang="en-US" altLang="zh-CN" dirty="0"/>
              <a:t>The major transformation can be considered as prior intuition of the whole layer.</a:t>
            </a:r>
          </a:p>
          <a:p>
            <a:pPr lvl="1"/>
            <a:r>
              <a:rPr lang="en-US" altLang="zh-CN" dirty="0"/>
              <a:t>The residual transformation is what we optimize during the training procedure.</a:t>
            </a:r>
          </a:p>
          <a:p>
            <a:pPr lvl="1"/>
            <a:r>
              <a:rPr lang="en-US" altLang="zh-CN" dirty="0"/>
              <a:t>The residual transformation, as the name indicates, is minor compared with the major one. Thus the parameters have small absolute values, making the network easy to learn.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07A78F0-698F-4BAC-B335-25F07F79C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73" y="1825625"/>
            <a:ext cx="3602776" cy="40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Learning in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451558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For one layer in a neural network</a:t>
            </a:r>
          </a:p>
          <a:p>
            <a:pPr lvl="1"/>
            <a:r>
              <a:rPr lang="en-US" altLang="zh-CN" dirty="0"/>
              <a:t>The transformation of the layer is divided into 2 portions:</a:t>
            </a:r>
            <a:r>
              <a:rPr lang="zh-CN" altLang="en-US" dirty="0"/>
              <a:t> </a:t>
            </a:r>
            <a:r>
              <a:rPr lang="en-US" altLang="zh-CN" dirty="0"/>
              <a:t>major and residual transformation.</a:t>
            </a:r>
          </a:p>
          <a:p>
            <a:pPr lvl="1"/>
            <a:r>
              <a:rPr lang="en-US" altLang="zh-CN" dirty="0"/>
              <a:t>The major transformation can be considered as prior intuition of the whole layer.</a:t>
            </a:r>
          </a:p>
          <a:p>
            <a:pPr lvl="1"/>
            <a:r>
              <a:rPr lang="en-US" altLang="zh-CN" dirty="0"/>
              <a:t>The residual transformation is what we optimize during the training procedure.</a:t>
            </a:r>
          </a:p>
          <a:p>
            <a:pPr lvl="1"/>
            <a:r>
              <a:rPr lang="en-US" altLang="zh-CN" dirty="0"/>
              <a:t>The residual transformation, as the name indicates, is minor compared with the major one. Thus the parameters have small absolute values, making the network easy to learn.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07A78F0-698F-4BAC-B335-25F07F79C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95" y="1479543"/>
            <a:ext cx="2446916" cy="48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Proposed: Residual Learning for Domain Adaptation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6451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When it comes to neural network based domain adaptation, for one layer:</a:t>
            </a:r>
          </a:p>
          <a:p>
            <a:pPr lvl="1"/>
            <a:r>
              <a:rPr lang="en-US" altLang="zh-CN" dirty="0"/>
              <a:t>The major transformation can be defined as the common transformation for all of the domains.</a:t>
            </a:r>
          </a:p>
          <a:p>
            <a:pPr lvl="1"/>
            <a:r>
              <a:rPr lang="en-US" altLang="zh-CN" dirty="0"/>
              <a:t>The residual transformation can be defined as the unique transformation specially designed for each domain.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91D8696-5FB3-4432-B785-31D9422C7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71" y="1825625"/>
            <a:ext cx="3622986" cy="40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Proposed: Residual Learning for Domain Adaptation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91D8696-5FB3-4432-B785-31D9422C7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2" y="1812047"/>
            <a:ext cx="2276355" cy="2565990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="" xmlns:a16="http://schemas.microsoft.com/office/drawing/2014/main" id="{9D372CD4-E86B-4FD7-935D-714469B38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7"/>
          <a:stretch/>
        </p:blipFill>
        <p:spPr>
          <a:xfrm>
            <a:off x="3146256" y="1690689"/>
            <a:ext cx="5369094" cy="495142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C81A16AA-00F8-4030-955D-9E518B22E946}"/>
              </a:ext>
            </a:extLst>
          </p:cNvPr>
          <p:cNvCxnSpPr/>
          <p:nvPr/>
        </p:nvCxnSpPr>
        <p:spPr>
          <a:xfrm>
            <a:off x="3036843" y="1767751"/>
            <a:ext cx="0" cy="4501207"/>
          </a:xfrm>
          <a:prstGeom prst="line">
            <a:avLst/>
          </a:prstGeom>
          <a:ln w="38100">
            <a:solidFill>
              <a:srgbClr val="038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Extensibility</a:t>
            </a:r>
          </a:p>
          <a:p>
            <a:pPr lvl="1"/>
            <a:r>
              <a:rPr lang="en-US" altLang="zh-CN" dirty="0"/>
              <a:t>Support multi-source-domain and multi-target-domain adaptation by its nature.</a:t>
            </a:r>
          </a:p>
          <a:p>
            <a:pPr lvl="1"/>
            <a:r>
              <a:rPr lang="en-US" altLang="zh-CN" dirty="0"/>
              <a:t>Benefit from, but not worry about, the number of domains.</a:t>
            </a:r>
          </a:p>
          <a:p>
            <a:pPr lvl="1"/>
            <a:r>
              <a:rPr lang="en-US" altLang="zh-CN" dirty="0"/>
              <a:t>For an unseen domain, simply train a set of residual parameters (benefit from the previous training). </a:t>
            </a:r>
          </a:p>
          <a:p>
            <a:r>
              <a:rPr lang="en-US" altLang="zh-CN" dirty="0"/>
              <a:t>Controllability</a:t>
            </a:r>
          </a:p>
          <a:p>
            <a:pPr lvl="1"/>
            <a:r>
              <a:rPr lang="en-US" altLang="zh-CN" dirty="0"/>
              <a:t>Use L1 or L2 regularization to control the capacity.</a:t>
            </a:r>
          </a:p>
          <a:p>
            <a:pPr lvl="1"/>
            <a:r>
              <a:rPr lang="en-US" altLang="zh-CN" dirty="0"/>
              <a:t>Incorporate prior knowledge to restrict the residual parameters.</a:t>
            </a:r>
          </a:p>
          <a:p>
            <a:pPr lvl="1"/>
            <a:r>
              <a:rPr lang="en-US" altLang="zh-CN" dirty="0"/>
              <a:t>Gain layer-wise control.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Regularize or not. If yes, what kind of? Maybe that is task dependent.</a:t>
            </a:r>
          </a:p>
          <a:p>
            <a:r>
              <a:rPr lang="en-US" altLang="zh-CN" dirty="0"/>
              <a:t>Trade off between the label prediction loss and the domain discrimination loss.</a:t>
            </a:r>
          </a:p>
          <a:p>
            <a:r>
              <a:rPr lang="en-US" altLang="zh-CN" dirty="0"/>
              <a:t>Experiments.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2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Domain Adaptation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Training data are drawn from source domain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test data are drawn from target domain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Both domain have the same set of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Domain shift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 makes ordinary learning methods perform badly.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Adaptation with Adversarial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networks are used to transform the original feature into a new feature space where: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The new features keep essential information (for label prediction) and optimize the data distribution.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Domain shift is reduced (features from both domains share similar distributions in the new feature space)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Adaptation with Adversarial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Neural networks are used to transform the original feature into a new feature space where: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The new features keep essential information (for label prediction)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Domain shift is reduced (features from both domains share similar distributions in the new feature space)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87D682D-6055-47C8-B035-4E9B29C7A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90" y="4241845"/>
            <a:ext cx="6375219" cy="20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Adaptation with Adversarial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Neural networks are used to transform the original feature into a new feature space where: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The new features keep essential information (for label prediction)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Domain shift is reduced (features from both domains share similar distributions in the new feature space)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87D682D-6055-47C8-B035-4E9B29C7A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9" y="4233246"/>
            <a:ext cx="4460981" cy="21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Adaptation with Adversarial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Neural networks are used to transform the original feature into a new feature space where: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 new features keep essential information (for label prediction)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Domain shift is reduced (features from both domains share similar distributions in the new feature space)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6999590-D103-4BB7-8D59-B94BEAE88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24" y="4246868"/>
            <a:ext cx="6359751" cy="20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Adaptation with Adversarial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Neural networks are used to transform the original feature into a new feature space where: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 new features keep essential information (for label prediction)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Domain shift is reduced (features from both domains share similar distributions in the new feature space)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6999590-D103-4BB7-8D59-B94BEAE8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48" y="4194523"/>
            <a:ext cx="5796902" cy="20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Domain-Adversarial Neural Network and</a:t>
            </a:r>
            <a:r>
              <a:rPr lang="zh-CN" altLang="en-US" dirty="0"/>
              <a:t> </a:t>
            </a:r>
            <a:r>
              <a:rPr lang="en-US" altLang="zh-CN" dirty="0"/>
              <a:t>Adversarial Discriminative Domain Adaptation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859DA4A4-3F51-41DA-B1A2-953662B65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2" y="2360034"/>
            <a:ext cx="3618507" cy="3345273"/>
          </a:xfr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8D43FA2-A7C5-4A91-B969-80E9625B1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33" y="2360034"/>
            <a:ext cx="3617563" cy="33444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76669E23-E961-4E87-A0AD-AF63D06FF73E}"/>
              </a:ext>
            </a:extLst>
          </p:cNvPr>
          <p:cNvCxnSpPr/>
          <p:nvPr/>
        </p:nvCxnSpPr>
        <p:spPr>
          <a:xfrm>
            <a:off x="4577902" y="1902188"/>
            <a:ext cx="0" cy="4501207"/>
          </a:xfrm>
          <a:prstGeom prst="line">
            <a:avLst/>
          </a:prstGeom>
          <a:ln w="38100">
            <a:solidFill>
              <a:srgbClr val="038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DANN, when there are many source domains, we doubt whether one feature extractor is enough to eliminate the domain shift between all of them.</a:t>
            </a:r>
          </a:p>
          <a:p>
            <a:r>
              <a:rPr lang="en-US" altLang="zh-CN" dirty="0"/>
              <a:t>For ADDA, multi-source-domain adaptation is not supported by its nature.</a:t>
            </a:r>
          </a:p>
          <a:p>
            <a:r>
              <a:rPr lang="en-US" altLang="zh-CN" dirty="0"/>
              <a:t>For both methods, an unseen new domain involves retraining. Previous training provides little intuition for the new domain feature extractor.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766</Words>
  <Application>Microsoft Macintosh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Times New Roman</vt:lpstr>
      <vt:lpstr>等线</vt:lpstr>
      <vt:lpstr>等线 Light</vt:lpstr>
      <vt:lpstr>Arial</vt:lpstr>
      <vt:lpstr>Office 主题​​</vt:lpstr>
      <vt:lpstr>Residual Learning in Adversarial Domain Adaptation Networks</vt:lpstr>
      <vt:lpstr>The Domain Adaptation Problem</vt:lpstr>
      <vt:lpstr>Domain Adaptation with Adversarial Networks</vt:lpstr>
      <vt:lpstr>Domain Adaptation with Adversarial Networks</vt:lpstr>
      <vt:lpstr>Domain Adaptation with Adversarial Networks</vt:lpstr>
      <vt:lpstr>Domain Adaptation with Adversarial Networks</vt:lpstr>
      <vt:lpstr>Domain Adaptation with Adversarial Networks</vt:lpstr>
      <vt:lpstr>Domain-Adversarial Neural Network and Adversarial Discriminative Domain Adaptation</vt:lpstr>
      <vt:lpstr>Limitations</vt:lpstr>
      <vt:lpstr>Residual Learning in Neural Networks</vt:lpstr>
      <vt:lpstr>Residual Learning in Neural Networks</vt:lpstr>
      <vt:lpstr>Proposed: Residual Learning for Domain Adaptation</vt:lpstr>
      <vt:lpstr>Proposed: Residual Learning for Domain Adaptation</vt:lpstr>
      <vt:lpstr>Merits</vt:lpstr>
      <vt:lpstr>Challenges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Learning for Domain Adaptation</dc:title>
  <dc:creator>li he</dc:creator>
  <cp:lastModifiedBy>he li</cp:lastModifiedBy>
  <cp:revision>33</cp:revision>
  <dcterms:created xsi:type="dcterms:W3CDTF">2018-05-07T13:09:26Z</dcterms:created>
  <dcterms:modified xsi:type="dcterms:W3CDTF">2018-05-08T07:47:41Z</dcterms:modified>
</cp:coreProperties>
</file>