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2" r:id="rId28"/>
    <p:sldId id="283" r:id="rId29"/>
    <p:sldId id="281" r:id="rId30"/>
  </p:sldIdLst>
  <p:sldSz cx="12192000" cy="685800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tr-TR" sz="6000" b="0" strike="noStrike" spc="-1">
                <a:solidFill>
                  <a:srgbClr val="000000"/>
                </a:solidFill>
                <a:latin typeface="Calibri Light"/>
              </a:rPr>
              <a:t>Asıl başlık stilini düzenlemek için tıklayın</a:t>
            </a:r>
            <a:endParaRPr lang="tr-T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08C9019-4BCB-4372-8F09-7FD0490739C3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12/13/2019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BE515-4AFB-403D-9A17-EB4A17921D5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Asıl başlık stilini düzenlemek için tıklayın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Asıl metin stillerini düzenlemek için tıklayın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İkinci düzey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Üçüncü düzey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Dördüncü düzey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Beşinci düzey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1D44B50-06D1-498C-8481-C556DE704E70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12/13/2019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FEE943-190C-4936-A082-06E8EAC6C5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9E4B69-B3AC-4490-ADF1-123C66A211E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3" name="Resim 82"/>
          <p:cNvPicPr/>
          <p:nvPr/>
        </p:nvPicPr>
        <p:blipFill>
          <a:blip r:embed="rId2"/>
          <a:stretch/>
        </p:blipFill>
        <p:spPr>
          <a:xfrm>
            <a:off x="0" y="360"/>
            <a:ext cx="12192120" cy="685764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2377440" y="1037160"/>
            <a:ext cx="7680960" cy="434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               Python101</a:t>
            </a:r>
          </a:p>
          <a:p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  Programming with Python</a:t>
            </a:r>
          </a:p>
          <a:p>
            <a:endParaRPr lang="en-US" sz="4400" b="1" strike="noStrike" spc="-1">
              <a:solidFill>
                <a:srgbClr val="FFFFFF"/>
              </a:solidFill>
              <a:latin typeface="Arial"/>
            </a:endParaRPr>
          </a:p>
          <a:p>
            <a:endParaRPr lang="en-US" sz="4400" b="1" strike="noStrike" spc="-1">
              <a:solidFill>
                <a:srgbClr val="FFFFFF"/>
              </a:solidFill>
              <a:latin typeface="Arial"/>
            </a:endParaRPr>
          </a:p>
          <a:p>
            <a:endParaRPr lang="en-US" sz="4400" b="1" strike="noStrike" spc="-1">
              <a:solidFill>
                <a:srgbClr val="FFFFFF"/>
              </a:solidFill>
              <a:latin typeface="Arial"/>
            </a:endParaRPr>
          </a:p>
          <a:p>
            <a:endParaRPr lang="en-US" sz="4400" b="1" strike="noStrike" spc="-1">
              <a:solidFill>
                <a:srgbClr val="FFFFFF"/>
              </a:solidFill>
              <a:latin typeface="Arial"/>
            </a:endParaRPr>
          </a:p>
          <a:p>
            <a:r>
              <a:rPr lang="en-US" sz="2600" b="1" strike="noStrike" spc="-1">
                <a:solidFill>
                  <a:srgbClr val="FFFFFF"/>
                </a:solidFill>
                <a:latin typeface="Arial"/>
              </a:rPr>
              <a:t>                    </a:t>
            </a:r>
          </a:p>
          <a:p>
            <a:r>
              <a:rPr lang="en-US" sz="2600" b="1" strike="noStrike" spc="-1">
                <a:solidFill>
                  <a:srgbClr val="FFFFFF"/>
                </a:solidFill>
                <a:latin typeface="Arial"/>
              </a:rPr>
              <a:t>                           Ozan Polatbilek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1080" y="2160"/>
            <a:ext cx="10515240" cy="1048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Data Types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75720" y="1050840"/>
            <a:ext cx="10623600" cy="567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There are multiple data types in Python. But the most important ones: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tr-TR" sz="1800" b="0" i="1" strike="noStrike" spc="-1">
                <a:solidFill>
                  <a:srgbClr val="000000"/>
                </a:solidFill>
                <a:latin typeface="Calibri"/>
              </a:rPr>
              <a:t>integer (int), string (str), float, list</a:t>
            </a:r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a = ‘3’     &lt; - - string (str)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b = 3        &lt; - - integer (int)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c = 3.14  &lt; - - float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var = ‘python’  &lt; - - string(str)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var_list = [2, 3, 1, 0.2, 0]  &lt; - - list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You must treat the variables as which type they are. (e.g. You can’t multiply string with integer)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You can convert one type to another (if possible)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FF0000"/>
                </a:solidFill>
                <a:latin typeface="Calibri"/>
              </a:rPr>
              <a:t>d = a + b   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However you can do -&gt;    </a:t>
            </a:r>
            <a:r>
              <a:rPr lang="tr-TR" sz="1800" b="0" strike="noStrike" spc="-1">
                <a:solidFill>
                  <a:srgbClr val="00B050"/>
                </a:solidFill>
                <a:latin typeface="Calibri"/>
              </a:rPr>
              <a:t>d = int(a) + b 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(where d becomes 6 as integer)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B050"/>
                </a:solidFill>
                <a:latin typeface="Calibri"/>
              </a:rPr>
              <a:t>e = b +c  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This is valid operation since integer can be converted into float (3 = 3.0) and e= 6.14 as float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FF0000"/>
                </a:solidFill>
                <a:latin typeface="Calibri"/>
              </a:rPr>
              <a:t>f = int(var)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There is no integer value of string ‘python’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1800" b="0" strike="noStrike" spc="-1">
                <a:solidFill>
                  <a:srgbClr val="00B050"/>
                </a:solidFill>
                <a:latin typeface="Calibri"/>
              </a:rPr>
              <a:t>g = var_list[0]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(then value of g is 2 as integer), </a:t>
            </a:r>
            <a:r>
              <a:rPr lang="tr-TR" sz="1800" b="0" strike="noStrike" spc="-1">
                <a:solidFill>
                  <a:srgbClr val="00B050"/>
                </a:solidFill>
                <a:latin typeface="Calibri"/>
              </a:rPr>
              <a:t>g = var_list[3] </a:t>
            </a:r>
            <a:r>
              <a:rPr lang="tr-TR" sz="1800" b="0" strike="noStrike" spc="-1">
                <a:solidFill>
                  <a:srgbClr val="000000"/>
                </a:solidFill>
                <a:latin typeface="Calibri"/>
              </a:rPr>
              <a:t>(then value of g is 0.2 as float)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7D985F-1E39-4775-BA0D-8C97ACC4D8A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14" name="Resim 6"/>
          <p:cNvPicPr/>
          <p:nvPr/>
        </p:nvPicPr>
        <p:blipFill>
          <a:blip r:embed="rId2"/>
          <a:stretch/>
        </p:blipFill>
        <p:spPr>
          <a:xfrm>
            <a:off x="5152320" y="1997280"/>
            <a:ext cx="6201360" cy="15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Input - Output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1" strike="noStrike" spc="-1" dirty="0" err="1">
                <a:solidFill>
                  <a:srgbClr val="000000"/>
                </a:solidFill>
                <a:latin typeface="Calibri"/>
              </a:rPr>
              <a:t>print</a:t>
            </a:r>
            <a:r>
              <a:rPr lang="tr-TR" sz="2400" b="1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is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output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function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prints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in it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format of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input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given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 it.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1" strike="noStrike" spc="-1" dirty="0" err="1">
                <a:solidFill>
                  <a:srgbClr val="000000"/>
                </a:solidFill>
                <a:latin typeface="Calibri"/>
              </a:rPr>
              <a:t>input</a:t>
            </a:r>
            <a:r>
              <a:rPr lang="tr-TR" sz="2400" b="1" strike="noStrike" spc="-1" dirty="0">
                <a:solidFill>
                  <a:srgbClr val="000000"/>
                </a:solidFill>
                <a:latin typeface="Calibri"/>
              </a:rPr>
              <a:t>() 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is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input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function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prints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in it,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takes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input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as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always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integer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other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type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cast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it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 err="1">
                <a:solidFill>
                  <a:srgbClr val="FF0000"/>
                </a:solidFill>
                <a:latin typeface="Calibri"/>
              </a:rPr>
              <a:t>int</a:t>
            </a:r>
            <a:r>
              <a:rPr lang="tr-TR" sz="2400" b="0" strike="noStrike" spc="-1" dirty="0">
                <a:solidFill>
                  <a:srgbClr val="FF0000"/>
                </a:solidFill>
                <a:latin typeface="Calibri"/>
              </a:rPr>
              <a:t>(</a:t>
            </a:r>
            <a:r>
              <a:rPr lang="tr-TR" sz="2400" b="0" strike="noStrike" spc="-1" dirty="0" err="1">
                <a:solidFill>
                  <a:srgbClr val="FF0000"/>
                </a:solidFill>
                <a:latin typeface="Calibri"/>
              </a:rPr>
              <a:t>input</a:t>
            </a:r>
            <a:r>
              <a:rPr lang="tr-TR" sz="2400" b="0" strike="noStrike" spc="-1" dirty="0">
                <a:solidFill>
                  <a:srgbClr val="FF0000"/>
                </a:solidFill>
                <a:latin typeface="Calibri"/>
              </a:rPr>
              <a:t>(‘</a:t>
            </a:r>
            <a:r>
              <a:rPr lang="tr-TR" sz="2400" b="0" strike="noStrike" spc="-1" dirty="0" err="1">
                <a:solidFill>
                  <a:srgbClr val="FF0000"/>
                </a:solidFill>
                <a:latin typeface="Calibri"/>
              </a:rPr>
              <a:t>Input</a:t>
            </a:r>
            <a:r>
              <a:rPr lang="tr-TR" sz="24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FF0000"/>
                </a:solidFill>
                <a:latin typeface="Calibri"/>
              </a:rPr>
              <a:t>please</a:t>
            </a:r>
            <a:r>
              <a:rPr lang="tr-TR" sz="2400" b="0" strike="noStrike" spc="-1" dirty="0">
                <a:solidFill>
                  <a:srgbClr val="FF0000"/>
                </a:solidFill>
                <a:latin typeface="Calibri"/>
              </a:rPr>
              <a:t>: ’)) </a:t>
            </a:r>
            <a:endParaRPr lang="tr-T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0CB565-E5EA-440A-A21F-70F8ACEB04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Problem #3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0E77F2-1333-4E0A-9F8B-4AE7660D88A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197800" y="1690560"/>
            <a:ext cx="4731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İçerik Yer Tutucusu 11"/>
          <p:cNvPicPr/>
          <p:nvPr/>
        </p:nvPicPr>
        <p:blipFill>
          <a:blip r:embed="rId2"/>
          <a:stretch/>
        </p:blipFill>
        <p:spPr>
          <a:xfrm>
            <a:off x="762840" y="3164760"/>
            <a:ext cx="7121880" cy="171756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671040" y="2059920"/>
            <a:ext cx="102175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Write a program to calculate normal function value with given parameters below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#4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Write a program to multiply 2 matrices (3x3 matrices)</a:t>
            </a:r>
            <a:br/>
            <a:br/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Matrices will be named as A and B and the outpur matrix should be named as C</a:t>
            </a:r>
            <a:br/>
            <a:br/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All matrices should be stored as list of lists (2-dimension) but the multiplications can be done one by one</a:t>
            </a:r>
          </a:p>
        </p:txBody>
      </p:sp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57498A-485A-4CA4-8DE9-C1B6BA1CA92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 err="1">
                <a:solidFill>
                  <a:srgbClr val="000000"/>
                </a:solidFill>
                <a:latin typeface="Calibri Light"/>
              </a:rPr>
              <a:t>İf</a:t>
            </a: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/else </a:t>
            </a:r>
            <a:r>
              <a:rPr lang="tr-TR" sz="4400" b="0" strike="noStrike" spc="-1" dirty="0" err="1">
                <a:solidFill>
                  <a:srgbClr val="000000"/>
                </a:solidFill>
                <a:latin typeface="Calibri Light"/>
              </a:rPr>
              <a:t>Statements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‘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’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 ‘else’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conditional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situations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tr-TR" sz="2600" b="0" strike="noStrike" spc="-1" dirty="0" err="1">
                <a:solidFill>
                  <a:srgbClr val="000000"/>
                </a:solidFill>
                <a:latin typeface="Calibri"/>
              </a:rPr>
              <a:t>E.g</a:t>
            </a:r>
            <a:r>
              <a:rPr lang="tr-TR" sz="26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temperature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&gt;0:                               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== True: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Water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doesn’t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freze                                          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endParaRPr lang="tr-T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else:                                                                    else: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Water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freze                                                         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000" b="0" strike="noStrike" spc="-1" dirty="0" err="1">
                <a:solidFill>
                  <a:srgbClr val="000000"/>
                </a:solidFill>
                <a:latin typeface="Calibri"/>
              </a:rPr>
              <a:t>false</a:t>
            </a:r>
            <a:endParaRPr lang="tr-T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tr-T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47F4F5-FAF9-47C1-A57E-87DFA0313E3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EE89685-EE05-4EB9-A9F1-402E4C2A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0" y="681480"/>
            <a:ext cx="3153034" cy="309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İf/else Statements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09600" y="18511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Usage</a:t>
            </a:r>
            <a:r>
              <a:rPr lang="tr-TR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:</a:t>
            </a:r>
            <a:endParaRPr lang="tr-T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‘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’: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Codes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endParaRPr lang="tr-TR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else: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Codes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false</a:t>
            </a:r>
            <a:endParaRPr lang="tr-T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4DD159-B1AB-4840-ADD3-6C8FABE1A3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Resim 5"/>
          <p:cNvPicPr/>
          <p:nvPr/>
        </p:nvPicPr>
        <p:blipFill>
          <a:blip r:embed="rId2"/>
          <a:stretch/>
        </p:blipFill>
        <p:spPr>
          <a:xfrm>
            <a:off x="6610320" y="525600"/>
            <a:ext cx="2629080" cy="1628640"/>
          </a:xfrm>
          <a:prstGeom prst="rect">
            <a:avLst/>
          </a:prstGeom>
          <a:ln>
            <a:noFill/>
          </a:ln>
        </p:spPr>
      </p:pic>
      <p:pic>
        <p:nvPicPr>
          <p:cNvPr id="133" name="Resim 7"/>
          <p:cNvPicPr/>
          <p:nvPr/>
        </p:nvPicPr>
        <p:blipFill>
          <a:blip r:embed="rId3"/>
          <a:stretch/>
        </p:blipFill>
        <p:spPr>
          <a:xfrm>
            <a:off x="5647320" y="4412520"/>
            <a:ext cx="6401880" cy="229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Please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finds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whether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is a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leap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(artık yıl).</a:t>
            </a:r>
          </a:p>
          <a:p>
            <a:endParaRPr lang="tr-TR" sz="20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tr-TR" sz="2800" b="0" u="sng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800" b="0" u="sng" strike="noStrike" spc="-1" dirty="0">
                <a:solidFill>
                  <a:srgbClr val="000000"/>
                </a:solidFill>
                <a:latin typeface="Calibri"/>
              </a:rPr>
              <a:t> be a </a:t>
            </a:r>
            <a:r>
              <a:rPr lang="tr-TR" sz="2800" b="0" u="sng" strike="noStrike" spc="-1" dirty="0" err="1">
                <a:solidFill>
                  <a:srgbClr val="000000"/>
                </a:solidFill>
                <a:latin typeface="Calibri"/>
              </a:rPr>
              <a:t>leap</a:t>
            </a:r>
            <a:r>
              <a:rPr lang="tr-TR" sz="2800" b="0" u="sng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b="0" u="sng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tr-TR" sz="2800" b="0" u="sng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endParaRPr lang="tr-TR" sz="2800" b="0" u="sng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/>
              <a:t>The </a:t>
            </a:r>
            <a:r>
              <a:rPr lang="en-US" sz="2000" b="1" dirty="0"/>
              <a:t>year</a:t>
            </a:r>
            <a:r>
              <a:rPr lang="en-US" sz="2000" dirty="0"/>
              <a:t> </a:t>
            </a:r>
            <a:r>
              <a:rPr lang="tr-TR" sz="2000" dirty="0" err="1"/>
              <a:t>should</a:t>
            </a:r>
            <a:r>
              <a:rPr lang="en-US" sz="2000" dirty="0"/>
              <a:t> be evenly divided by 4;</a:t>
            </a:r>
          </a:p>
          <a:p>
            <a:r>
              <a:rPr lang="en-US" sz="2000" dirty="0"/>
              <a:t>If the </a:t>
            </a:r>
            <a:r>
              <a:rPr lang="en-US" sz="2000" b="1" dirty="0"/>
              <a:t>year</a:t>
            </a:r>
            <a:r>
              <a:rPr lang="en-US" sz="2000" dirty="0"/>
              <a:t> can be evenly divided by 100, it is NOT a </a:t>
            </a:r>
            <a:r>
              <a:rPr lang="en-US" sz="2000" b="1" dirty="0"/>
              <a:t>leap year</a:t>
            </a:r>
            <a:r>
              <a:rPr lang="en-US" sz="2000" dirty="0"/>
              <a:t>, unless;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year</a:t>
            </a:r>
            <a:r>
              <a:rPr lang="en-US" sz="2000" dirty="0"/>
              <a:t> is also evenly divisible by 400. Then it is a </a:t>
            </a:r>
            <a:r>
              <a:rPr lang="en-US" sz="2000" b="1" dirty="0"/>
              <a:t>leap year</a:t>
            </a:r>
            <a:r>
              <a:rPr lang="en-US" sz="2000" dirty="0"/>
              <a:t>.</a:t>
            </a:r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u="sng" dirty="0" err="1"/>
              <a:t>You</a:t>
            </a:r>
            <a:r>
              <a:rPr lang="tr-TR" sz="2000" u="sng" dirty="0"/>
              <a:t> can </a:t>
            </a:r>
            <a:r>
              <a:rPr lang="tr-TR" sz="2000" u="sng" dirty="0" err="1"/>
              <a:t>create</a:t>
            </a:r>
            <a:r>
              <a:rPr lang="tr-TR" sz="2000" u="sng" dirty="0"/>
              <a:t> a </a:t>
            </a:r>
            <a:r>
              <a:rPr lang="tr-TR" sz="2000" u="sng" dirty="0" err="1"/>
              <a:t>variable</a:t>
            </a:r>
            <a:r>
              <a:rPr lang="tr-TR" sz="2000" u="sng" dirty="0"/>
              <a:t> </a:t>
            </a:r>
            <a:r>
              <a:rPr lang="tr-TR" sz="2000" u="sng" dirty="0" err="1"/>
              <a:t>named</a:t>
            </a:r>
            <a:r>
              <a:rPr lang="tr-TR" sz="2000" u="sng" dirty="0"/>
              <a:t> as </a:t>
            </a:r>
            <a:r>
              <a:rPr lang="tr-TR" sz="2000" u="sng" dirty="0" err="1"/>
              <a:t>year</a:t>
            </a:r>
            <a:r>
              <a:rPr lang="tr-TR" sz="2000" u="sng" dirty="0"/>
              <a:t> </a:t>
            </a:r>
            <a:r>
              <a:rPr lang="tr-TR" sz="2000" u="sng" dirty="0" err="1"/>
              <a:t>which</a:t>
            </a:r>
            <a:r>
              <a:rPr lang="tr-TR" sz="2000" u="sng" dirty="0"/>
              <a:t> </a:t>
            </a:r>
            <a:r>
              <a:rPr lang="tr-TR" sz="2000" u="sng" dirty="0" err="1"/>
              <a:t>holds</a:t>
            </a:r>
            <a:r>
              <a:rPr lang="tr-TR" sz="2000" u="sng" dirty="0"/>
              <a:t> a </a:t>
            </a:r>
            <a:r>
              <a:rPr lang="tr-TR" sz="2000" u="sng" dirty="0" err="1"/>
              <a:t>year</a:t>
            </a:r>
            <a:r>
              <a:rPr lang="tr-TR" sz="2000" u="sng" dirty="0"/>
              <a:t> (</a:t>
            </a:r>
            <a:r>
              <a:rPr lang="tr-TR" sz="2000" u="sng" dirty="0" err="1"/>
              <a:t>e.g</a:t>
            </a:r>
            <a:r>
              <a:rPr lang="tr-TR" sz="2000" u="sng" dirty="0"/>
              <a:t>. </a:t>
            </a:r>
            <a:r>
              <a:rPr lang="tr-TR" sz="2000" u="sng" dirty="0" err="1"/>
              <a:t>year</a:t>
            </a:r>
            <a:r>
              <a:rPr lang="tr-TR" sz="2000" u="sng" dirty="0"/>
              <a:t> = 2001)</a:t>
            </a:r>
            <a:endParaRPr lang="en-US" sz="2000" u="sng" dirty="0"/>
          </a:p>
        </p:txBody>
      </p:sp>
      <p:sp>
        <p:nvSpPr>
          <p:cNvPr id="13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1D4163-9243-415A-A3AC-B5DC374D157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E98750-6441-4689-9574-4975B5B09026}"/>
              </a:ext>
            </a:extLst>
          </p:cNvPr>
          <p:cNvSpPr txBox="1"/>
          <p:nvPr/>
        </p:nvSpPr>
        <p:spPr>
          <a:xfrm>
            <a:off x="990480" y="51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#5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tr-T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8326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Please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give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letter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grade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grade</a:t>
            </a:r>
            <a:r>
              <a:rPr lang="tr-TR" sz="2800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tr-TR" sz="2800" spc="-1" dirty="0" err="1">
                <a:solidFill>
                  <a:srgbClr val="000000"/>
                </a:solidFill>
                <a:latin typeface="Calibri"/>
              </a:rPr>
              <a:t>student</a:t>
            </a:r>
            <a:endParaRPr lang="tr-TR" sz="2800" spc="-1" dirty="0">
              <a:solidFill>
                <a:srgbClr val="000000"/>
              </a:solidFill>
              <a:latin typeface="Calibri"/>
            </a:endParaRPr>
          </a:p>
          <a:p>
            <a:endParaRPr lang="tr-TR" sz="2800" u="sng" spc="-1" dirty="0">
              <a:solidFill>
                <a:srgbClr val="000000"/>
              </a:solidFill>
              <a:latin typeface="Calibri"/>
            </a:endParaRPr>
          </a:p>
          <a:p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Teach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uses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formula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given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below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adjusting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numerical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grade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grade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= 10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x  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where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 x is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actual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grade</a:t>
            </a:r>
            <a:endParaRPr lang="tr-TR" sz="2400" spc="-1" dirty="0">
              <a:solidFill>
                <a:srgbClr val="000000"/>
              </a:solidFill>
              <a:latin typeface="Calibri"/>
              <a:sym typeface="Symbol" panose="05050102010706020507" pitchFamily="18" charset="2"/>
            </a:endParaRPr>
          </a:p>
          <a:p>
            <a:endParaRPr lang="tr-TR" sz="2400" spc="-1" dirty="0">
              <a:solidFill>
                <a:srgbClr val="000000"/>
              </a:solidFill>
              <a:latin typeface="Calibri"/>
              <a:sym typeface="Symbol" panose="05050102010706020507" pitchFamily="18" charset="2"/>
            </a:endParaRPr>
          </a:p>
          <a:p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And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letter</a:t>
            </a:r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grade</a:t>
            </a:r>
            <a:endParaRPr lang="tr-TR" sz="2400" spc="-1" dirty="0">
              <a:solidFill>
                <a:srgbClr val="000000"/>
              </a:solidFill>
              <a:latin typeface="Calibri"/>
              <a:sym typeface="Symbol" panose="05050102010706020507" pitchFamily="18" charset="2"/>
            </a:endParaRPr>
          </a:p>
          <a:p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&gt;90 is AA</a:t>
            </a:r>
          </a:p>
          <a:p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85-90 BA</a:t>
            </a:r>
          </a:p>
          <a:p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80-85 BB</a:t>
            </a:r>
          </a:p>
          <a:p>
            <a:r>
              <a:rPr lang="tr-TR" sz="2400" spc="-1" dirty="0">
                <a:solidFill>
                  <a:srgbClr val="000000"/>
                </a:solidFill>
                <a:latin typeface="Calibri"/>
                <a:sym typeface="Symbol" panose="05050102010706020507" pitchFamily="18" charset="2"/>
              </a:rPr>
              <a:t>75-80 CB</a:t>
            </a:r>
          </a:p>
          <a:p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goes</a:t>
            </a:r>
            <a:r>
              <a:rPr lang="tr-TR" sz="2400" dirty="0"/>
              <a:t> </a:t>
            </a:r>
            <a:r>
              <a:rPr lang="tr-TR" sz="2400" dirty="0" err="1"/>
              <a:t>like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until</a:t>
            </a:r>
            <a:r>
              <a:rPr lang="tr-TR" sz="2400" dirty="0"/>
              <a:t> </a:t>
            </a:r>
            <a:r>
              <a:rPr lang="tr-TR" sz="2400" dirty="0" err="1"/>
              <a:t>ff</a:t>
            </a:r>
            <a:r>
              <a:rPr lang="tr-TR" sz="2400" dirty="0"/>
              <a:t>, </a:t>
            </a:r>
            <a:r>
              <a:rPr lang="tr-TR" sz="2400" dirty="0" err="1"/>
              <a:t>below</a:t>
            </a:r>
            <a:r>
              <a:rPr lang="tr-TR" sz="2400" dirty="0"/>
              <a:t> </a:t>
            </a:r>
            <a:r>
              <a:rPr lang="tr-TR" sz="2400" dirty="0" err="1"/>
              <a:t>ff</a:t>
            </a:r>
            <a:r>
              <a:rPr lang="tr-TR" sz="2400" dirty="0"/>
              <a:t> </a:t>
            </a:r>
            <a:r>
              <a:rPr lang="tr-TR" sz="2400" dirty="0" err="1"/>
              <a:t>every</a:t>
            </a:r>
            <a:r>
              <a:rPr lang="tr-TR" sz="2400" dirty="0"/>
              <a:t> </a:t>
            </a:r>
            <a:r>
              <a:rPr lang="tr-TR" sz="2400" dirty="0" err="1"/>
              <a:t>grade</a:t>
            </a:r>
            <a:r>
              <a:rPr lang="tr-TR" sz="2400" dirty="0"/>
              <a:t> is </a:t>
            </a:r>
            <a:r>
              <a:rPr lang="tr-TR" sz="2400" dirty="0" err="1"/>
              <a:t>ff</a:t>
            </a:r>
            <a:r>
              <a:rPr lang="tr-TR" sz="2400" dirty="0"/>
              <a:t>.</a:t>
            </a:r>
            <a:endParaRPr lang="en-US" sz="2400" dirty="0"/>
          </a:p>
        </p:txBody>
      </p:sp>
      <p:sp>
        <p:nvSpPr>
          <p:cNvPr id="13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1D4163-9243-415A-A3AC-B5DC374D157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E98750-6441-4689-9574-4975B5B09026}"/>
              </a:ext>
            </a:extLst>
          </p:cNvPr>
          <p:cNvSpPr txBox="1"/>
          <p:nvPr/>
        </p:nvSpPr>
        <p:spPr>
          <a:xfrm>
            <a:off x="990480" y="517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#6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730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tr-TR" sz="4400" b="0" strike="noStrike" spc="-1" dirty="0" err="1">
                <a:solidFill>
                  <a:srgbClr val="000000"/>
                </a:solidFill>
                <a:latin typeface="Calibri"/>
              </a:rPr>
              <a:t>Loops</a:t>
            </a:r>
            <a:r>
              <a:rPr lang="tr-TR" sz="4400" b="0" strike="noStrike" spc="-1" dirty="0">
                <a:solidFill>
                  <a:srgbClr val="000000"/>
                </a:solidFill>
                <a:latin typeface="Calibri"/>
              </a:rPr>
              <a:t>  (</a:t>
            </a:r>
            <a:r>
              <a:rPr lang="tr-TR" sz="44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4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44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tr-TR" sz="4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793690" y="1601422"/>
            <a:ext cx="11102388" cy="467508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They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b="0" strike="noStrike" spc="-1" dirty="0" err="1">
                <a:solidFill>
                  <a:srgbClr val="000000"/>
                </a:solidFill>
                <a:latin typeface="Calibri"/>
              </a:rPr>
              <a:t>repeatedly</a:t>
            </a:r>
            <a:r>
              <a:rPr lang="tr-T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tr-TR" sz="2400" spc="-1" dirty="0">
              <a:solidFill>
                <a:srgbClr val="000000"/>
              </a:solidFill>
              <a:latin typeface="Calibri"/>
            </a:endParaRPr>
          </a:p>
          <a:p>
            <a:r>
              <a:rPr lang="tr-TR" sz="2400" b="1" strike="noStrike" spc="-1" dirty="0" err="1">
                <a:solidFill>
                  <a:srgbClr val="000000"/>
                </a:solidFill>
                <a:latin typeface="Calibri"/>
              </a:rPr>
              <a:t>Syntax</a:t>
            </a:r>
            <a:r>
              <a:rPr lang="tr-TR" sz="2400" b="1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var_name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range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):         </a:t>
            </a:r>
            <a:r>
              <a:rPr lang="tr-TR" sz="2400" b="1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       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var_name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list_name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endParaRPr lang="tr-TR" sz="2400" spc="-1" dirty="0">
              <a:solidFill>
                <a:srgbClr val="000000"/>
              </a:solidFill>
              <a:latin typeface="Calibri"/>
            </a:endParaRPr>
          </a:p>
          <a:p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put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indent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press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tab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under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Anything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under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indent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belongs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be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trike="noStrike" spc="-1" dirty="0" err="1">
                <a:solidFill>
                  <a:srgbClr val="000000"/>
                </a:solidFill>
                <a:latin typeface="Calibri"/>
              </a:rPr>
              <a:t>repeatedly</a:t>
            </a:r>
            <a:r>
              <a:rPr lang="tr-TR" sz="240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generally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scanning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doing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certain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times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tr-TR" sz="2400" strike="noStrike" spc="-1" dirty="0">
              <a:solidFill>
                <a:srgbClr val="000000"/>
              </a:solidFill>
              <a:latin typeface="Calibri"/>
            </a:endParaRPr>
          </a:p>
          <a:p>
            <a:endParaRPr lang="tr-TR" sz="24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510FF8-EC9A-4F94-8813-D9C2288C2AF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5F96E-B525-4C39-8A00-79E77D5C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1" dirty="0" err="1">
                <a:solidFill>
                  <a:srgbClr val="000000"/>
                </a:solidFill>
                <a:latin typeface="Calibri"/>
              </a:rPr>
              <a:t>Loops</a:t>
            </a:r>
            <a:r>
              <a:rPr lang="tr-TR" spc="-1" dirty="0">
                <a:solidFill>
                  <a:srgbClr val="000000"/>
                </a:solidFill>
                <a:latin typeface="Calibri"/>
              </a:rPr>
              <a:t>  (</a:t>
            </a:r>
            <a:r>
              <a:rPr lang="tr-TR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tr-TR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tr-TR" spc="-1" dirty="0">
                <a:solidFill>
                  <a:srgbClr val="000000"/>
                </a:solidFill>
                <a:latin typeface="Calibri"/>
              </a:rPr>
              <a:t>)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A94CE5-79B0-4D1A-BB03-A84E9E92566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4146" y="1470452"/>
            <a:ext cx="11015969" cy="5022507"/>
          </a:xfrm>
        </p:spPr>
        <p:txBody>
          <a:bodyPr/>
          <a:lstStyle/>
          <a:p>
            <a:pPr marL="0" indent="0">
              <a:buNone/>
            </a:pP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They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when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repeatedly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endParaRPr lang="tr-TR" sz="2400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tr-TR" sz="2400" b="1" spc="-1" dirty="0" err="1">
                <a:solidFill>
                  <a:srgbClr val="000000"/>
                </a:solidFill>
                <a:latin typeface="Calibri"/>
              </a:rPr>
              <a:t>Syntax</a:t>
            </a:r>
            <a:r>
              <a:rPr lang="tr-TR" sz="2400" b="1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0" indent="0">
              <a:buNone/>
            </a:pP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:    (it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truns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true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)  (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conditions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like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/else) </a:t>
            </a:r>
          </a:p>
          <a:p>
            <a:pPr marL="0" indent="0">
              <a:buNone/>
            </a:pPr>
            <a:endParaRPr lang="tr-TR" sz="2400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put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indent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press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tab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code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under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Anything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under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indent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belongs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be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repeatedly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loops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generally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doing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repeatedly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condition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400" spc="-1" dirty="0" err="1">
                <a:solidFill>
                  <a:srgbClr val="000000"/>
                </a:solidFill>
                <a:latin typeface="Calibri"/>
              </a:rPr>
              <a:t>holds</a:t>
            </a:r>
            <a:r>
              <a:rPr lang="tr-TR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24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Algoritma Nedir?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Algoritma, bir işin yapılışını detaylı olarak anlatan komutlar bütünüdür.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Sözel olarak gösterilebileceği gibi çeşitli sembollerle de gösterilebilir.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Örn. Sabah Rutini</a:t>
            </a: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Diş Fırçala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Dışarı bak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Eğer hava yağışlıysa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1600" b="0" i="1" strike="noStrike" spc="-1">
                <a:solidFill>
                  <a:srgbClr val="000000"/>
                </a:solidFill>
                <a:latin typeface="Calibri"/>
              </a:rPr>
              <a:t>Bot, atkı, bere, kazak, pantolon giy.</a:t>
            </a:r>
            <a:endParaRPr lang="tr-TR" sz="16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Eğer hava güneşliyse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1600" b="0" i="1" strike="noStrike" spc="-1">
                <a:solidFill>
                  <a:srgbClr val="000000"/>
                </a:solidFill>
                <a:latin typeface="Calibri"/>
              </a:rPr>
              <a:t>Spor Ayakkabı, tshirt, şort giy.</a:t>
            </a:r>
            <a:endParaRPr lang="tr-TR" sz="16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Kahvaltı yap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tr-TR" sz="2200" b="0" i="1" strike="noStrike" spc="-1">
                <a:solidFill>
                  <a:srgbClr val="000000"/>
                </a:solidFill>
                <a:latin typeface="Calibri"/>
              </a:rPr>
              <a:t>Evden çık</a:t>
            </a: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tr-TR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8A17B6-079C-42E7-B0A1-922E9D0D73B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AB8097D-B96F-4DEE-B77B-A5F476820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#7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1E652A9-DFF1-4A0A-A861-711583AF7D8B}"/>
              </a:ext>
            </a:extLst>
          </p:cNvPr>
          <p:cNvSpPr txBox="1"/>
          <p:nvPr/>
        </p:nvSpPr>
        <p:spPr>
          <a:xfrm>
            <a:off x="772357" y="1615736"/>
            <a:ext cx="10919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of it:</a:t>
            </a:r>
          </a:p>
          <a:p>
            <a:endParaRPr lang="tr-TR" dirty="0"/>
          </a:p>
          <a:p>
            <a:r>
              <a:rPr lang="tr-TR" dirty="0"/>
              <a:t>List1 = [0, -1, 3, 5, 10, 2, 1, 7]</a:t>
            </a:r>
          </a:p>
          <a:p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4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931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33E250CF-EB6B-4D5E-972A-AE4BA490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88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#8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C9D0142-A7E7-42FA-A728-02A91C4E19A8}"/>
              </a:ext>
            </a:extLst>
          </p:cNvPr>
          <p:cNvSpPr txBox="1"/>
          <p:nvPr/>
        </p:nvSpPr>
        <p:spPr>
          <a:xfrm>
            <a:off x="772357" y="1615736"/>
            <a:ext cx="10919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user’s</a:t>
            </a:r>
            <a:r>
              <a:rPr lang="tr-TR" dirty="0"/>
              <a:t> </a:t>
            </a:r>
            <a:r>
              <a:rPr lang="tr-TR" dirty="0" err="1"/>
              <a:t>specified</a:t>
            </a:r>
            <a:r>
              <a:rPr lang="tr-TR" dirty="0"/>
              <a:t> </a:t>
            </a:r>
            <a:r>
              <a:rPr lang="tr-TR" dirty="0" err="1"/>
              <a:t>index</a:t>
            </a:r>
            <a:endParaRPr lang="tr-TR" dirty="0"/>
          </a:p>
          <a:p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previous</a:t>
            </a:r>
            <a:r>
              <a:rPr lang="tr-TR" dirty="0"/>
              <a:t> 2 </a:t>
            </a:r>
            <a:r>
              <a:rPr lang="tr-TR" dirty="0" err="1"/>
              <a:t>numbers</a:t>
            </a:r>
            <a:r>
              <a:rPr lang="tr-TR" dirty="0"/>
              <a:t>. (</a:t>
            </a:r>
            <a:r>
              <a:rPr lang="tr-TR" dirty="0" err="1"/>
              <a:t>numbers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0 </a:t>
            </a:r>
            <a:r>
              <a:rPr lang="tr-TR" dirty="0" err="1"/>
              <a:t>and</a:t>
            </a:r>
            <a:r>
              <a:rPr lang="tr-TR" dirty="0"/>
              <a:t> 1)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: </a:t>
            </a:r>
          </a:p>
          <a:p>
            <a:r>
              <a:rPr lang="tr-TR" dirty="0"/>
              <a:t>0, 1, 1, 2, 3, 5, 8, 13, 21 ….</a:t>
            </a:r>
          </a:p>
          <a:p>
            <a:endParaRPr lang="tr-TR" dirty="0"/>
          </a:p>
          <a:p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User </a:t>
            </a:r>
            <a:r>
              <a:rPr lang="tr-TR" dirty="0" err="1"/>
              <a:t>enters</a:t>
            </a:r>
            <a:r>
              <a:rPr lang="tr-TR" dirty="0"/>
              <a:t> 5:</a:t>
            </a:r>
          </a:p>
          <a:p>
            <a:r>
              <a:rPr lang="tr-TR" dirty="0" err="1"/>
              <a:t>Your</a:t>
            </a:r>
            <a:r>
              <a:rPr lang="tr-TR" dirty="0"/>
              <a:t> program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:</a:t>
            </a:r>
          </a:p>
          <a:p>
            <a:r>
              <a:rPr lang="tr-TR" dirty="0"/>
              <a:t>0, 1, 1, 2, 3</a:t>
            </a:r>
          </a:p>
          <a:p>
            <a:endParaRPr lang="tr-TR" dirty="0"/>
          </a:p>
          <a:p>
            <a:r>
              <a:rPr lang="tr-TR" dirty="0" err="1"/>
              <a:t>İf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8</a:t>
            </a:r>
          </a:p>
          <a:p>
            <a:r>
              <a:rPr lang="tr-TR" dirty="0"/>
              <a:t>0, 1, 1, 2, 3, 5, 8, 13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859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5E0FF6B-9D77-4923-9E52-472A62AE9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#9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664E999-E416-4A12-B115-2C13445ADD0A}"/>
              </a:ext>
            </a:extLst>
          </p:cNvPr>
          <p:cNvSpPr txBox="1"/>
          <p:nvPr/>
        </p:nvSpPr>
        <p:spPr>
          <a:xfrm>
            <a:off x="949911" y="1690687"/>
            <a:ext cx="102892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chistmas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layers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draws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 </a:t>
            </a:r>
            <a:r>
              <a:rPr lang="tr-TR" dirty="0" err="1"/>
              <a:t>Examples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User </a:t>
            </a:r>
            <a:r>
              <a:rPr lang="tr-TR" dirty="0" err="1"/>
              <a:t>input</a:t>
            </a:r>
            <a:r>
              <a:rPr lang="tr-TR" dirty="0"/>
              <a:t>: 3</a:t>
            </a:r>
            <a:br>
              <a:rPr lang="tr-TR" dirty="0"/>
            </a:br>
            <a:r>
              <a:rPr lang="tr-TR" dirty="0"/>
              <a:t>  *</a:t>
            </a:r>
            <a:br>
              <a:rPr lang="tr-TR" dirty="0"/>
            </a:br>
            <a:r>
              <a:rPr lang="tr-TR" dirty="0"/>
              <a:t> ***</a:t>
            </a:r>
            <a:br>
              <a:rPr lang="tr-TR" dirty="0"/>
            </a:br>
            <a:r>
              <a:rPr lang="tr-TR" dirty="0"/>
              <a:t>*****</a:t>
            </a:r>
            <a:br>
              <a:rPr lang="tr-TR" dirty="0"/>
            </a:br>
            <a:endParaRPr lang="tr-TR" dirty="0"/>
          </a:p>
          <a:p>
            <a:r>
              <a:rPr lang="tr-TR" dirty="0"/>
              <a:t>User </a:t>
            </a:r>
            <a:r>
              <a:rPr lang="tr-TR" dirty="0" err="1"/>
              <a:t>input</a:t>
            </a:r>
            <a:r>
              <a:rPr lang="tr-TR" dirty="0"/>
              <a:t>: 5</a:t>
            </a:r>
          </a:p>
          <a:p>
            <a:r>
              <a:rPr lang="tr-TR" dirty="0"/>
              <a:t>    *</a:t>
            </a:r>
            <a:br>
              <a:rPr lang="tr-TR" dirty="0"/>
            </a:br>
            <a:r>
              <a:rPr lang="tr-TR" dirty="0"/>
              <a:t>   ***</a:t>
            </a:r>
            <a:br>
              <a:rPr lang="tr-TR" dirty="0"/>
            </a:br>
            <a:r>
              <a:rPr lang="tr-TR" dirty="0"/>
              <a:t>  *****</a:t>
            </a:r>
            <a:br>
              <a:rPr lang="tr-TR" dirty="0"/>
            </a:br>
            <a:r>
              <a:rPr lang="tr-TR" dirty="0"/>
              <a:t> *******</a:t>
            </a:r>
            <a:br>
              <a:rPr lang="tr-TR" dirty="0"/>
            </a:br>
            <a:r>
              <a:rPr lang="tr-TR" dirty="0"/>
              <a:t>*********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355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EE442CB0-85B8-4396-97C9-AB62ABA53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 dirty="0">
                <a:solidFill>
                  <a:srgbClr val="000000"/>
                </a:solidFill>
                <a:latin typeface="Calibri Light"/>
              </a:rPr>
              <a:t>Problem #10</a:t>
            </a:r>
            <a:endParaRPr lang="tr-T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B093F09-2BA4-46A9-A5E4-9FC1ACB2C23D}"/>
              </a:ext>
            </a:extLst>
          </p:cNvPr>
          <p:cNvSpPr txBox="1"/>
          <p:nvPr/>
        </p:nvSpPr>
        <p:spPr>
          <a:xfrm>
            <a:off x="838200" y="2041863"/>
            <a:ext cx="10844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(not </a:t>
            </a:r>
            <a:r>
              <a:rPr lang="tr-TR" dirty="0" err="1"/>
              <a:t>just</a:t>
            </a:r>
            <a:r>
              <a:rPr lang="tr-TR" dirty="0"/>
              <a:t> 3x3)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multiplication</a:t>
            </a:r>
            <a:r>
              <a:rPr lang="tr-TR" dirty="0"/>
              <a:t> can be </a:t>
            </a:r>
            <a:r>
              <a:rPr lang="tr-TR" dirty="0" err="1"/>
              <a:t>perform</a:t>
            </a:r>
            <a:r>
              <a:rPr lang="tr-TR" dirty="0"/>
              <a:t> (</a:t>
            </a:r>
            <a:r>
              <a:rPr lang="tr-TR" dirty="0" err="1"/>
              <a:t>matrices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form of </a:t>
            </a:r>
            <a:r>
              <a:rPr lang="tr-TR" dirty="0" err="1"/>
              <a:t>mxn</a:t>
            </a:r>
            <a:r>
              <a:rPr lang="tr-TR" dirty="0"/>
              <a:t> , </a:t>
            </a:r>
            <a:r>
              <a:rPr lang="tr-TR" dirty="0" err="1"/>
              <a:t>nxk</a:t>
            </a:r>
            <a:r>
              <a:rPr lang="tr-TR" dirty="0"/>
              <a:t>).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loops</a:t>
            </a:r>
            <a:r>
              <a:rPr lang="tr-TR" dirty="0"/>
              <a:t> (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please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it).</a:t>
            </a:r>
          </a:p>
          <a:p>
            <a:pPr marL="342900" indent="-342900">
              <a:buAutoNum type="arabicParenR"/>
            </a:pPr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  <a:p>
            <a:pPr marL="342900" indent="-342900">
              <a:buAutoNum type="arabicParenR"/>
            </a:pPr>
            <a:r>
              <a:rPr lang="tr-TR" dirty="0"/>
              <a:t>Write a program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numbers</a:t>
            </a:r>
            <a:r>
              <a:rPr lang="tr-TR" dirty="0"/>
              <a:t> in </a:t>
            </a:r>
            <a:r>
              <a:rPr lang="tr-TR" dirty="0" err="1"/>
              <a:t>ascending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(in </a:t>
            </a:r>
            <a:r>
              <a:rPr lang="tr-TR" dirty="0" err="1"/>
              <a:t>index</a:t>
            </a:r>
            <a:r>
              <a:rPr lang="tr-TR" dirty="0"/>
              <a:t> 0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.)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)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named</a:t>
            </a:r>
            <a:r>
              <a:rPr lang="tr-TR" dirty="0"/>
              <a:t> as </a:t>
            </a:r>
            <a:r>
              <a:rPr lang="tr-TR" b="1" dirty="0" err="1"/>
              <a:t>numbers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in </a:t>
            </a:r>
            <a:r>
              <a:rPr lang="tr-TR" dirty="0" err="1"/>
              <a:t>shuffled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b="1" dirty="0" err="1"/>
              <a:t>numbers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tr-TR" dirty="0"/>
          </a:p>
          <a:p>
            <a:pPr marL="342900" indent="-342900">
              <a:buAutoNum type="arabicParenR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6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6287C-E1FB-4DA4-8289-EF36CF9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92A80E1-B8C7-4BF9-9C8A-6272D891CEA5}"/>
              </a:ext>
            </a:extLst>
          </p:cNvPr>
          <p:cNvSpPr txBox="1"/>
          <p:nvPr/>
        </p:nvSpPr>
        <p:spPr>
          <a:xfrm>
            <a:off x="838080" y="1690200"/>
            <a:ext cx="10515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of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task</a:t>
            </a:r>
            <a:r>
              <a:rPr lang="tr-TR" dirty="0"/>
              <a:t>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redundancy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argument</a:t>
            </a:r>
            <a:r>
              <a:rPr lang="tr-TR" dirty="0"/>
              <a:t>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</a:t>
            </a:r>
            <a:r>
              <a:rPr lang="tr-TR" dirty="0" err="1"/>
              <a:t>return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finished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it is </a:t>
            </a:r>
            <a:r>
              <a:rPr lang="tr-TR" dirty="0" err="1"/>
              <a:t>terminated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job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not </a:t>
            </a:r>
            <a:r>
              <a:rPr lang="tr-TR" dirty="0" err="1"/>
              <a:t>called</a:t>
            </a:r>
            <a:r>
              <a:rPr lang="tr-TR" dirty="0"/>
              <a:t>, </a:t>
            </a:r>
            <a:r>
              <a:rPr lang="tr-TR" dirty="0" err="1"/>
              <a:t>cannot</a:t>
            </a:r>
            <a:r>
              <a:rPr lang="tr-TR" dirty="0"/>
              <a:t> be </a:t>
            </a:r>
            <a:r>
              <a:rPr lang="tr-TR" dirty="0" err="1"/>
              <a:t>executed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declared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be </a:t>
            </a:r>
            <a:r>
              <a:rPr lang="tr-TR" dirty="0" err="1"/>
              <a:t>created</a:t>
            </a:r>
            <a:r>
              <a:rPr lang="tr-TR" dirty="0"/>
              <a:t> in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imported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32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821DA-FEC9-42C3-AF45-E97DB43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1" dirty="0">
                <a:solidFill>
                  <a:srgbClr val="000000"/>
                </a:solidFill>
                <a:latin typeface="Calibri Light"/>
              </a:rPr>
              <a:t>Problem #11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10BF180-73B1-4EB9-AD8B-BCCDAA6814F8}"/>
              </a:ext>
            </a:extLst>
          </p:cNvPr>
          <p:cNvSpPr txBox="1"/>
          <p:nvPr/>
        </p:nvSpPr>
        <p:spPr>
          <a:xfrm>
            <a:off x="838080" y="1690200"/>
            <a:ext cx="958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program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2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hour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in format </a:t>
            </a:r>
            <a:r>
              <a:rPr lang="tr-TR" dirty="0" err="1"/>
              <a:t>hh:mm:ss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seconds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3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calculates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‘</a:t>
            </a:r>
            <a:r>
              <a:rPr lang="tr-TR" dirty="0" err="1"/>
              <a:t>second</a:t>
            </a:r>
            <a:r>
              <a:rPr lang="tr-TR" dirty="0"/>
              <a:t>’ </a:t>
            </a:r>
            <a:r>
              <a:rPr lang="tr-TR" dirty="0" err="1"/>
              <a:t>part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‘</a:t>
            </a:r>
            <a:r>
              <a:rPr lang="tr-TR" dirty="0" err="1"/>
              <a:t>minutes</a:t>
            </a:r>
            <a:r>
              <a:rPr lang="tr-TR" dirty="0"/>
              <a:t>’ </a:t>
            </a:r>
            <a:r>
              <a:rPr lang="tr-TR" dirty="0" err="1"/>
              <a:t>part</a:t>
            </a:r>
            <a:r>
              <a:rPr lang="tr-TR" dirty="0"/>
              <a:t>,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calculates</a:t>
            </a:r>
            <a:r>
              <a:rPr lang="tr-TR" dirty="0"/>
              <a:t> ‘</a:t>
            </a:r>
            <a:r>
              <a:rPr lang="tr-TR" dirty="0" err="1"/>
              <a:t>hour</a:t>
            </a:r>
            <a:r>
              <a:rPr lang="tr-TR" dirty="0"/>
              <a:t>’ </a:t>
            </a:r>
            <a:r>
              <a:rPr lang="tr-TR" dirty="0" err="1"/>
              <a:t>part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98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438590-7332-47EE-B5FC-EFE4958B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1" dirty="0">
                <a:solidFill>
                  <a:srgbClr val="000000"/>
                </a:solidFill>
                <a:latin typeface="Calibri Light"/>
              </a:rPr>
              <a:t>Problem #12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44CB7C1-B236-44A2-8918-553F959F659C}"/>
              </a:ext>
            </a:extLst>
          </p:cNvPr>
          <p:cNvSpPr txBox="1"/>
          <p:nvPr/>
        </p:nvSpPr>
        <p:spPr>
          <a:xfrm>
            <a:off x="905522" y="1535837"/>
            <a:ext cx="8345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a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True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is </a:t>
            </a:r>
            <a:r>
              <a:rPr lang="tr-TR" dirty="0" err="1"/>
              <a:t>palindrome</a:t>
            </a:r>
            <a:r>
              <a:rPr lang="tr-TR" dirty="0"/>
              <a:t>, </a:t>
            </a:r>
            <a:r>
              <a:rPr lang="tr-TR" dirty="0" err="1"/>
              <a:t>False</a:t>
            </a:r>
            <a:r>
              <a:rPr lang="tr-TR" dirty="0"/>
              <a:t> </a:t>
            </a:r>
            <a:r>
              <a:rPr lang="tr-TR" dirty="0" err="1"/>
              <a:t>otherwise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Palindrome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:</a:t>
            </a:r>
          </a:p>
          <a:p>
            <a:r>
              <a:rPr lang="tr-TR" dirty="0"/>
              <a:t>‘</a:t>
            </a:r>
            <a:r>
              <a:rPr lang="tr-TR" dirty="0" err="1"/>
              <a:t>mom</a:t>
            </a:r>
            <a:r>
              <a:rPr lang="tr-TR" dirty="0"/>
              <a:t>’</a:t>
            </a:r>
          </a:p>
          <a:p>
            <a:r>
              <a:rPr lang="tr-TR" dirty="0"/>
              <a:t>‘</a:t>
            </a:r>
            <a:r>
              <a:rPr lang="tr-TR" dirty="0" err="1"/>
              <a:t>Rotator</a:t>
            </a:r>
            <a:r>
              <a:rPr lang="tr-TR" dirty="0"/>
              <a:t>’</a:t>
            </a:r>
          </a:p>
          <a:p>
            <a:r>
              <a:rPr lang="tr-TR" dirty="0"/>
              <a:t>‘Madam’</a:t>
            </a:r>
          </a:p>
          <a:p>
            <a:r>
              <a:rPr lang="tr-TR" dirty="0"/>
              <a:t>‘</a:t>
            </a:r>
            <a:r>
              <a:rPr lang="tr-TR" dirty="0" err="1"/>
              <a:t>level</a:t>
            </a:r>
            <a:r>
              <a:rPr lang="tr-TR" dirty="0"/>
              <a:t>’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844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4A5F1-1BB0-4E30-99FA-E74637A7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1" dirty="0">
                <a:solidFill>
                  <a:srgbClr val="000000"/>
                </a:solidFill>
                <a:latin typeface="Calibri Light"/>
              </a:rPr>
              <a:t>Problem #13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89117F-C5D5-4112-A8E3-C234F3487C9B}"/>
              </a:ext>
            </a:extLst>
          </p:cNvPr>
          <p:cNvSpPr txBox="1"/>
          <p:nvPr/>
        </p:nvSpPr>
        <p:spPr>
          <a:xfrm>
            <a:off x="923278" y="1500326"/>
            <a:ext cx="103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sorted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swap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swap,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min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of </a:t>
            </a:r>
            <a:r>
              <a:rPr lang="tr-TR" dirty="0" err="1"/>
              <a:t>min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previously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7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79035-895C-4C2E-BF14-555AF37F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1" dirty="0">
                <a:solidFill>
                  <a:srgbClr val="000000"/>
                </a:solidFill>
                <a:latin typeface="Calibri Light"/>
              </a:rPr>
              <a:t>Problem #14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E99D523-297D-44A4-80B5-8C67FF9AEED0}"/>
              </a:ext>
            </a:extLst>
          </p:cNvPr>
          <p:cNvSpPr txBox="1"/>
          <p:nvPr/>
        </p:nvSpPr>
        <p:spPr>
          <a:xfrm>
            <a:off x="838080" y="1526959"/>
            <a:ext cx="98595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Write a program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:</a:t>
            </a:r>
            <a:br>
              <a:rPr lang="tr-TR" dirty="0"/>
            </a:br>
            <a:br>
              <a:rPr lang="tr-TR" dirty="0"/>
            </a:br>
            <a:r>
              <a:rPr lang="tr-TR" dirty="0"/>
              <a:t>0) </a:t>
            </a:r>
            <a:r>
              <a:rPr lang="tr-TR" dirty="0" err="1"/>
              <a:t>Exit</a:t>
            </a:r>
            <a:br>
              <a:rPr lang="tr-TR" dirty="0"/>
            </a:br>
            <a:r>
              <a:rPr lang="tr-TR" dirty="0"/>
              <a:t>1) </a:t>
            </a:r>
            <a:r>
              <a:rPr lang="tr-TR" dirty="0" err="1"/>
              <a:t>Add</a:t>
            </a:r>
            <a:endParaRPr lang="tr-TR" dirty="0"/>
          </a:p>
          <a:p>
            <a:r>
              <a:rPr lang="tr-TR" dirty="0"/>
              <a:t>2) </a:t>
            </a:r>
            <a:r>
              <a:rPr lang="tr-TR" dirty="0" err="1"/>
              <a:t>Delete</a:t>
            </a:r>
            <a:endParaRPr lang="tr-TR" dirty="0"/>
          </a:p>
          <a:p>
            <a:r>
              <a:rPr lang="tr-TR" dirty="0"/>
              <a:t>3) Show</a:t>
            </a:r>
          </a:p>
          <a:p>
            <a:r>
              <a:rPr lang="tr-TR" dirty="0"/>
              <a:t>4) </a:t>
            </a:r>
            <a:r>
              <a:rPr lang="tr-TR" dirty="0" err="1"/>
              <a:t>PrintAll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1, </a:t>
            </a:r>
            <a:r>
              <a:rPr lang="tr-TR" dirty="0" err="1"/>
              <a:t>then</a:t>
            </a:r>
            <a:r>
              <a:rPr lang="tr-TR" dirty="0"/>
              <a:t> it </a:t>
            </a:r>
            <a:r>
              <a:rPr lang="tr-TR" dirty="0" err="1"/>
              <a:t>takes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adds</a:t>
            </a:r>
            <a:r>
              <a:rPr lang="tr-TR" dirty="0"/>
              <a:t> it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list</a:t>
            </a:r>
            <a:br>
              <a:rPr lang="tr-TR" dirty="0"/>
            </a:b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2, </a:t>
            </a:r>
            <a:r>
              <a:rPr lang="tr-TR" dirty="0" err="1"/>
              <a:t>then</a:t>
            </a:r>
            <a:r>
              <a:rPr lang="tr-TR" dirty="0"/>
              <a:t> program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list</a:t>
            </a:r>
            <a:br>
              <a:rPr lang="tr-TR" dirty="0"/>
            </a:b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3, </a:t>
            </a:r>
            <a:r>
              <a:rPr lang="tr-TR" dirty="0" err="1"/>
              <a:t>then</a:t>
            </a:r>
            <a:r>
              <a:rPr lang="tr-TR" dirty="0"/>
              <a:t> program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index</a:t>
            </a:r>
            <a:br>
              <a:rPr lang="tr-TR" dirty="0"/>
            </a:b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4, </a:t>
            </a:r>
            <a:r>
              <a:rPr lang="tr-TR" dirty="0" err="1"/>
              <a:t>then</a:t>
            </a:r>
            <a:r>
              <a:rPr lang="tr-TR" dirty="0"/>
              <a:t> program </a:t>
            </a:r>
            <a:r>
              <a:rPr lang="tr-TR" dirty="0" err="1"/>
              <a:t>prints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list</a:t>
            </a:r>
            <a:br>
              <a:rPr lang="tr-TR" dirty="0"/>
            </a:b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enters</a:t>
            </a:r>
            <a:r>
              <a:rPr lang="tr-TR" dirty="0"/>
              <a:t> 0, program </a:t>
            </a:r>
            <a:r>
              <a:rPr lang="tr-TR" dirty="0" err="1"/>
              <a:t>exits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Advanced problem: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uncrasheble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i </a:t>
            </a:r>
            <a:r>
              <a:rPr lang="tr-TR" dirty="0" err="1"/>
              <a:t>enter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as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rather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program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crash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friendly</a:t>
            </a:r>
            <a:r>
              <a:rPr lang="tr-TR" dirty="0"/>
              <a:t> (a </a:t>
            </a:r>
            <a:r>
              <a:rPr lang="tr-TR" dirty="0" err="1"/>
              <a:t>welcoming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a </a:t>
            </a:r>
            <a:r>
              <a:rPr lang="tr-TR" dirty="0" err="1"/>
              <a:t>goodbye</a:t>
            </a:r>
            <a:r>
              <a:rPr lang="tr-TR" dirty="0"/>
              <a:t> </a:t>
            </a:r>
            <a:r>
              <a:rPr lang="tr-TR" dirty="0" err="1"/>
              <a:t>print</a:t>
            </a:r>
            <a:r>
              <a:rPr lang="tr-TR" dirty="0"/>
              <a:t> in </a:t>
            </a:r>
            <a:r>
              <a:rPr lang="tr-TR" dirty="0" err="1"/>
              <a:t>option</a:t>
            </a:r>
            <a:r>
              <a:rPr lang="tr-TR" dirty="0"/>
              <a:t> 0 </a:t>
            </a:r>
            <a:r>
              <a:rPr lang="tr-TR" dirty="0" err="1"/>
              <a:t>etc</a:t>
            </a:r>
            <a:r>
              <a:rPr lang="tr-TR" dirty="0"/>
              <a:t>.)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076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Algoritma Nedir?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İçerik Yer Tutucusu 5"/>
          <p:cNvPicPr/>
          <p:nvPr/>
        </p:nvPicPr>
        <p:blipFill>
          <a:blip r:embed="rId2"/>
          <a:stretch/>
        </p:blipFill>
        <p:spPr>
          <a:xfrm>
            <a:off x="1069200" y="1847880"/>
            <a:ext cx="3191400" cy="435096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20A0D0-A5D4-4C3B-88B4-A77B2F13A48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Program ve Programlama Dilleri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u="sng" strike="noStrike" spc="-1">
                <a:solidFill>
                  <a:srgbClr val="000000"/>
                </a:solidFill>
                <a:uFillTx/>
                <a:latin typeface="Calibri"/>
              </a:rPr>
              <a:t>Program</a:t>
            </a: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: Bir bilgisayarda çalışabilecek, çeşitli işler yapmaya adanmış iş veya iş kümeleri.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Windows, Chrome, Dota, PowerPoint, Spyder… vb.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u="sng" strike="noStrike" spc="-1">
                <a:solidFill>
                  <a:srgbClr val="000000"/>
                </a:solidFill>
                <a:uFillTx/>
                <a:latin typeface="Calibri"/>
              </a:rPr>
              <a:t>Programlama Dili</a:t>
            </a: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: Bilgisayara bir programın neler yapacağını ve nasıl yapacağını anlattığımız komutlar bütünü. Oluşturduğumuz algoritmaları bilgisayarın anlayacağı dile dönüştüren araç.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Python, C, Matlab, Java, Fortran, PHP … vb.</a:t>
            </a:r>
          </a:p>
          <a:p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ACD8B4-A58F-48CD-995E-D22C47A9E85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Programların Çalışma Prensipleri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Compiled Languages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Kod önceden compile edilir, oluşan byte-code çeşitli inputlarla çalıştırılır,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Deployment isteyen (örn. Web) sistemlerde can sıkıcı olabilir,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Interpreted dillerden daha hızlıdır, genelde sisteme erişim varsa mutlaka tercih edilmelidir.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C, C++, C#, Java,  … vb.</a:t>
            </a: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98D68E-8B93-43E8-89E3-F1A42EF836C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Programların Çalışma Prensipleri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4641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000" b="0" strike="noStrike" spc="-1">
                <a:solidFill>
                  <a:srgbClr val="000000"/>
                </a:solidFill>
                <a:latin typeface="Calibri"/>
              </a:rPr>
              <a:t>Interpreted Languages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900" b="0" strike="noStrike" spc="-1">
                <a:solidFill>
                  <a:srgbClr val="000000"/>
                </a:solidFill>
                <a:latin typeface="Calibri"/>
              </a:rPr>
              <a:t>Yazılan kod, input ile beraber bir interpreter aracılığıyla byte-code’a dönüşür,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900" b="0" strike="noStrike" spc="-1">
                <a:solidFill>
                  <a:srgbClr val="000000"/>
                </a:solidFill>
                <a:latin typeface="Calibri"/>
              </a:rPr>
              <a:t>Aktif olan kod parçası çalıştırılır, yani koddaki bir hata o bölüm çalışana kadar görülmez.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900" b="0" strike="noStrike" spc="-1">
                <a:solidFill>
                  <a:srgbClr val="000000"/>
                </a:solidFill>
                <a:latin typeface="Calibri"/>
              </a:rPr>
              <a:t>Web servisleri için daha idealdir, sisteme erişim isteyen sistemler için tercih edilmemelidir.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tr-TR" sz="1900" b="0" strike="noStrike" spc="-1">
                <a:solidFill>
                  <a:srgbClr val="000000"/>
                </a:solidFill>
                <a:latin typeface="Calibri"/>
              </a:rPr>
              <a:t>Python, PHP, JavaScript, Scheme … vb.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1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7ADA08-9174-42BB-99F9-FEFBA75FBE7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0" name="Resim 5"/>
          <p:cNvPicPr/>
          <p:nvPr/>
        </p:nvPicPr>
        <p:blipFill>
          <a:blip r:embed="rId2"/>
          <a:stretch/>
        </p:blipFill>
        <p:spPr>
          <a:xfrm>
            <a:off x="1797480" y="3362040"/>
            <a:ext cx="8596800" cy="34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IDE - Interpreter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13BE8A-2521-4514-AEFC-576FC7BF0B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38080" y="1590840"/>
            <a:ext cx="10515240" cy="4667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IDE is an editor to write more elegant codes.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IDE controls how you wrote the code, is it OK with syntax rules and help you on coding.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IDE checks the source code and if it is OK for it, sends it to interpreter.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Interpreter only takes source code and input and runs.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r-TR" sz="2400" b="0" strike="noStrike" spc="-1">
                <a:solidFill>
                  <a:srgbClr val="000000"/>
                </a:solidFill>
                <a:latin typeface="Calibri"/>
              </a:rPr>
              <a:t>Spyder is an IDE, Python3 is the interpreter (and the language, same name). So you can code without spyder, or with any other IDE (e.g. Pycharm, sublime…etc)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Problem #1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96240" y="1825560"/>
            <a:ext cx="10657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800" b="0" strike="noStrike" spc="-1">
                <a:solidFill>
                  <a:srgbClr val="000000"/>
                </a:solidFill>
                <a:latin typeface="Calibri"/>
              </a:rPr>
              <a:t>Write a program to calculate the sum of the numbers from 1 to 10</a:t>
            </a:r>
          </a:p>
        </p:txBody>
      </p:sp>
      <p:sp>
        <p:nvSpPr>
          <p:cNvPr id="1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D4D1DE4-3802-4E85-BA71-E4AB7819851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7" name="Resim 5"/>
          <p:cNvPicPr/>
          <p:nvPr/>
        </p:nvPicPr>
        <p:blipFill>
          <a:blip r:embed="rId2"/>
          <a:stretch/>
        </p:blipFill>
        <p:spPr>
          <a:xfrm>
            <a:off x="4429440" y="3861720"/>
            <a:ext cx="3202920" cy="170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tr-TR" sz="4400" b="0" strike="noStrike" spc="-1">
                <a:solidFill>
                  <a:srgbClr val="000000"/>
                </a:solidFill>
                <a:latin typeface="Calibri Light"/>
              </a:rPr>
              <a:t>Problem #2</a:t>
            </a:r>
            <a:endParaRPr lang="tr-T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258200"/>
            <a:ext cx="10515240" cy="546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Calibri"/>
              </a:rPr>
              <a:t>Write a program to swap the values of 2 variables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1" strike="noStrike" spc="-1">
                <a:solidFill>
                  <a:srgbClr val="000000"/>
                </a:solidFill>
                <a:latin typeface="Calibri"/>
              </a:rPr>
              <a:t>E.g.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1" u="sng" strike="noStrike" spc="-1">
                <a:solidFill>
                  <a:srgbClr val="000000"/>
                </a:solidFill>
                <a:uFillTx/>
                <a:latin typeface="Calibri"/>
              </a:rPr>
              <a:t>İf</a:t>
            </a:r>
            <a:r>
              <a:rPr lang="tr-TR" sz="2000" b="1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 number1 = 2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 number2 = 3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1" u="sng" strike="noStrike" spc="-1">
                <a:solidFill>
                  <a:srgbClr val="000000"/>
                </a:solidFill>
                <a:uFillTx/>
                <a:latin typeface="Calibri"/>
              </a:rPr>
              <a:t>When we print variables after your swap</a:t>
            </a:r>
            <a:r>
              <a:rPr lang="tr-TR" sz="2000" b="1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print(number1)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print(number2)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1" u="sng" strike="noStrike" spc="-1">
                <a:solidFill>
                  <a:srgbClr val="000000"/>
                </a:solidFill>
                <a:uFillTx/>
                <a:latin typeface="Calibri"/>
              </a:rPr>
              <a:t>We should see</a:t>
            </a:r>
            <a:r>
              <a:rPr lang="tr-TR" sz="2000" b="1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tr-TR" sz="2000" b="0" i="1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tr-T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FCC201-70C5-4AFB-858B-5FA9033B78D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1932</Words>
  <Application>Microsoft Office PowerPoint</Application>
  <PresentationFormat>Geniş ekran</PresentationFormat>
  <Paragraphs>234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Loops  (while loop)</vt:lpstr>
      <vt:lpstr>Problem #7</vt:lpstr>
      <vt:lpstr>Problem #8</vt:lpstr>
      <vt:lpstr>Problem #9</vt:lpstr>
      <vt:lpstr>Problem #10</vt:lpstr>
      <vt:lpstr>Functions</vt:lpstr>
      <vt:lpstr>Problem #11</vt:lpstr>
      <vt:lpstr>Problem #12</vt:lpstr>
      <vt:lpstr>Problem #13</vt:lpstr>
      <vt:lpstr>Problem #14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Programlama</dc:title>
  <dc:subject/>
  <dc:creator>ozan polat</dc:creator>
  <dc:description/>
  <cp:lastModifiedBy>ozan polat</cp:lastModifiedBy>
  <cp:revision>17</cp:revision>
  <dcterms:created xsi:type="dcterms:W3CDTF">2019-11-29T13:01:35Z</dcterms:created>
  <dcterms:modified xsi:type="dcterms:W3CDTF">2019-12-13T22:26:44Z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