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6" r:id="rId2"/>
    <p:sldId id="337" r:id="rId3"/>
    <p:sldId id="338" r:id="rId4"/>
    <p:sldId id="340" r:id="rId5"/>
    <p:sldId id="341" r:id="rId6"/>
    <p:sldId id="342" r:id="rId7"/>
    <p:sldId id="343" r:id="rId8"/>
    <p:sldId id="346" r:id="rId9"/>
    <p:sldId id="344" r:id="rId10"/>
    <p:sldId id="345" r:id="rId11"/>
    <p:sldId id="347" r:id="rId12"/>
    <p:sldId id="349" r:id="rId13"/>
    <p:sldId id="348" r:id="rId14"/>
    <p:sldId id="350" r:id="rId15"/>
    <p:sldId id="351" r:id="rId16"/>
    <p:sldId id="33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Segoe Semibold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Segoe Semibold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Segoe Semibold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Segoe Semibold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Segoe Semibold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Segoe Semibold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Segoe Semibold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Segoe Semibold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Segoe Semibold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2B4786"/>
    <a:srgbClr val="777777"/>
    <a:srgbClr val="DDDDDD"/>
    <a:srgbClr val="FFFFFF"/>
    <a:srgbClr val="D06800"/>
    <a:srgbClr val="BC5E00"/>
    <a:srgbClr val="FF9933"/>
    <a:srgbClr val="F6D7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65009" autoAdjust="0"/>
  </p:normalViewPr>
  <p:slideViewPr>
    <p:cSldViewPr snapToGrid="0">
      <p:cViewPr varScale="1">
        <p:scale>
          <a:sx n="46" d="100"/>
          <a:sy n="46" d="100"/>
        </p:scale>
        <p:origin x="-18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13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Segoe" pitchFamily="34" charset="0"/>
              </a:defRPr>
            </a:lvl1pPr>
          </a:lstStyle>
          <a:p>
            <a:fld id="{F029F16F-E914-4C5A-8ED7-035189334CE3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 b="0">
                <a:latin typeface="Segoe" pitchFamily="34" charset="0"/>
                <a:cs typeface="Arial" pitchFamily="34" charset="0"/>
              </a:defRPr>
            </a:lvl1pPr>
          </a:lstStyle>
          <a:p>
            <a:r>
              <a:rPr lang="en-US"/>
              <a:t>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8134C2-4C89-4C91-980F-BE7380AAA5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88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AD8D3DAC-625B-45D5-AE95-A8699BDD9EB8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 b="0">
                <a:latin typeface="Segoe" pitchFamily="34" charset="0"/>
                <a:cs typeface="Arial" pitchFamily="34" charset="0"/>
              </a:defRPr>
            </a:lvl1pPr>
          </a:lstStyle>
          <a:p>
            <a:r>
              <a:rPr lang="en-US"/>
              <a:t>©2004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AAEAB6B3-17DA-45BA-BF72-ACE62269C2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418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E509BC-D5C9-4DB0-9D77-DA0DC7159E8F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©2004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F8B9C-E8CD-433C-9C7F-2027D5403FCB}" type="slidenum">
              <a:rPr lang="en-US"/>
              <a:pPr/>
              <a:t>1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E509BC-D5C9-4DB0-9D77-DA0DC7159E8F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©2004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F8B9C-E8CD-433C-9C7F-2027D5403FCB}" type="slidenum">
              <a:rPr lang="en-US"/>
              <a:pPr/>
              <a:t>10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E509BC-D5C9-4DB0-9D77-DA0DC7159E8F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©2004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F8B9C-E8CD-433C-9C7F-2027D5403FCB}" type="slidenum">
              <a:rPr lang="en-US"/>
              <a:pPr/>
              <a:t>11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E509BC-D5C9-4DB0-9D77-DA0DC7159E8F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©2004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F8B9C-E8CD-433C-9C7F-2027D5403FCB}" type="slidenum">
              <a:rPr lang="en-US"/>
              <a:pPr/>
              <a:t>12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E509BC-D5C9-4DB0-9D77-DA0DC7159E8F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©2004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F8B9C-E8CD-433C-9C7F-2027D5403FCB}" type="slidenum">
              <a:rPr lang="en-US"/>
              <a:pPr/>
              <a:t>13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E509BC-D5C9-4DB0-9D77-DA0DC7159E8F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©2004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F8B9C-E8CD-433C-9C7F-2027D5403FCB}" type="slidenum">
              <a:rPr lang="en-US"/>
              <a:pPr/>
              <a:t>14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E509BC-D5C9-4DB0-9D77-DA0DC7159E8F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©2004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F8B9C-E8CD-433C-9C7F-2027D5403FCB}" type="slidenum">
              <a:rPr lang="en-US"/>
              <a:pPr/>
              <a:t>15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E509BC-D5C9-4DB0-9D77-DA0DC7159E8F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©2004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F8B9C-E8CD-433C-9C7F-2027D5403FCB}" type="slidenum">
              <a:rPr lang="en-US"/>
              <a:pPr/>
              <a:t>16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E509BC-D5C9-4DB0-9D77-DA0DC7159E8F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©2004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F8B9C-E8CD-433C-9C7F-2027D5403FCB}" type="slidenum">
              <a:rPr lang="en-US"/>
              <a:pPr/>
              <a:t>2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E509BC-D5C9-4DB0-9D77-DA0DC7159E8F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©2004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F8B9C-E8CD-433C-9C7F-2027D5403FCB}" type="slidenum">
              <a:rPr lang="en-US"/>
              <a:pPr/>
              <a:t>3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E509BC-D5C9-4DB0-9D77-DA0DC7159E8F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©2004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F8B9C-E8CD-433C-9C7F-2027D5403FCB}" type="slidenum">
              <a:rPr lang="en-US"/>
              <a:pPr/>
              <a:t>4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E509BC-D5C9-4DB0-9D77-DA0DC7159E8F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©2004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F8B9C-E8CD-433C-9C7F-2027D5403FCB}" type="slidenum">
              <a:rPr lang="en-US"/>
              <a:pPr/>
              <a:t>5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E509BC-D5C9-4DB0-9D77-DA0DC7159E8F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©2004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F8B9C-E8CD-433C-9C7F-2027D5403FCB}" type="slidenum">
              <a:rPr lang="en-US"/>
              <a:pPr/>
              <a:t>6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E509BC-D5C9-4DB0-9D77-DA0DC7159E8F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©2004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F8B9C-E8CD-433C-9C7F-2027D5403FCB}" type="slidenum">
              <a:rPr lang="en-US"/>
              <a:pPr/>
              <a:t>7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E509BC-D5C9-4DB0-9D77-DA0DC7159E8F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©2004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F8B9C-E8CD-433C-9C7F-2027D5403FCB}" type="slidenum">
              <a:rPr lang="en-US"/>
              <a:pPr/>
              <a:t>8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E509BC-D5C9-4DB0-9D77-DA0DC7159E8F}" type="datetime8">
              <a:rPr lang="en-US"/>
              <a:pPr/>
              <a:t>8/8/2011 9:13 AM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©2004 Microsoft Corporation. All rights reserved.</a:t>
            </a:r>
          </a:p>
          <a:p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F8B9C-E8CD-433C-9C7F-2027D5403FCB}" type="slidenum">
              <a:rPr lang="en-US"/>
              <a:pPr/>
              <a:t>9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69913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>
            <a:off x="8164" y="6474455"/>
            <a:ext cx="2971800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4786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http://www.enginpolat.com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2B4786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6164036" y="6474727"/>
            <a:ext cx="2979963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spcBef>
                <a:spcPct val="0"/>
              </a:spcBef>
              <a:buFont typeface="Wingdings 2" pitchFamily="18" charset="2"/>
              <a:buNone/>
              <a:defRPr>
                <a:latin typeface="Segoe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 2" pitchFamily="18" charset="2"/>
              <a:buNone/>
              <a:tabLst/>
              <a:defRPr/>
            </a:pPr>
            <a:fld id="{2D3A8C86-FACB-4148-B959-0B82BA0FDC69}" type="datetime2">
              <a:rPr kumimoji="0" 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2B478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 2" pitchFamily="18" charset="2"/>
                <a:buNone/>
                <a:tabLst/>
                <a:defRPr/>
              </a:pPr>
              <a:t>08 Ağustos 2011 Pazartesi</a:t>
            </a:fld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2B4786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C00000"/>
          </a:solidFill>
          <a:effectLst/>
          <a:latin typeface="Segoe UI Semibold" pitchFamily="34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ADF55"/>
          </a:solidFill>
          <a:latin typeface="Segoe Semibold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ADF55"/>
          </a:solidFill>
          <a:latin typeface="Segoe Semibold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ADF55"/>
          </a:solidFill>
          <a:latin typeface="Segoe Semibold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ADF55"/>
          </a:solidFill>
          <a:latin typeface="Segoe Semibold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ADF55"/>
          </a:solidFill>
          <a:latin typeface="Segoe Semibold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ADF55"/>
          </a:solidFill>
          <a:latin typeface="Segoe Semibold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ADF55"/>
          </a:solidFill>
          <a:latin typeface="Segoe Semibold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ADF55"/>
          </a:solidFill>
          <a:latin typeface="Segoe Semibold" pitchFamily="34" charset="0"/>
        </a:defRPr>
      </a:lvl9pPr>
    </p:titleStyle>
    <p:bodyStyle>
      <a:lvl1pPr marL="447675" indent="-4476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3438" indent="-35401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5"/>
        </a:buBlip>
        <a:defRPr sz="2600">
          <a:solidFill>
            <a:schemeClr val="tx1"/>
          </a:solidFill>
          <a:latin typeface="+mn-lt"/>
        </a:defRPr>
      </a:lvl2pPr>
      <a:lvl3pPr marL="1208088" indent="-3730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5"/>
        </a:buBlip>
        <a:defRPr sz="2300">
          <a:solidFill>
            <a:schemeClr val="tx1"/>
          </a:solidFill>
          <a:latin typeface="+mn-lt"/>
        </a:defRPr>
      </a:lvl3pPr>
      <a:lvl4pPr marL="1544638" indent="-3349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5"/>
        </a:buBlip>
        <a:defRPr sz="2000">
          <a:solidFill>
            <a:schemeClr val="tx1"/>
          </a:solidFill>
          <a:latin typeface="+mn-lt"/>
        </a:defRPr>
      </a:lvl4pPr>
      <a:lvl5pPr marL="1851025" indent="-3048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5"/>
        </a:buBlip>
        <a:defRPr sz="1700">
          <a:solidFill>
            <a:schemeClr val="tx1"/>
          </a:solidFill>
          <a:latin typeface="+mn-lt"/>
        </a:defRPr>
      </a:lvl5pPr>
      <a:lvl6pPr marL="2308225" indent="-3048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5"/>
        </a:buBlip>
        <a:defRPr sz="1700">
          <a:solidFill>
            <a:schemeClr val="tx1"/>
          </a:solidFill>
          <a:latin typeface="+mn-lt"/>
        </a:defRPr>
      </a:lvl6pPr>
      <a:lvl7pPr marL="2765425" indent="-3048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5"/>
        </a:buBlip>
        <a:defRPr sz="1700">
          <a:solidFill>
            <a:schemeClr val="tx1"/>
          </a:solidFill>
          <a:latin typeface="+mn-lt"/>
        </a:defRPr>
      </a:lvl7pPr>
      <a:lvl8pPr marL="3222625" indent="-3048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5"/>
        </a:buBlip>
        <a:defRPr sz="1700">
          <a:solidFill>
            <a:schemeClr val="tx1"/>
          </a:solidFill>
          <a:latin typeface="+mn-lt"/>
        </a:defRPr>
      </a:lvl8pPr>
      <a:lvl9pPr marL="3679825" indent="-3048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5"/>
        </a:buBlip>
        <a:defRPr sz="17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8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7588"/>
            <a:ext cx="8077200" cy="701731"/>
          </a:xfrm>
        </p:spPr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  <a:latin typeface="Segoe UI Semibold" pitchFamily="34" charset="0"/>
              </a:rPr>
              <a:t>XNA </a:t>
            </a:r>
            <a:r>
              <a:rPr lang="tr-TR" sz="4400" b="1" dirty="0" smtClean="0">
                <a:solidFill>
                  <a:srgbClr val="C00000"/>
                </a:solidFill>
                <a:latin typeface="Segoe UI Semibold" pitchFamily="34" charset="0"/>
              </a:rPr>
              <a:t>ile Oyun Programlama</a:t>
            </a:r>
            <a:endParaRPr lang="en-US" sz="4400" b="1" dirty="0">
              <a:solidFill>
                <a:srgbClr val="C00000"/>
              </a:solidFill>
              <a:latin typeface="Segoe UI Semibold" pitchFamily="34" charset="0"/>
            </a:endParaRPr>
          </a:p>
        </p:txBody>
      </p:sp>
      <p:sp>
        <p:nvSpPr>
          <p:cNvPr id="9" name="Rectangle 59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799" y="3518134"/>
            <a:ext cx="8236259" cy="149774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Engin Polat</a:t>
            </a:r>
            <a:endParaRPr lang="en-US" b="1" dirty="0">
              <a:solidFill>
                <a:srgbClr val="2B4786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NTV Yeni Medya - </a:t>
            </a:r>
            <a:r>
              <a:rPr lang="tr-TR" sz="240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Yazılım Mimarı / Proje Lideri</a:t>
            </a:r>
            <a:endParaRPr lang="en-US" sz="2400" dirty="0">
              <a:solidFill>
                <a:srgbClr val="2B4786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BilgeAdam - Yazılım ve Veritabanı Eğitmeni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7099" y="1713402"/>
            <a:ext cx="831393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tr-TR" sz="32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Class seviyesinde değişken</a:t>
            </a:r>
          </a:p>
          <a:p>
            <a:pPr marL="514350" indent="-514350">
              <a:lnSpc>
                <a:spcPct val="150000"/>
              </a:lnSpc>
            </a:pPr>
            <a:r>
              <a:rPr lang="tr-TR" sz="2000" dirty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tr-TR" sz="20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SpriteBatch spriteBatch;</a:t>
            </a:r>
          </a:p>
          <a:p>
            <a:pPr marL="514350" indent="-514350">
              <a:lnSpc>
                <a:spcPct val="150000"/>
              </a:lnSpc>
            </a:pPr>
            <a:endParaRPr lang="tr-TR" sz="3200" dirty="0" smtClean="0">
              <a:solidFill>
                <a:srgbClr val="2B4786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lnSpc>
                <a:spcPct val="150000"/>
              </a:lnSpc>
            </a:pPr>
            <a:r>
              <a:rPr lang="tr-TR" sz="32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LoadContent() methodunda ataması yapılır</a:t>
            </a:r>
          </a:p>
          <a:p>
            <a:pPr marL="514350" indent="-514350">
              <a:lnSpc>
                <a:spcPct val="150000"/>
              </a:lnSpc>
            </a:pPr>
            <a:r>
              <a:rPr lang="tr-TR" sz="20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	spriteBatch = new SpriteBatch(GraphicsDevice);</a:t>
            </a:r>
          </a:p>
        </p:txBody>
      </p:sp>
      <p:sp>
        <p:nvSpPr>
          <p:cNvPr id="10" name="Rectangle 58"/>
          <p:cNvSpPr txBox="1">
            <a:spLocks noChangeArrowheads="1"/>
          </p:cNvSpPr>
          <p:nvPr/>
        </p:nvSpPr>
        <p:spPr bwMode="auto">
          <a:xfrm>
            <a:off x="685800" y="254601"/>
            <a:ext cx="8077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pitchFamily="34" charset="0"/>
                <a:ea typeface="+mj-ea"/>
                <a:cs typeface="+mj-cs"/>
              </a:rPr>
              <a:t>SpriteBatch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7099" y="1325462"/>
            <a:ext cx="83139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32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Texture2D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32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Content.Load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32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Vector2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32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SpriteBatch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32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Window.ClientBounds</a:t>
            </a:r>
          </a:p>
        </p:txBody>
      </p:sp>
      <p:sp>
        <p:nvSpPr>
          <p:cNvPr id="10" name="Rectangle 58"/>
          <p:cNvSpPr txBox="1">
            <a:spLocks noChangeArrowheads="1"/>
          </p:cNvSpPr>
          <p:nvPr/>
        </p:nvSpPr>
        <p:spPr bwMode="auto">
          <a:xfrm>
            <a:off x="685800" y="254601"/>
            <a:ext cx="8077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pitchFamily="34" charset="0"/>
                <a:ea typeface="+mj-ea"/>
                <a:cs typeface="+mj-cs"/>
              </a:rPr>
              <a:t>Oyun penceresine çizim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8"/>
          <p:cNvSpPr txBox="1">
            <a:spLocks noChangeArrowheads="1"/>
          </p:cNvSpPr>
          <p:nvPr/>
        </p:nvSpPr>
        <p:spPr bwMode="auto">
          <a:xfrm>
            <a:off x="685800" y="254601"/>
            <a:ext cx="8077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pitchFamily="34" charset="0"/>
                <a:ea typeface="+mj-ea"/>
                <a:cs typeface="+mj-cs"/>
              </a:rPr>
              <a:t>Oyun penceresine çizim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bold" pitchFamily="34" charset="0"/>
              <a:ea typeface="+mj-ea"/>
              <a:cs typeface="+mj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3455" y="1619947"/>
            <a:ext cx="7517091" cy="3618106"/>
            <a:chOff x="685800" y="1619947"/>
            <a:chExt cx="7517091" cy="3618106"/>
          </a:xfrm>
        </p:grpSpPr>
        <p:pic>
          <p:nvPicPr>
            <p:cNvPr id="1028" name="Picture 4" descr="C:\Users\Engin\Desktop\Arkapla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619947"/>
              <a:ext cx="5392869" cy="3618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Engin\Desktop\Sunum\FutbolTopu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4141" y="2714625"/>
              <a:ext cx="14287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8393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8"/>
          <p:cNvSpPr txBox="1">
            <a:spLocks noChangeArrowheads="1"/>
          </p:cNvSpPr>
          <p:nvPr/>
        </p:nvSpPr>
        <p:spPr bwMode="auto">
          <a:xfrm>
            <a:off x="685800" y="254601"/>
            <a:ext cx="8077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pitchFamily="34" charset="0"/>
                <a:ea typeface="+mj-ea"/>
                <a:cs typeface="+mj-cs"/>
              </a:rPr>
              <a:t>Uzay Gemisi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bold" pitchFamily="34" charset="0"/>
              <a:ea typeface="+mj-ea"/>
              <a:cs typeface="+mj-cs"/>
            </a:endParaRPr>
          </a:p>
        </p:txBody>
      </p:sp>
      <p:pic>
        <p:nvPicPr>
          <p:cNvPr id="494594" name="Picture 2" descr="XNA - Uzay Oyunu Sonuç Penceres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25" y="1190625"/>
            <a:ext cx="6000750" cy="447675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8"/>
          <p:cNvSpPr txBox="1">
            <a:spLocks noChangeArrowheads="1"/>
          </p:cNvSpPr>
          <p:nvPr/>
        </p:nvSpPr>
        <p:spPr bwMode="auto">
          <a:xfrm>
            <a:off x="685800" y="254601"/>
            <a:ext cx="8077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pitchFamily="34" charset="0"/>
                <a:ea typeface="+mj-ea"/>
                <a:cs typeface="+mj-cs"/>
              </a:rPr>
              <a:t>Karakter Animasyonu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bold" pitchFamily="34" charset="0"/>
              <a:ea typeface="+mj-ea"/>
              <a:cs typeface="+mj-cs"/>
            </a:endParaRPr>
          </a:p>
        </p:txBody>
      </p:sp>
      <p:pic>
        <p:nvPicPr>
          <p:cNvPr id="2050" name="Picture 2" descr="C:\Users\Engin\Desktop\Sunum\explosion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873" y="1354873"/>
            <a:ext cx="4148254" cy="414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676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8"/>
          <p:cNvSpPr txBox="1">
            <a:spLocks noChangeArrowheads="1"/>
          </p:cNvSpPr>
          <p:nvPr/>
        </p:nvSpPr>
        <p:spPr bwMode="auto">
          <a:xfrm>
            <a:off x="685800" y="254601"/>
            <a:ext cx="8077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pitchFamily="34" charset="0"/>
                <a:ea typeface="+mj-ea"/>
                <a:cs typeface="+mj-cs"/>
              </a:rPr>
              <a:t>Hareketli Arkaplan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bold" pitchFamily="34" charset="0"/>
              <a:ea typeface="+mj-ea"/>
              <a:cs typeface="+mj-cs"/>
            </a:endParaRPr>
          </a:p>
        </p:txBody>
      </p:sp>
      <p:pic>
        <p:nvPicPr>
          <p:cNvPr id="3074" name="Picture 2" descr="C:\Users\Engin\Desktop\Sunum\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7913"/>
            <a:ext cx="8382000" cy="182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801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8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7588"/>
            <a:ext cx="8077200" cy="701731"/>
          </a:xfrm>
        </p:spPr>
        <p:txBody>
          <a:bodyPr/>
          <a:lstStyle/>
          <a:p>
            <a:r>
              <a:rPr lang="tr-TR" sz="4400" b="1" dirty="0" smtClean="0">
                <a:solidFill>
                  <a:srgbClr val="C00000"/>
                </a:solidFill>
                <a:latin typeface="Segoe UI Semibold" pitchFamily="34" charset="0"/>
              </a:rPr>
              <a:t>Sorularınız?</a:t>
            </a:r>
            <a:endParaRPr lang="en-US" sz="4400" b="1" dirty="0">
              <a:solidFill>
                <a:srgbClr val="C00000"/>
              </a:solidFill>
              <a:latin typeface="Segoe UI Semibold" pitchFamily="34" charset="0"/>
            </a:endParaRPr>
          </a:p>
        </p:txBody>
      </p:sp>
      <p:sp>
        <p:nvSpPr>
          <p:cNvPr id="9" name="Rectangle 59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799" y="3518134"/>
            <a:ext cx="8236259" cy="149774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Engin Polat</a:t>
            </a:r>
            <a:endParaRPr lang="en-US" b="1" dirty="0">
              <a:solidFill>
                <a:srgbClr val="2B4786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NTV Yeni Medya - Yazılım Uzmanı</a:t>
            </a:r>
            <a:endParaRPr lang="en-US" sz="2400" dirty="0">
              <a:solidFill>
                <a:srgbClr val="2B4786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BilgeAdam - Yazılım ve Veritabanı Eğitmeni</a:t>
            </a:r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 bwMode="auto">
          <a:xfrm>
            <a:off x="685800" y="254601"/>
            <a:ext cx="8077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4400" dirty="0">
                <a:solidFill>
                  <a:srgbClr val="C00000"/>
                </a:solidFill>
                <a:latin typeface="Segoe UI Semibold" pitchFamily="34" charset="0"/>
              </a:rPr>
              <a:t>XNA </a:t>
            </a:r>
            <a:r>
              <a:rPr lang="tr-TR" sz="4400" dirty="0">
                <a:solidFill>
                  <a:srgbClr val="C00000"/>
                </a:solidFill>
                <a:latin typeface="Segoe UI Semibold" pitchFamily="34" charset="0"/>
              </a:rPr>
              <a:t>ile Oyun Programlama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7099" y="1216234"/>
            <a:ext cx="8313938" cy="369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40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Oyun Geliştirme Ekibi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400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Hedef </a:t>
            </a:r>
            <a:r>
              <a:rPr lang="tr-TR" sz="40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Kitle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40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Oyun Türü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40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XNA ile Oyun Programlama</a:t>
            </a:r>
          </a:p>
        </p:txBody>
      </p:sp>
      <p:sp>
        <p:nvSpPr>
          <p:cNvPr id="10" name="Rectangle 58"/>
          <p:cNvSpPr txBox="1">
            <a:spLocks noChangeArrowheads="1"/>
          </p:cNvSpPr>
          <p:nvPr/>
        </p:nvSpPr>
        <p:spPr bwMode="auto">
          <a:xfrm>
            <a:off x="685800" y="254601"/>
            <a:ext cx="8077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pitchFamily="34" charset="0"/>
                <a:ea typeface="+mj-ea"/>
                <a:cs typeface="+mj-cs"/>
              </a:rPr>
              <a:t>Seminer Planı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7099" y="1216234"/>
            <a:ext cx="8313938" cy="276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40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Oyun Geliştirme Ekibi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400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Hedef </a:t>
            </a:r>
            <a:r>
              <a:rPr lang="tr-TR" sz="40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Kitle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40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Oyun Türü</a:t>
            </a:r>
          </a:p>
        </p:txBody>
      </p:sp>
      <p:sp>
        <p:nvSpPr>
          <p:cNvPr id="10" name="Rectangle 58"/>
          <p:cNvSpPr txBox="1">
            <a:spLocks noChangeArrowheads="1"/>
          </p:cNvSpPr>
          <p:nvPr/>
        </p:nvSpPr>
        <p:spPr bwMode="auto">
          <a:xfrm>
            <a:off x="685800" y="254601"/>
            <a:ext cx="8077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pitchFamily="34" charset="0"/>
                <a:ea typeface="+mj-ea"/>
                <a:cs typeface="+mj-cs"/>
              </a:rPr>
              <a:t>Başlangıç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7099" y="1216234"/>
            <a:ext cx="83139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32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Geliştirme Gereksinimleri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32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İlk “Oyun” ve Proje Şablonu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32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GraphicsDeviceManager, SpriteBatch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32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Olay yerine Polling kavramı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32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Sprite’lar ve Örnek Oyun Kodları</a:t>
            </a:r>
          </a:p>
        </p:txBody>
      </p:sp>
      <p:sp>
        <p:nvSpPr>
          <p:cNvPr id="10" name="Rectangle 58"/>
          <p:cNvSpPr txBox="1">
            <a:spLocks noChangeArrowheads="1"/>
          </p:cNvSpPr>
          <p:nvPr/>
        </p:nvSpPr>
        <p:spPr bwMode="auto">
          <a:xfrm>
            <a:off x="685800" y="254601"/>
            <a:ext cx="8077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pitchFamily="34" charset="0"/>
                <a:ea typeface="+mj-ea"/>
                <a:cs typeface="+mj-cs"/>
              </a:rPr>
              <a:t>XNA ile Oyun Programlama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8"/>
          <p:cNvSpPr txBox="1">
            <a:spLocks noChangeArrowheads="1"/>
          </p:cNvSpPr>
          <p:nvPr/>
        </p:nvSpPr>
        <p:spPr bwMode="auto">
          <a:xfrm>
            <a:off x="685800" y="254601"/>
            <a:ext cx="8077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pitchFamily="34" charset="0"/>
                <a:ea typeface="+mj-ea"/>
                <a:cs typeface="+mj-cs"/>
              </a:rPr>
              <a:t>Geliştirme Gereksinimleri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bold" pitchFamily="34" charset="0"/>
              <a:ea typeface="+mj-ea"/>
              <a:cs typeface="+mj-cs"/>
            </a:endParaRPr>
          </a:p>
        </p:txBody>
      </p:sp>
      <p:pic>
        <p:nvPicPr>
          <p:cNvPr id="477186" name="Picture 2" descr="http://www.utsmsp.com/wp-content/uploads/2010/04/XNALogos.jpg"/>
          <p:cNvPicPr>
            <a:picLocks noChangeAspect="1" noChangeArrowheads="1"/>
          </p:cNvPicPr>
          <p:nvPr/>
        </p:nvPicPr>
        <p:blipFill rotWithShape="1">
          <a:blip r:embed="rId3" cstate="print"/>
          <a:srcRect l="5169" t="9099" r="8783" b="16819"/>
          <a:stretch/>
        </p:blipFill>
        <p:spPr bwMode="auto">
          <a:xfrm>
            <a:off x="457199" y="1724891"/>
            <a:ext cx="3325091" cy="1350818"/>
          </a:xfrm>
          <a:prstGeom prst="rect">
            <a:avLst/>
          </a:prstGeom>
          <a:noFill/>
        </p:spPr>
      </p:pic>
      <p:pic>
        <p:nvPicPr>
          <p:cNvPr id="477188" name="Picture 4" descr="http://blogs.msdn.com/blogfiles/usisvde/WindowsLiveWriter/DownloadVisualStudioExpressforWindowspho_A5C9/Visual-Studio-Express-Logo_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0970" y="3649298"/>
            <a:ext cx="5652469" cy="124230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8"/>
          <p:cNvSpPr txBox="1">
            <a:spLocks noChangeArrowheads="1"/>
          </p:cNvSpPr>
          <p:nvPr/>
        </p:nvSpPr>
        <p:spPr bwMode="auto">
          <a:xfrm>
            <a:off x="685800" y="254601"/>
            <a:ext cx="8077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pitchFamily="34" charset="0"/>
                <a:ea typeface="+mj-ea"/>
                <a:cs typeface="+mj-cs"/>
              </a:rPr>
              <a:t>İlk “Oyun” ve Proje Şablonu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bold" pitchFamily="34" charset="0"/>
              <a:ea typeface="+mj-ea"/>
              <a:cs typeface="+mj-cs"/>
            </a:endParaRPr>
          </a:p>
        </p:txBody>
      </p:sp>
      <p:pic>
        <p:nvPicPr>
          <p:cNvPr id="489474" name="Picture 2" descr="C:\Users\engin.polat\Desktop\IlkOyunDial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308" y="1362892"/>
            <a:ext cx="5065223" cy="3368907"/>
          </a:xfrm>
          <a:prstGeom prst="rect">
            <a:avLst/>
          </a:prstGeom>
          <a:noFill/>
        </p:spPr>
      </p:pic>
      <p:pic>
        <p:nvPicPr>
          <p:cNvPr id="489475" name="Picture 3" descr="C:\Users\engin.polat\Desktop\IlkOyunProj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030" y="2846049"/>
            <a:ext cx="2743201" cy="2971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8"/>
          <p:cNvSpPr txBox="1">
            <a:spLocks noChangeArrowheads="1"/>
          </p:cNvSpPr>
          <p:nvPr/>
        </p:nvSpPr>
        <p:spPr bwMode="auto">
          <a:xfrm>
            <a:off x="685800" y="254601"/>
            <a:ext cx="8077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pitchFamily="34" charset="0"/>
                <a:ea typeface="+mj-ea"/>
                <a:cs typeface="+mj-cs"/>
              </a:rPr>
              <a:t>Oyun Döngüsü</a:t>
            </a:r>
            <a:r>
              <a:rPr kumimoji="0" lang="tr-TR" sz="4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pitchFamily="34" charset="0"/>
                <a:ea typeface="+mj-ea"/>
                <a:cs typeface="+mj-cs"/>
              </a:rPr>
              <a:t> ( Game Loop )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bold" pitchFamily="34" charset="0"/>
              <a:ea typeface="+mj-ea"/>
              <a:cs typeface="+mj-cs"/>
            </a:endParaRPr>
          </a:p>
        </p:txBody>
      </p:sp>
      <p:pic>
        <p:nvPicPr>
          <p:cNvPr id="491524" name="Picture 4" descr="C:\Users\engin.polat\Desktop\GameLo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4048" y="1956205"/>
            <a:ext cx="7439025" cy="30289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7099" y="1713402"/>
            <a:ext cx="8121992" cy="3693319"/>
          </a:xfrm>
          <a:prstGeom prst="rect">
            <a:avLst/>
          </a:prstGeom>
        </p:spPr>
        <p:txBody>
          <a:bodyPr wrap="square" lIns="0" tIns="0" rIns="0" bIns="0" numCol="1" anchor="t" anchorCtr="0">
            <a:spAutoFit/>
          </a:bodyPr>
          <a:lstStyle/>
          <a:p>
            <a:pPr defTabSz="0">
              <a:lnSpc>
                <a:spcPct val="150000"/>
              </a:lnSpc>
            </a:pPr>
            <a:r>
              <a:rPr lang="tr-TR" sz="32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Olay mekanizması Windows ve Web Programlama için kullanılabilir</a:t>
            </a:r>
          </a:p>
          <a:p>
            <a:pPr defTabSz="0">
              <a:lnSpc>
                <a:spcPct val="150000"/>
              </a:lnSpc>
            </a:pPr>
            <a:endParaRPr lang="tr-TR" sz="3200" dirty="0">
              <a:solidFill>
                <a:srgbClr val="2B4786"/>
              </a:solidFill>
              <a:latin typeface="Calibri" pitchFamily="34" charset="0"/>
              <a:cs typeface="Calibri" pitchFamily="34" charset="0"/>
            </a:endParaRPr>
          </a:p>
          <a:p>
            <a:pPr defTabSz="0">
              <a:lnSpc>
                <a:spcPct val="150000"/>
              </a:lnSpc>
            </a:pPr>
            <a:r>
              <a:rPr lang="tr-TR" sz="32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Polling mekanizması XNA Oyun Programlama için kullanılabilir</a:t>
            </a:r>
            <a:endParaRPr lang="tr-TR" sz="2000" dirty="0" smtClean="0">
              <a:solidFill>
                <a:srgbClr val="2B478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58"/>
          <p:cNvSpPr txBox="1">
            <a:spLocks noChangeArrowheads="1"/>
          </p:cNvSpPr>
          <p:nvPr/>
        </p:nvSpPr>
        <p:spPr bwMode="auto">
          <a:xfrm>
            <a:off x="685800" y="254601"/>
            <a:ext cx="8077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pitchFamily="34" charset="0"/>
                <a:ea typeface="+mj-ea"/>
                <a:cs typeface="+mj-cs"/>
              </a:rPr>
              <a:t>Olay yerine Polling kavramı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7099" y="1713402"/>
            <a:ext cx="831393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tr-TR" sz="32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Class seviyesinde değişken</a:t>
            </a:r>
          </a:p>
          <a:p>
            <a:pPr marL="514350" indent="-514350">
              <a:lnSpc>
                <a:spcPct val="150000"/>
              </a:lnSpc>
            </a:pPr>
            <a:r>
              <a:rPr lang="tr-TR" sz="2000" dirty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tr-TR" sz="20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GraphicsDeviceManager graphics;</a:t>
            </a:r>
          </a:p>
          <a:p>
            <a:pPr marL="514350" indent="-514350">
              <a:lnSpc>
                <a:spcPct val="150000"/>
              </a:lnSpc>
            </a:pPr>
            <a:endParaRPr lang="tr-TR" sz="3200" dirty="0" smtClean="0">
              <a:solidFill>
                <a:srgbClr val="2B4786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lnSpc>
                <a:spcPct val="150000"/>
              </a:lnSpc>
            </a:pPr>
            <a:r>
              <a:rPr lang="tr-TR" sz="32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Constructor’da ataması yapılır</a:t>
            </a:r>
          </a:p>
          <a:p>
            <a:pPr marL="514350" indent="-514350">
              <a:lnSpc>
                <a:spcPct val="150000"/>
              </a:lnSpc>
            </a:pPr>
            <a:r>
              <a:rPr lang="tr-TR" sz="20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	graphics = </a:t>
            </a:r>
            <a:r>
              <a:rPr lang="tr-TR" sz="2000" dirty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new</a:t>
            </a:r>
            <a:r>
              <a:rPr lang="tr-TR" sz="20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 </a:t>
            </a:r>
            <a:r>
              <a:rPr lang="tr-TR" sz="2000" dirty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GraphicsDeviceManager</a:t>
            </a:r>
            <a:r>
              <a:rPr lang="tr-TR" sz="20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000" dirty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this</a:t>
            </a:r>
            <a:r>
              <a:rPr lang="tr-TR" sz="2000" dirty="0" smtClean="0">
                <a:solidFill>
                  <a:srgbClr val="2B4786"/>
                </a:solidFill>
                <a:latin typeface="Calibri" pitchFamily="34" charset="0"/>
                <a:cs typeface="Calibri" pitchFamily="34" charset="0"/>
              </a:rPr>
              <a:t>);</a:t>
            </a:r>
          </a:p>
        </p:txBody>
      </p:sp>
      <p:sp>
        <p:nvSpPr>
          <p:cNvPr id="10" name="Rectangle 58"/>
          <p:cNvSpPr txBox="1">
            <a:spLocks noChangeArrowheads="1"/>
          </p:cNvSpPr>
          <p:nvPr/>
        </p:nvSpPr>
        <p:spPr bwMode="auto">
          <a:xfrm>
            <a:off x="685800" y="254601"/>
            <a:ext cx="8077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pitchFamily="34" charset="0"/>
                <a:ea typeface="+mj-ea"/>
                <a:cs typeface="+mj-cs"/>
              </a:rPr>
              <a:t>GraphicsDeviceManager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NAOyunProgramlama-EnginPolat">
  <a:themeElements>
    <a:clrScheme name="EricaWelch_MSTemplat_v1 1">
      <a:dk1>
        <a:srgbClr val="000000"/>
      </a:dk1>
      <a:lt1>
        <a:srgbClr val="FFFFFF"/>
      </a:lt1>
      <a:dk2>
        <a:srgbClr val="30237F"/>
      </a:dk2>
      <a:lt2>
        <a:srgbClr val="FFB601"/>
      </a:lt2>
      <a:accent1>
        <a:srgbClr val="F7E993"/>
      </a:accent1>
      <a:accent2>
        <a:srgbClr val="66CC66"/>
      </a:accent2>
      <a:accent3>
        <a:srgbClr val="ADACC0"/>
      </a:accent3>
      <a:accent4>
        <a:srgbClr val="DADADA"/>
      </a:accent4>
      <a:accent5>
        <a:srgbClr val="FAF2C8"/>
      </a:accent5>
      <a:accent6>
        <a:srgbClr val="5CB95C"/>
      </a:accent6>
      <a:hlink>
        <a:srgbClr val="6699FF"/>
      </a:hlink>
      <a:folHlink>
        <a:srgbClr val="F98239"/>
      </a:folHlink>
    </a:clrScheme>
    <a:fontScheme name="EricaWelch_MSTemplat_v1">
      <a:majorFont>
        <a:latin typeface="Segoe Semibold"/>
        <a:ea typeface=""/>
        <a:cs typeface=""/>
      </a:majorFont>
      <a:minorFont>
        <a:latin typeface="Segoe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Semi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Semibold" pitchFamily="34" charset="0"/>
          </a:defRPr>
        </a:defPPr>
      </a:lstStyle>
    </a:lnDef>
  </a:objectDefaults>
  <a:extraClrSchemeLst>
    <a:extraClrScheme>
      <a:clrScheme name="EricaWelch_MSTemplat_v1 1">
        <a:dk1>
          <a:srgbClr val="000000"/>
        </a:dk1>
        <a:lt1>
          <a:srgbClr val="FFFFFF"/>
        </a:lt1>
        <a:dk2>
          <a:srgbClr val="30237F"/>
        </a:dk2>
        <a:lt2>
          <a:srgbClr val="FFB601"/>
        </a:lt2>
        <a:accent1>
          <a:srgbClr val="F7E993"/>
        </a:accent1>
        <a:accent2>
          <a:srgbClr val="66CC66"/>
        </a:accent2>
        <a:accent3>
          <a:srgbClr val="ADACC0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9823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5084</TotalTime>
  <Words>658</Words>
  <Application>Microsoft Office PowerPoint</Application>
  <PresentationFormat>On-screen Show (4:3)</PresentationFormat>
  <Paragraphs>117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XNAOyunProgramlama-EnginPolat</vt:lpstr>
      <vt:lpstr>XNA ile Oyun Programlama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Sorularınız?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XNA ile Oyun Programlama</dc:title>
  <dc:subject>Microsoft Yaz Okulu, 2011</dc:subject>
  <dc:creator>Engin Polat</dc:creator>
  <cp:keywords>xna</cp:keywords>
  <dc:description/>
  <cp:lastModifiedBy>Engin Polat</cp:lastModifiedBy>
  <cp:revision>374</cp:revision>
  <dcterms:created xsi:type="dcterms:W3CDTF">2004-09-29T20:23:45Z</dcterms:created>
  <dcterms:modified xsi:type="dcterms:W3CDTF">2011-08-08T06:16:00Z</dcterms:modified>
</cp:coreProperties>
</file>