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41"/>
  </p:notesMasterIdLst>
  <p:handoutMasterIdLst>
    <p:handoutMasterId r:id="rId42"/>
  </p:handoutMasterIdLst>
  <p:sldIdLst>
    <p:sldId id="258" r:id="rId2"/>
    <p:sldId id="298" r:id="rId3"/>
    <p:sldId id="301" r:id="rId4"/>
    <p:sldId id="302"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05"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9786" autoAdjust="0"/>
  </p:normalViewPr>
  <p:slideViewPr>
    <p:cSldViewPr>
      <p:cViewPr>
        <p:scale>
          <a:sx n="70" d="100"/>
          <a:sy n="70" d="100"/>
        </p:scale>
        <p:origin x="-1386"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A90CC1-32DF-430D-99A6-EDA94129D07F}" type="datetimeFigureOut">
              <a:rPr lang="en-US" smtClean="0"/>
              <a:t>1/19/2021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58CA9F-8FB1-4042-85F0-D61F61B03305}" type="slidenum">
              <a:rPr lang="en-US" smtClean="0"/>
              <a:t>‹#›</a:t>
            </a:fld>
            <a:endParaRPr lang="en-US"/>
          </a:p>
        </p:txBody>
      </p:sp>
    </p:spTree>
    <p:extLst>
      <p:ext uri="{BB962C8B-B14F-4D97-AF65-F5344CB8AC3E}">
        <p14:creationId xmlns:p14="http://schemas.microsoft.com/office/powerpoint/2010/main" val="276439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CA3081-BE3D-4573-8F01-B1BB42C1733F}" type="datetimeFigureOut">
              <a:rPr lang="en-US" smtClean="0"/>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0747CF-D8E6-43AC-9A5A-C67E3F4A43BF}" type="slidenum">
              <a:rPr lang="en-US" smtClean="0"/>
              <a:t>‹#›</a:t>
            </a:fld>
            <a:endParaRPr lang="en-US"/>
          </a:p>
        </p:txBody>
      </p:sp>
    </p:spTree>
    <p:extLst>
      <p:ext uri="{BB962C8B-B14F-4D97-AF65-F5344CB8AC3E}">
        <p14:creationId xmlns:p14="http://schemas.microsoft.com/office/powerpoint/2010/main" val="10121781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EF0747CF-D8E6-43AC-9A5A-C67E3F4A43BF}" type="slidenum">
              <a:rPr lang="en-US" smtClean="0"/>
              <a:t>1</a:t>
            </a:fld>
            <a:endParaRPr lang="en-US"/>
          </a:p>
        </p:txBody>
      </p:sp>
    </p:spTree>
    <p:extLst>
      <p:ext uri="{BB962C8B-B14F-4D97-AF65-F5344CB8AC3E}">
        <p14:creationId xmlns:p14="http://schemas.microsoft.com/office/powerpoint/2010/main" val="228157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37</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29</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30</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31</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32</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33</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34</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35</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36</a:t>
            </a:fld>
            <a:endParaRPr lang="en-US"/>
          </a:p>
        </p:txBody>
      </p:sp>
    </p:spTree>
    <p:extLst>
      <p:ext uri="{BB962C8B-B14F-4D97-AF65-F5344CB8AC3E}">
        <p14:creationId xmlns:p14="http://schemas.microsoft.com/office/powerpoint/2010/main" val="420510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1FEA6F9-CC71-4642-85F6-7448B82F34CC}"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5450E-8764-4F29-A44D-9EF0874ED9E7}"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4D3F4-A23B-426B-BD8D-7D6687B6432E}"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01C0C5AE-1261-414B-88BC-6043F574276D}"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BA140-E195-4FEC-946D-7E43050B6A7D}"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D7D2E0DE-276A-47F7-BF26-7B58F329D832}" type="datetime1">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6BC0766-69F2-4D4D-90CE-06B42B691B70}" type="datetime1">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FC0661-2EE2-4D29-89C2-B6730CBD6DB9}" type="datetime1">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AC6D5-7480-4243-9D83-0F8BC7F33A75}" type="datetime1">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06EB1-84E8-477A-9CF7-9ED7C67AECFF}" type="datetime1">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54D1B-560A-418E-A757-F8662BA32A0B}" type="datetime1">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36AF8A4-577E-42F7-A842-D54A25580410}" type="datetime1">
              <a:rPr lang="en-US" smtClean="0"/>
              <a:t>1/19/2021</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4871A87-6A3A-464E-9A8C-DAAE1C9F95F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hdr="0" ftr="0" dt="0"/>
  <p:txStyles>
    <p:titleStyle>
      <a:lvl1pPr algn="l" defTabSz="914400" rtl="1" eaLnBrk="1" latinLnBrk="0" hangingPunct="1">
        <a:spcBef>
          <a:spcPct val="0"/>
        </a:spcBef>
        <a:buNone/>
        <a:defRPr sz="3000" kern="1200" cap="all" spc="50" baseline="0">
          <a:solidFill>
            <a:schemeClr val="tx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fa.wikipedia.org/wiki/%D9%85%D8%A7%D8%B4%DB%8C%D9%86%E2%80%8C%D9%87%D8%A7%DB%8C_%D8%AD%D8%A7%D9%84%D8%A7%D8%AA_%D9%85%D8%AA%D9%86%D8%A7%D9%87%DB%8C"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fa.wikipedia.org/w/index.php?title=Scriptio_continua&amp;action=edit&amp;redlink=1"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tokenizer.tool.uniwits.com/" TargetMode="External"/><Relationship Id="rId2" Type="http://schemas.openxmlformats.org/officeDocument/2006/relationships/hyperlink" Target="http://opennlp.apache.org/index.html" TargetMode="External"/><Relationship Id="rId1" Type="http://schemas.openxmlformats.org/officeDocument/2006/relationships/slideLayout" Target="../slideLayouts/slideLayout3.xml"/><Relationship Id="rId6" Type="http://schemas.openxmlformats.org/officeDocument/2006/relationships/hyperlink" Target="https://fa.wikipedia.org/wiki/GNU_Compiler_Collection" TargetMode="External"/><Relationship Id="rId5" Type="http://schemas.openxmlformats.org/officeDocument/2006/relationships/hyperlink" Target="https://fa.wikipedia.org/wiki/%D9%84%DA%A9%D8%B3" TargetMode="External"/><Relationship Id="rId4" Type="http://schemas.openxmlformats.org/officeDocument/2006/relationships/hyperlink" Target="https://web.archive.org/web/20170831131944/https:/dev.havenondemand.com/apis/tokenizetext#overvie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s.rpi.edu/~moorthy/Courses/S04/modcomp/#Project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fa.wikipedia.org/w/index.php?title=Scanner&amp;action=edit&amp;redlink=1" TargetMode="External"/><Relationship Id="rId3" Type="http://schemas.openxmlformats.org/officeDocument/2006/relationships/hyperlink" Target="https://fa.wikipedia.org/wiki/%DA%AF%D8%B1%D8%A7%D9%85%D8%B1" TargetMode="External"/><Relationship Id="rId7" Type="http://schemas.openxmlformats.org/officeDocument/2006/relationships/hyperlink" Target="https://fa.wikipedia.org/wiki/%D8%B9%D9%84%D9%85_%D8%B1%D8%A7%DB%8C%D8%A7%D9%86%D9%87" TargetMode="External"/><Relationship Id="rId2" Type="http://schemas.openxmlformats.org/officeDocument/2006/relationships/hyperlink" Target="https://fa.wikipedia.org/wiki/%DA%A9%D8%A7%D9%85%D9%BE%D8%A7%DB%8C%D9%84" TargetMode="External"/><Relationship Id="rId1" Type="http://schemas.openxmlformats.org/officeDocument/2006/relationships/slideLayout" Target="../slideLayouts/slideLayout3.xml"/><Relationship Id="rId6" Type="http://schemas.openxmlformats.org/officeDocument/2006/relationships/hyperlink" Target="https://fa.wikipedia.org/wiki/%D8%AA%D8%AD%D9%84%DB%8C%D9%84%E2%80%8C%DA%AF%D8%B1_%D9%86%D8%AD%D9%88%DB%8C" TargetMode="External"/><Relationship Id="rId5" Type="http://schemas.openxmlformats.org/officeDocument/2006/relationships/hyperlink" Target="https://fa.wikipedia.org/wiki/%D8%AC%D8%AF%D9%88%D9%84_%D9%86%D9%85%D8%A7%D8%AF%D9%87%D8%A7" TargetMode="External"/><Relationship Id="rId4" Type="http://schemas.openxmlformats.org/officeDocument/2006/relationships/hyperlink" Target="https://fa.wikipedia.org/wiki/%DA%AF%D8%B1%D8%A7%D9%85%D8%B1_%D9%85%D9%86%D8%B8%D9%85"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Screenshot_2021-01-18%20https%20www%20cs%20rpi%20edu.p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bayanbox.ir/info/6441855708364134188/flex-learning" TargetMode="External"/><Relationship Id="rId5" Type="http://schemas.openxmlformats.org/officeDocument/2006/relationships/hyperlink" Target="https://www.cs.rpi.edu/~moorthy/Courses/S04/modcomp/projects/project2/yacc.pdf" TargetMode="External"/><Relationship Id="rId4" Type="http://schemas.openxmlformats.org/officeDocument/2006/relationships/hyperlink" Target="https://github.com/drbeco/hellex"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bayanbox.ir/info/6441855708364134188/flex-learning" TargetMode="External"/><Relationship Id="rId13" Type="http://schemas.openxmlformats.org/officeDocument/2006/relationships/hyperlink" Target="https://sourceforge.net/projects/mingw/" TargetMode="External"/><Relationship Id="rId3" Type="http://schemas.openxmlformats.org/officeDocument/2006/relationships/hyperlink" Target="https://fa.wikipedia.org/wiki/%D8%AA%D8%AD%D9%84%DB%8C%D9%84_%D9%88%D8%A7%DA%98%DA%AF%D8%A7%D9%86%DB%8C" TargetMode="External"/><Relationship Id="rId7" Type="http://schemas.openxmlformats.org/officeDocument/2006/relationships/hyperlink" Target="https://www2.slideshare.net/aven1/ss-43014147?from_action=save" TargetMode="External"/><Relationship Id="rId12" Type="http://schemas.openxmlformats.org/officeDocument/2006/relationships/hyperlink" Target="https://open-mind.ir/1399/&#1606;&#1589;&#1576;%20gcc&#1583;&#1585;%20&#1608;&#1740;&#1606;&#1583;&#1608;&#1586;10/" TargetMode="External"/><Relationship Id="rId2" Type="http://schemas.openxmlformats.org/officeDocument/2006/relationships/hyperlink" Target="https://www.cs.rpi.edu/~moorthy/Courses/S04/modcomp/#Projects" TargetMode="External"/><Relationship Id="rId1" Type="http://schemas.openxmlformats.org/officeDocument/2006/relationships/slideLayout" Target="../slideLayouts/slideLayout3.xml"/><Relationship Id="rId6" Type="http://schemas.openxmlformats.org/officeDocument/2006/relationships/hyperlink" Target="http://majidr.blog.ir/1392/12/25/%D9%81%D8%A7%DB%8C%D9%84-%D8%A7%D9%85%D9%88%D8%B2%D8%B4%DB%8C-flex" TargetMode="External"/><Relationship Id="rId11" Type="http://schemas.openxmlformats.org/officeDocument/2006/relationships/hyperlink" Target="https://www.onlinegdb.com/online_c_compiler" TargetMode="External"/><Relationship Id="rId5" Type="http://schemas.openxmlformats.org/officeDocument/2006/relationships/hyperlink" Target="https://github.com/drbeco/hellex" TargetMode="External"/><Relationship Id="rId10" Type="http://schemas.openxmlformats.org/officeDocument/2006/relationships/hyperlink" Target="https://coderlife.ir/%D8%AA%D9%88%D8%B3%D8%B9%D9%87-cc-%D8%AF%D8%B1-vs-code-im6abhcl5vot" TargetMode="External"/><Relationship Id="rId4" Type="http://schemas.openxmlformats.org/officeDocument/2006/relationships/hyperlink" Target="https://en.wikipedia.org/wiki/Lexical_analysis" TargetMode="External"/><Relationship Id="rId9" Type="http://schemas.openxmlformats.org/officeDocument/2006/relationships/hyperlink" Target="http://bayanbox.ir/info/8950400470394113539/flex-2.5.4a-1-bi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fa.wikipedia.org/wiki/%D8%B2%D8%A8%D8%A7%D9%86_%D8%A8%D8%B1%D9%86%D8%A7%D9%85%D9%87%E2%80%8C%D9%86%D9%88%DB%8C%D8%B3%DB%8C"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fa.wikipedia.org/w/index.php?title=Prettyprint&amp;action=edit&amp;redlink=1" TargetMode="External"/><Relationship Id="rId2" Type="http://schemas.openxmlformats.org/officeDocument/2006/relationships/hyperlink" Target="https://fa.wikipedia.org/w/index.php?title=Off-side_rule&amp;action=edit&amp;redlink=1" TargetMode="External"/><Relationship Id="rId1" Type="http://schemas.openxmlformats.org/officeDocument/2006/relationships/slideLayout" Target="../slideLayouts/slideLayout3.xml"/><Relationship Id="rId4" Type="http://schemas.openxmlformats.org/officeDocument/2006/relationships/hyperlink" Target="https://fa.wikipedia.org/w/index.php?title=ALGOL&amp;action=edit&amp;redlink=1"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fa.wikipedia.org/w/index.php?title=Parsing&amp;action=edit&amp;redlink=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fa.wikipedia.org/w/index.php?title=S-expression&amp;action=edit&amp;redlink=1" TargetMode="External"/><Relationship Id="rId2" Type="http://schemas.openxmlformats.org/officeDocument/2006/relationships/hyperlink" Target="https://fa.wikipedia.org/wiki/X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2" descr="C:\Users\pol\Desktop\97-98-1\مهندسی نرم افزار 1\IMG1242248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1493" y="800912"/>
            <a:ext cx="1200058" cy="183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74975" y="251356"/>
            <a:ext cx="829073" cy="338554"/>
          </a:xfrm>
          <a:prstGeom prst="rect">
            <a:avLst/>
          </a:prstGeom>
          <a:noFill/>
        </p:spPr>
        <p:txBody>
          <a:bodyPr wrap="none" rtlCol="0">
            <a:spAutoFit/>
          </a:bodyPr>
          <a:lstStyle/>
          <a:p>
            <a:pPr algn="ctr"/>
            <a:r>
              <a:rPr lang="fa-IR" sz="1600" b="1" dirty="0" smtClean="0">
                <a:solidFill>
                  <a:schemeClr val="bg1"/>
                </a:solidFill>
              </a:rPr>
              <a:t>به نام خدا</a:t>
            </a:r>
            <a:endParaRPr lang="en-US" sz="1600" b="1" dirty="0">
              <a:solidFill>
                <a:schemeClr val="bg1"/>
              </a:solidFill>
            </a:endParaRPr>
          </a:p>
        </p:txBody>
      </p:sp>
      <p:sp>
        <p:nvSpPr>
          <p:cNvPr id="7" name="TextBox 6"/>
          <p:cNvSpPr txBox="1"/>
          <p:nvPr/>
        </p:nvSpPr>
        <p:spPr>
          <a:xfrm>
            <a:off x="1037904" y="3046096"/>
            <a:ext cx="7103227" cy="584775"/>
          </a:xfrm>
          <a:prstGeom prst="rect">
            <a:avLst/>
          </a:prstGeom>
          <a:noFill/>
        </p:spPr>
        <p:txBody>
          <a:bodyPr wrap="none" rtlCol="0">
            <a:spAutoFit/>
          </a:bodyPr>
          <a:lstStyle/>
          <a:p>
            <a:pPr algn="ctr"/>
            <a:r>
              <a:rPr lang="fa-IR" sz="3200" b="1" dirty="0" smtClean="0">
                <a:solidFill>
                  <a:schemeClr val="bg1"/>
                </a:solidFill>
              </a:rPr>
              <a:t>گزارش پروژه های درس نظریه زبان ها وماشین ها</a:t>
            </a:r>
            <a:endParaRPr lang="en-US" sz="3200" b="1" dirty="0">
              <a:solidFill>
                <a:schemeClr val="bg1"/>
              </a:solidFill>
            </a:endParaRPr>
          </a:p>
        </p:txBody>
      </p:sp>
      <p:sp>
        <p:nvSpPr>
          <p:cNvPr id="8" name="TextBox 7"/>
          <p:cNvSpPr txBox="1"/>
          <p:nvPr/>
        </p:nvSpPr>
        <p:spPr>
          <a:xfrm>
            <a:off x="3363004" y="4086930"/>
            <a:ext cx="2517035" cy="2031325"/>
          </a:xfrm>
          <a:prstGeom prst="rect">
            <a:avLst/>
          </a:prstGeom>
          <a:noFill/>
        </p:spPr>
        <p:txBody>
          <a:bodyPr wrap="none" rtlCol="0">
            <a:spAutoFit/>
          </a:bodyPr>
          <a:lstStyle/>
          <a:p>
            <a:pPr algn="ctr"/>
            <a:r>
              <a:rPr lang="fa-IR" sz="1600" b="1" dirty="0" smtClean="0">
                <a:solidFill>
                  <a:schemeClr val="bg1"/>
                </a:solidFill>
              </a:rPr>
              <a:t>استاد</a:t>
            </a:r>
            <a:r>
              <a:rPr lang="fa-IR" b="1" dirty="0" smtClean="0">
                <a:solidFill>
                  <a:schemeClr val="bg1"/>
                </a:solidFill>
              </a:rPr>
              <a:t>:</a:t>
            </a:r>
          </a:p>
          <a:p>
            <a:pPr algn="ctr"/>
            <a:r>
              <a:rPr lang="fa-IR" b="1" dirty="0" smtClean="0">
                <a:solidFill>
                  <a:schemeClr val="bg1"/>
                </a:solidFill>
              </a:rPr>
              <a:t>دکتر سید علی رضوی ابراهیمی</a:t>
            </a:r>
          </a:p>
          <a:p>
            <a:pPr algn="ctr"/>
            <a:endParaRPr lang="fa-IR" b="1" dirty="0">
              <a:solidFill>
                <a:schemeClr val="bg1"/>
              </a:solidFill>
            </a:endParaRPr>
          </a:p>
          <a:p>
            <a:pPr algn="ctr"/>
            <a:endParaRPr lang="en-US" b="1" dirty="0" smtClean="0">
              <a:solidFill>
                <a:schemeClr val="bg1"/>
              </a:solidFill>
            </a:endParaRPr>
          </a:p>
          <a:p>
            <a:pPr algn="ctr"/>
            <a:r>
              <a:rPr lang="en-US" b="1" dirty="0">
                <a:solidFill>
                  <a:schemeClr val="bg1"/>
                </a:solidFill>
              </a:rPr>
              <a:t> </a:t>
            </a:r>
            <a:r>
              <a:rPr lang="fa-IR" b="1" dirty="0" smtClean="0">
                <a:solidFill>
                  <a:schemeClr val="bg1"/>
                </a:solidFill>
              </a:rPr>
              <a:t>دانشجو:</a:t>
            </a:r>
          </a:p>
          <a:p>
            <a:pPr algn="ctr"/>
            <a:r>
              <a:rPr lang="fa-IR" sz="1600" b="1" dirty="0" smtClean="0">
                <a:solidFill>
                  <a:schemeClr val="bg1"/>
                </a:solidFill>
              </a:rPr>
              <a:t>پولاددباغ مقتدر</a:t>
            </a:r>
          </a:p>
          <a:p>
            <a:pPr algn="ctr"/>
            <a:endParaRPr lang="fa-IR" b="1" dirty="0" smtClean="0">
              <a:solidFill>
                <a:schemeClr val="bg1"/>
              </a:solidFill>
            </a:endParaRPr>
          </a:p>
        </p:txBody>
      </p:sp>
      <p:sp>
        <p:nvSpPr>
          <p:cNvPr id="9" name="TextBox 8"/>
          <p:cNvSpPr txBox="1"/>
          <p:nvPr/>
        </p:nvSpPr>
        <p:spPr>
          <a:xfrm>
            <a:off x="4209733" y="6093296"/>
            <a:ext cx="798617" cy="276999"/>
          </a:xfrm>
          <a:prstGeom prst="rect">
            <a:avLst/>
          </a:prstGeom>
          <a:noFill/>
        </p:spPr>
        <p:txBody>
          <a:bodyPr wrap="none" rtlCol="0">
            <a:spAutoFit/>
          </a:bodyPr>
          <a:lstStyle/>
          <a:p>
            <a:pPr algn="ctr"/>
            <a:r>
              <a:rPr lang="fa-IR" sz="1200" b="1" dirty="0" smtClean="0">
                <a:solidFill>
                  <a:schemeClr val="bg1"/>
                </a:solidFill>
              </a:rPr>
              <a:t>پاییز 1399</a:t>
            </a:r>
            <a:endParaRPr lang="en-US" sz="1200" b="1" dirty="0">
              <a:solidFill>
                <a:schemeClr val="bg1"/>
              </a:solidFill>
            </a:endParaRPr>
          </a:p>
        </p:txBody>
      </p:sp>
      <p:sp>
        <p:nvSpPr>
          <p:cNvPr id="11" name="Slide Number Placeholder 10"/>
          <p:cNvSpPr>
            <a:spLocks noGrp="1"/>
          </p:cNvSpPr>
          <p:nvPr>
            <p:ph type="sldNum" sz="quarter" idx="12"/>
          </p:nvPr>
        </p:nvSpPr>
        <p:spPr/>
        <p:txBody>
          <a:bodyPr/>
          <a:lstStyle/>
          <a:p>
            <a:fld id="{F4871A87-6A3A-464E-9A8C-DAAE1C9F95F5}" type="slidenum">
              <a:rPr lang="en-US" smtClean="0"/>
              <a:t>1</a:t>
            </a:fld>
            <a:r>
              <a:rPr lang="fa-IR" dirty="0" smtClean="0"/>
              <a:t>÷</a:t>
            </a:r>
            <a:endParaRPr lang="en-US" dirty="0"/>
          </a:p>
        </p:txBody>
      </p:sp>
    </p:spTree>
    <p:extLst>
      <p:ext uri="{BB962C8B-B14F-4D97-AF65-F5344CB8AC3E}">
        <p14:creationId xmlns:p14="http://schemas.microsoft.com/office/powerpoint/2010/main" val="334055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10</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813686" y="2684239"/>
            <a:ext cx="7562411" cy="3477875"/>
          </a:xfrm>
          <a:prstGeom prst="rect">
            <a:avLst/>
          </a:prstGeom>
          <a:noFill/>
        </p:spPr>
        <p:txBody>
          <a:bodyPr wrap="square" rtlCol="1">
            <a:spAutoFit/>
          </a:bodyPr>
          <a:lstStyle/>
          <a:p>
            <a:pPr algn="just" rtl="1"/>
            <a:r>
              <a:rPr lang="fa-IR" sz="2000" dirty="0"/>
              <a:t>در مرحله اول، اسکنر، معمولاً مبتنی بر یک </a:t>
            </a:r>
            <a:r>
              <a:rPr lang="fa-IR" sz="2000" dirty="0">
                <a:hlinkClick r:id="rId2" tooltip="ماشین‌های حالات متناهی"/>
              </a:rPr>
              <a:t>ماشین حالت متناهی</a:t>
            </a:r>
            <a:r>
              <a:rPr lang="fa-IR" sz="2000" dirty="0"/>
              <a:t> است که با استفاده از اطلاعات کاراکترهایی با توالی ممکن کدگذاری شده‌است که این کاراکترها می‌توانند هر یک از توکن‌ها مورد استفاده باشد. به عنوان مثال، یک توکن عدد صحیح می‌تواند دارای هر توالی از ارقام باشد. در بسیاری از نمونه‌ها اولین کاراکتری که فضای خالی نباشد، می‌تواند برای استنباط نوع توکن بعدی مورد استفاده قرار گیرد و زیردنبالهٔ کارکترهای ورودی بعد از آن در یک زمان پردازش می‌شوند تاوقتی که به کاراکتری برسد که که در مجموعهٔ کاراکترهای قابل قبول برای توکن‌ها نباشد (که اصطلاحاً این عمل، قانون حداکثر جویدن یا طولانی‌ترین تطبیق نامیده می‌شود). در بسیاری از زبان‌ها قانین تولید واژه بسیار پیچیده‌تر است و ممکن است درگیر عقب‌گرد بر روی کاراکترهای خوانده شدهٔ قبلی شود. به عنوان مثال در </a:t>
            </a:r>
            <a:r>
              <a:rPr lang="en-US" sz="2000" dirty="0"/>
              <a:t>C </a:t>
            </a:r>
            <a:r>
              <a:rPr lang="fa-IR" sz="2000" dirty="0"/>
              <a:t>تنها یک کاراکتر '</a:t>
            </a:r>
            <a:r>
              <a:rPr lang="en-US" sz="2000" dirty="0"/>
              <a:t>L' </a:t>
            </a:r>
            <a:r>
              <a:rPr lang="fa-IR" sz="2000" dirty="0"/>
              <a:t>برای تمایز قائل شدن بین یک شناسه که با '</a:t>
            </a:r>
            <a:r>
              <a:rPr lang="en-US" sz="2000" dirty="0"/>
              <a:t>L' </a:t>
            </a:r>
            <a:r>
              <a:rPr lang="fa-IR" sz="2000" dirty="0"/>
              <a:t>شروع می‌شود و یک کاراکتر از یک رشته کافی نیست.</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627784" y="1622410"/>
            <a:ext cx="6070258" cy="2123658"/>
          </a:xfrm>
          <a:prstGeom prst="rect">
            <a:avLst/>
          </a:prstGeom>
          <a:noFill/>
        </p:spPr>
        <p:txBody>
          <a:bodyPr wrap="square" rtlCol="1">
            <a:spAutoFit/>
          </a:bodyPr>
          <a:lstStyle/>
          <a:p>
            <a:pPr algn="r" rtl="1"/>
            <a:r>
              <a:rPr lang="fa-IR" sz="4400" b="1" dirty="0" smtClean="0">
                <a:solidFill>
                  <a:srgbClr val="FF0000"/>
                </a:solidFill>
              </a:rPr>
              <a:t>اسکنر</a:t>
            </a:r>
            <a:r>
              <a:rPr lang="en-US" sz="4400" b="1" dirty="0" smtClean="0"/>
              <a:t>Scanner</a:t>
            </a:r>
            <a:r>
              <a:rPr lang="fa-IR" sz="4400" b="1" dirty="0" smtClean="0">
                <a:solidFill>
                  <a:srgbClr val="FF0000"/>
                </a:solidFill>
              </a:rPr>
              <a:t>(پوینده)</a:t>
            </a:r>
            <a:endParaRPr lang="fa-IR" sz="4400" b="1" dirty="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3731663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11</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813686" y="2276872"/>
            <a:ext cx="7562411" cy="4093428"/>
          </a:xfrm>
          <a:prstGeom prst="rect">
            <a:avLst/>
          </a:prstGeom>
          <a:noFill/>
        </p:spPr>
        <p:txBody>
          <a:bodyPr wrap="square" rtlCol="1">
            <a:spAutoFit/>
          </a:bodyPr>
          <a:lstStyle/>
          <a:p>
            <a:pPr algn="just" rtl="1"/>
            <a:r>
              <a:rPr lang="fa-IR" sz="2000" dirty="0"/>
              <a:t>یک واژه، اگرچه یک رشته‌ای از کاراکترهاست، باید به شکل خاصی (مثلاً رشته‌ای از لیترال‌ها، دنباله‌ای از حروف) باشند. به منظور ساختن یک توکن، تحلیل گر لغوی گام دومی هم نیاز دارد، ارزیابی‌کننده، که کارکترهای یک وازه را بررسی می‌کند تا یک مقداری را تولید کند. ترکیب نوع واژه با مقدارش چیزی است که یک توکن را می‌سازد، که می‌توان آن را به پارسر (تجزیه‌کننده) داد. برخی از توکن‌ها مانند پرانتزها درحقیقت مقداری ندارند، بنابراین تابع ارزیابی‌کننده برای آن می‌تواند چیزی برنگرداند: فقط نوع آن لازم است. به‌طور مشابه، گاهی اوقات ارزیابی‌کننده کل یک واژه را نادیده می‌گیرد، آن را از پارسر حذف می‌کند، که برای فضاهای خالی و </a:t>
            </a:r>
            <a:r>
              <a:rPr lang="en-US" sz="2000" dirty="0"/>
              <a:t>comment</a:t>
            </a:r>
            <a:r>
              <a:rPr lang="fa-IR" sz="2000" dirty="0"/>
              <a:t>ها مفید است. ارزیابی‌کننده برای شناسه‌ها عموماً ساده‌اند (عینا خود شناسه را نمایش می‌دهند). ارزیابی‌کننده‌های لیترال‌های اعداد صحیح ممکن است رشته را عبور دهند (ارزیابی را برای فاز تحلیل معنایی به تعویق می‌اندازد)، یا ممکن است ارزیابی آن‌ها را انجام دهندف که می‌توانند درگیر مبناهای مختلف یا اعداد اعشاری شوند. برای لیترال‌های رشتهٔ نقل قول شدهٔ ساده، لازم است که ارزیابی‌کننده فقط نقل قول‌ها را حذف کند.</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627784" y="1556792"/>
            <a:ext cx="6070258" cy="2800767"/>
          </a:xfrm>
          <a:prstGeom prst="rect">
            <a:avLst/>
          </a:prstGeom>
          <a:noFill/>
        </p:spPr>
        <p:txBody>
          <a:bodyPr wrap="square" rtlCol="1">
            <a:spAutoFit/>
          </a:bodyPr>
          <a:lstStyle/>
          <a:p>
            <a:pPr algn="r" rtl="1"/>
            <a:r>
              <a:rPr lang="fa-IR" sz="4400" b="1" dirty="0" smtClean="0">
                <a:solidFill>
                  <a:srgbClr val="FF0000"/>
                </a:solidFill>
              </a:rPr>
              <a:t>ارزیابی‌کننده </a:t>
            </a:r>
            <a:r>
              <a:rPr lang="en-US" sz="4400" b="1" dirty="0"/>
              <a:t>Evaluator</a:t>
            </a:r>
          </a:p>
          <a:p>
            <a:pPr algn="r" rtl="1"/>
            <a:endParaRPr lang="fa-IR" sz="4400" b="1" dirty="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218502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12</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813686" y="2276872"/>
            <a:ext cx="7562411" cy="400110"/>
          </a:xfrm>
          <a:prstGeom prst="rect">
            <a:avLst/>
          </a:prstGeom>
          <a:noFill/>
        </p:spPr>
        <p:txBody>
          <a:bodyPr wrap="square" rtlCol="1">
            <a:spAutoFit/>
          </a:bodyPr>
          <a:lstStyle/>
          <a:p>
            <a:pPr algn="just" rtl="1"/>
            <a:r>
              <a:rPr lang="fa-IR" sz="2000" dirty="0"/>
              <a:t>به عنوان مثال </a:t>
            </a:r>
            <a:r>
              <a:rPr lang="fa-IR" sz="2000" dirty="0" smtClean="0"/>
              <a:t> </a:t>
            </a:r>
            <a:r>
              <a:rPr lang="fa-IR" sz="2000" dirty="0"/>
              <a:t>در این کد منبع یک برنامهٔ کامپیوتری، رشتهٔ</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627784" y="1556792"/>
            <a:ext cx="6070258" cy="2800767"/>
          </a:xfrm>
          <a:prstGeom prst="rect">
            <a:avLst/>
          </a:prstGeom>
          <a:noFill/>
        </p:spPr>
        <p:txBody>
          <a:bodyPr wrap="square" rtlCol="1">
            <a:spAutoFit/>
          </a:bodyPr>
          <a:lstStyle/>
          <a:p>
            <a:pPr algn="r" rtl="1"/>
            <a:r>
              <a:rPr lang="fa-IR" sz="4400" b="1" dirty="0" smtClean="0">
                <a:solidFill>
                  <a:srgbClr val="FF0000"/>
                </a:solidFill>
              </a:rPr>
              <a:t>ارزیابی‌کننده </a:t>
            </a:r>
            <a:r>
              <a:rPr lang="en-US" sz="4400" b="1" dirty="0"/>
              <a:t>Evaluator</a:t>
            </a:r>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
        <p:nvSpPr>
          <p:cNvPr id="7" name="TextBox 6"/>
          <p:cNvSpPr txBox="1"/>
          <p:nvPr/>
        </p:nvSpPr>
        <p:spPr>
          <a:xfrm>
            <a:off x="395536" y="2676982"/>
            <a:ext cx="7562411" cy="400110"/>
          </a:xfrm>
          <a:prstGeom prst="rect">
            <a:avLst/>
          </a:prstGeom>
          <a:noFill/>
        </p:spPr>
        <p:txBody>
          <a:bodyPr wrap="square" rtlCol="1">
            <a:spAutoFit/>
          </a:bodyPr>
          <a:lstStyle/>
          <a:p>
            <a:r>
              <a:rPr lang="en-US" sz="2000" dirty="0" err="1" smtClean="0"/>
              <a:t>net_worth_future</a:t>
            </a:r>
            <a:r>
              <a:rPr lang="en-US" sz="2000" dirty="0"/>
              <a:t>= (assets </a:t>
            </a:r>
            <a:r>
              <a:rPr lang="en-US" sz="2000" dirty="0" smtClean="0"/>
              <a:t>– liabilities);</a:t>
            </a:r>
            <a:endParaRPr lang="fa-IR" sz="2000" dirty="0"/>
          </a:p>
        </p:txBody>
      </p:sp>
      <p:sp>
        <p:nvSpPr>
          <p:cNvPr id="8" name="TextBox 7"/>
          <p:cNvSpPr txBox="1"/>
          <p:nvPr/>
        </p:nvSpPr>
        <p:spPr>
          <a:xfrm>
            <a:off x="367634" y="3212976"/>
            <a:ext cx="7562411" cy="707886"/>
          </a:xfrm>
          <a:prstGeom prst="rect">
            <a:avLst/>
          </a:prstGeom>
          <a:noFill/>
        </p:spPr>
        <p:txBody>
          <a:bodyPr wrap="square" rtlCol="1">
            <a:spAutoFit/>
          </a:bodyPr>
          <a:lstStyle/>
          <a:p>
            <a:pPr algn="r" rtl="1"/>
            <a:r>
              <a:rPr lang="fa-IR" sz="2000" dirty="0"/>
              <a:t>ممکن است به جریان توکن‌های </a:t>
            </a:r>
            <a:r>
              <a:rPr lang="en-US" sz="2000" dirty="0"/>
              <a:t>lexical </a:t>
            </a:r>
            <a:r>
              <a:rPr lang="fa-IR" sz="2000" dirty="0"/>
              <a:t>زیر تبدیل شود؛ </a:t>
            </a:r>
            <a:endParaRPr lang="fa-IR" sz="2000" dirty="0" smtClean="0"/>
          </a:p>
          <a:p>
            <a:pPr algn="r" rtl="1"/>
            <a:r>
              <a:rPr lang="fa-IR" sz="2000" u="sng" dirty="0" smtClean="0">
                <a:solidFill>
                  <a:srgbClr val="FFC000"/>
                </a:solidFill>
              </a:rPr>
              <a:t>فضاهای </a:t>
            </a:r>
            <a:r>
              <a:rPr lang="fa-IR" sz="2000" u="sng" dirty="0">
                <a:solidFill>
                  <a:srgbClr val="FFC000"/>
                </a:solidFill>
              </a:rPr>
              <a:t>خالی نادیده گرفته شده‌اند و کاراکترهای خاص مقداری ندارند:</a:t>
            </a:r>
          </a:p>
        </p:txBody>
      </p:sp>
      <p:sp>
        <p:nvSpPr>
          <p:cNvPr id="2" name="TextBox 1"/>
          <p:cNvSpPr txBox="1"/>
          <p:nvPr/>
        </p:nvSpPr>
        <p:spPr>
          <a:xfrm>
            <a:off x="439748" y="4149080"/>
            <a:ext cx="2520280" cy="2031325"/>
          </a:xfrm>
          <a:prstGeom prst="rect">
            <a:avLst/>
          </a:prstGeom>
          <a:noFill/>
          <a:ln>
            <a:solidFill>
              <a:srgbClr val="FF0000"/>
            </a:solidFill>
          </a:ln>
        </p:spPr>
        <p:txBody>
          <a:bodyPr wrap="square" rtlCol="1">
            <a:spAutoFit/>
          </a:bodyPr>
          <a:lstStyle/>
          <a:p>
            <a:r>
              <a:rPr lang="en-US" dirty="0"/>
              <a:t>NAME </a:t>
            </a:r>
            <a:r>
              <a:rPr lang="en-US" dirty="0" err="1"/>
              <a:t>net_worth_future</a:t>
            </a:r>
            <a:r>
              <a:rPr lang="en-US" dirty="0"/>
              <a:t> EQUALS OPEN_PARENTHESIS NAME assets MINUS NAME liabilities CLOSE_PARENTHESIS SEMICOLON</a:t>
            </a:r>
            <a:endParaRPr lang="fa-IR" dirty="0"/>
          </a:p>
        </p:txBody>
      </p:sp>
    </p:spTree>
    <p:extLst>
      <p:ext uri="{BB962C8B-B14F-4D97-AF65-F5344CB8AC3E}">
        <p14:creationId xmlns:p14="http://schemas.microsoft.com/office/powerpoint/2010/main" val="721817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13</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0416" y="2348880"/>
            <a:ext cx="8568952" cy="4093428"/>
          </a:xfrm>
          <a:prstGeom prst="rect">
            <a:avLst/>
          </a:prstGeom>
          <a:noFill/>
        </p:spPr>
        <p:txBody>
          <a:bodyPr wrap="square" rtlCol="1">
            <a:spAutoFit/>
          </a:bodyPr>
          <a:lstStyle/>
          <a:p>
            <a:pPr algn="just" rtl="1"/>
            <a:r>
              <a:rPr lang="fa-IR" sz="2000" dirty="0"/>
              <a:t>معمولاً توکن‌سازی در سطح کلمه (</a:t>
            </a:r>
            <a:r>
              <a:rPr lang="en-US" sz="2000" dirty="0" smtClean="0"/>
              <a:t>word </a:t>
            </a:r>
            <a:r>
              <a:rPr lang="fa-IR" sz="2000" dirty="0" smtClean="0"/>
              <a:t>) انجام </a:t>
            </a:r>
            <a:r>
              <a:rPr lang="fa-IR" sz="2000" dirty="0"/>
              <a:t>می‌گیرد. اگرچه، گاهی اوقات </a:t>
            </a:r>
            <a:r>
              <a:rPr lang="fa-IR" sz="2000" dirty="0" smtClean="0"/>
              <a:t>تعیین </a:t>
            </a:r>
            <a:r>
              <a:rPr lang="fa-IR" sz="2000" dirty="0"/>
              <a:t>معنای آن با یک کلمه دشوار است. اغلب توکن ساز بر اساس تخمین‌های ساده‌ای عمل می‌کند، به عنوان مثال: </a:t>
            </a:r>
          </a:p>
          <a:p>
            <a:pPr marL="457200" indent="-457200" algn="just" rtl="1">
              <a:buFont typeface="Arial" pitchFamily="34" charset="0"/>
              <a:buChar char="•"/>
            </a:pPr>
            <a:r>
              <a:rPr lang="fa-IR" sz="2000" dirty="0"/>
              <a:t>نشانه‌گذاری و فضای خالی ممکن است در لیست توکن‌های حاصل به حساب آیند یا خیر.</a:t>
            </a:r>
          </a:p>
          <a:p>
            <a:pPr marL="457200" indent="-457200" algn="just" rtl="1">
              <a:buFont typeface="Arial" pitchFamily="34" charset="0"/>
              <a:buChar char="•"/>
            </a:pPr>
            <a:r>
              <a:rPr lang="fa-IR" sz="2000" dirty="0"/>
              <a:t>تمام رشته‌های به هم پیوسته کاراکترهای الفبا، بخشی از توکن هستند؛ به همین ترتیب اعداد.</a:t>
            </a:r>
          </a:p>
          <a:p>
            <a:pPr marL="457200" indent="-457200" algn="just" rtl="1">
              <a:buFont typeface="Arial" pitchFamily="34" charset="0"/>
              <a:buChar char="•"/>
            </a:pPr>
            <a:r>
              <a:rPr lang="fa-IR" sz="2000" dirty="0"/>
              <a:t>توکن‌ها با کاراکترهای فضای خالی جدا می‌شوند، مانند </a:t>
            </a:r>
            <a:r>
              <a:rPr lang="en-US" sz="2000" dirty="0"/>
              <a:t>space </a:t>
            </a:r>
            <a:r>
              <a:rPr lang="fa-IR" sz="2000" dirty="0"/>
              <a:t>یا </a:t>
            </a:r>
            <a:r>
              <a:rPr lang="en-US" sz="2000" dirty="0"/>
              <a:t>line break، </a:t>
            </a:r>
            <a:r>
              <a:rPr lang="fa-IR" sz="2000" dirty="0"/>
              <a:t>یا کاراکترهای نشانه گذاری</a:t>
            </a:r>
            <a:r>
              <a:rPr lang="fa-IR" sz="2000" dirty="0" smtClean="0"/>
              <a:t>. </a:t>
            </a:r>
            <a:endParaRPr lang="fa-IR" sz="2000" dirty="0"/>
          </a:p>
          <a:p>
            <a:pPr algn="just" rtl="1"/>
            <a:r>
              <a:rPr lang="fa-IR" sz="2000" dirty="0"/>
              <a:t>در زبان‌هایی که از </a:t>
            </a:r>
            <a:r>
              <a:rPr lang="en-US" sz="2000" dirty="0"/>
              <a:t>space</a:t>
            </a:r>
            <a:r>
              <a:rPr lang="fa-IR" sz="2000" dirty="0"/>
              <a:t>های بین کلمه‌ای استفاده می‌کنند (مانند بسیاری از زبان‌ها که از الفبای لاتین استفاده می‌کنند و بیشتر زبان‌های برنلمه نویسی)، این روند به صورت منصفانه‌ای سر راست است. اگرچه، حتی در اینجا نمونه‌های حاشیه‌ای مانند انقباضات، کلمات </a:t>
            </a:r>
            <a:r>
              <a:rPr lang="en-US" sz="2000" dirty="0" smtClean="0"/>
              <a:t>hyphenated)</a:t>
            </a:r>
            <a:r>
              <a:rPr lang="fa-IR" sz="2000" dirty="0" smtClean="0"/>
              <a:t> با </a:t>
            </a:r>
            <a:r>
              <a:rPr lang="fa-IR" sz="2000" dirty="0"/>
              <a:t>خط پیوند نوشته شده)، شکلک‌ها، و سازه‌های بزرگتری مانند </a:t>
            </a:r>
            <a:r>
              <a:rPr lang="en-US" sz="2000" dirty="0"/>
              <a:t>URL</a:t>
            </a:r>
            <a:r>
              <a:rPr lang="fa-IR" sz="2000" dirty="0"/>
              <a:t>ها (که برای بعضی اهداف ممکن است به عنوان تک توکن شمرده شوند). به عنوان یک مثال کلاسیک </a:t>
            </a:r>
            <a:r>
              <a:rPr lang="en-US" sz="2000" dirty="0" smtClean="0"/>
              <a:t>"New York-based" </a:t>
            </a:r>
            <a:r>
              <a:rPr lang="fa-IR" sz="2000" dirty="0" smtClean="0"/>
              <a:t>را </a:t>
            </a:r>
            <a:r>
              <a:rPr lang="fa-IR" sz="2000" dirty="0"/>
              <a:t>درنظربگیرید، که یک توکن ساز ساده، ممکن است حتی در یک </a:t>
            </a:r>
            <a:r>
              <a:rPr lang="en-US" sz="2000" dirty="0"/>
              <a:t>space </a:t>
            </a:r>
            <a:r>
              <a:rPr lang="fa-IR" sz="2000" dirty="0"/>
              <a:t>شکسته شود اگرچه یک شکست بهتر مسلماً در خط پیوند نوشته </a:t>
            </a:r>
            <a:r>
              <a:rPr lang="fa-IR" sz="2000" dirty="0" smtClean="0"/>
              <a:t>شده</a:t>
            </a:r>
            <a:r>
              <a:rPr lang="en-US" sz="2000" dirty="0" smtClean="0"/>
              <a:t>(hyphen</a:t>
            </a:r>
            <a:r>
              <a:rPr lang="en-US" sz="2000" dirty="0"/>
              <a:t>) </a:t>
            </a:r>
            <a:r>
              <a:rPr lang="fa-IR" sz="2000" dirty="0" smtClean="0"/>
              <a:t> است</a:t>
            </a:r>
            <a:r>
              <a:rPr lang="fa-IR" sz="2000" dirty="0"/>
              <a:t>. </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3058260" y="1575071"/>
            <a:ext cx="5834220" cy="3477875"/>
          </a:xfrm>
          <a:prstGeom prst="rect">
            <a:avLst/>
          </a:prstGeom>
          <a:noFill/>
        </p:spPr>
        <p:txBody>
          <a:bodyPr wrap="square" rtlCol="1">
            <a:spAutoFit/>
          </a:bodyPr>
          <a:lstStyle/>
          <a:p>
            <a:pPr algn="r" rtl="1"/>
            <a:r>
              <a:rPr lang="fa-IR" sz="4400" b="1" dirty="0" smtClean="0">
                <a:solidFill>
                  <a:srgbClr val="FF0000"/>
                </a:solidFill>
              </a:rPr>
              <a:t>موانع </a:t>
            </a:r>
            <a:r>
              <a:rPr lang="en-US" sz="4400" b="1" dirty="0" smtClean="0"/>
              <a:t>Obstacles</a:t>
            </a:r>
            <a:endParaRPr lang="en-US" sz="4400" b="1" dirty="0"/>
          </a:p>
          <a:p>
            <a:pPr algn="r" rtl="1"/>
            <a:endParaRPr lang="en-US" sz="4400" b="1" dirty="0" smtClean="0"/>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1855371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14</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0416" y="2570128"/>
            <a:ext cx="8568952" cy="1938992"/>
          </a:xfrm>
          <a:prstGeom prst="rect">
            <a:avLst/>
          </a:prstGeom>
          <a:noFill/>
        </p:spPr>
        <p:txBody>
          <a:bodyPr wrap="square" rtlCol="1">
            <a:spAutoFit/>
          </a:bodyPr>
          <a:lstStyle/>
          <a:p>
            <a:pPr algn="just" rtl="1"/>
            <a:r>
              <a:rPr lang="fa-IR" sz="2000" dirty="0"/>
              <a:t>توکن‌سازی خصوصاً برای زبان‌های نوشته شده در </a:t>
            </a:r>
            <a:r>
              <a:rPr lang="en-US" sz="2000" dirty="0" err="1">
                <a:hlinkClick r:id="rId2" tooltip="Scriptio continua (صفحه وجود ندارد)"/>
              </a:rPr>
              <a:t>scriptio</a:t>
            </a:r>
            <a:r>
              <a:rPr lang="en-US" sz="2000" dirty="0">
                <a:hlinkClick r:id="rId2" tooltip="Scriptio continua (صفحه وجود ندارد)"/>
              </a:rPr>
              <a:t> continua</a:t>
            </a:r>
            <a:r>
              <a:rPr lang="en-US" sz="2000" dirty="0"/>
              <a:t> </a:t>
            </a:r>
            <a:r>
              <a:rPr lang="fa-IR" sz="2000" dirty="0" smtClean="0"/>
              <a:t> دشوار </a:t>
            </a:r>
            <a:r>
              <a:rPr lang="fa-IR" sz="2000" dirty="0"/>
              <a:t>است، که محدودیت‌های کلمه را نمایش نمی‌دهند، مانند یونانی باستان، چینی، یا تایلندی. زبان‌های ترکیبی مانند کره‌ای نیز توکن‌سازی را دشوار می‌کنند. </a:t>
            </a:r>
          </a:p>
          <a:p>
            <a:pPr algn="just" rtl="1"/>
            <a:r>
              <a:rPr lang="fa-IR" sz="2000" dirty="0"/>
              <a:t>برخی از راه‌ها برای آدرس دهی به مسائل دشوارتر شامل توسعهٔ تخمین‌های پیچیدهٔ بیشتر، پرس جوی یک جدول از موارد خاص متداول، یا مناسب کردن توکن‌ها برای یک مدل زبان که ترتیب را در گام‌های پردازش بعدی تشخیص می‌دهد. </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3058260" y="1575071"/>
            <a:ext cx="5834220" cy="3477875"/>
          </a:xfrm>
          <a:prstGeom prst="rect">
            <a:avLst/>
          </a:prstGeom>
          <a:noFill/>
        </p:spPr>
        <p:txBody>
          <a:bodyPr wrap="square" rtlCol="1">
            <a:spAutoFit/>
          </a:bodyPr>
          <a:lstStyle/>
          <a:p>
            <a:pPr algn="r" rtl="1"/>
            <a:r>
              <a:rPr lang="fa-IR" sz="4400" b="1" dirty="0" smtClean="0">
                <a:solidFill>
                  <a:srgbClr val="FF0000"/>
                </a:solidFill>
              </a:rPr>
              <a:t>موانع </a:t>
            </a:r>
            <a:r>
              <a:rPr lang="en-US" sz="4400" b="1" dirty="0" smtClean="0"/>
              <a:t>Obstacles</a:t>
            </a:r>
            <a:endParaRPr lang="en-US" sz="4400" b="1" dirty="0"/>
          </a:p>
          <a:p>
            <a:pPr algn="r" rtl="1"/>
            <a:endParaRPr lang="en-US" sz="4400" b="1" dirty="0" smtClean="0"/>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587002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15</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0416" y="1988840"/>
            <a:ext cx="8568952" cy="4401205"/>
          </a:xfrm>
          <a:prstGeom prst="rect">
            <a:avLst/>
          </a:prstGeom>
          <a:noFill/>
        </p:spPr>
        <p:txBody>
          <a:bodyPr wrap="square" rtlCol="1">
            <a:spAutoFit/>
          </a:bodyPr>
          <a:lstStyle/>
          <a:p>
            <a:pPr algn="just" rtl="1"/>
            <a:endParaRPr lang="en-US" sz="2000" b="1" dirty="0"/>
          </a:p>
          <a:p>
            <a:pPr algn="just" rtl="1"/>
            <a:r>
              <a:rPr lang="en-US" sz="2000" dirty="0">
                <a:hlinkClick r:id="rId2"/>
              </a:rPr>
              <a:t>Apache </a:t>
            </a:r>
            <a:r>
              <a:rPr lang="en-US" sz="2000" dirty="0" err="1">
                <a:hlinkClick r:id="rId2"/>
              </a:rPr>
              <a:t>OpenNLP</a:t>
            </a:r>
            <a:r>
              <a:rPr lang="en-US" sz="2000" dirty="0"/>
              <a:t> </a:t>
            </a:r>
            <a:endParaRPr lang="fa-IR" sz="2000" dirty="0" smtClean="0"/>
          </a:p>
          <a:p>
            <a:pPr algn="just" rtl="1"/>
            <a:r>
              <a:rPr lang="fa-IR" sz="2000" dirty="0" smtClean="0"/>
              <a:t>شامل </a:t>
            </a:r>
            <a:r>
              <a:rPr lang="fa-IR" sz="2000" dirty="0"/>
              <a:t>قوانین پایه و آماری توکن‌سازی است که زبان‌های زیادی را پشتیبانی می‌کند. </a:t>
            </a:r>
          </a:p>
          <a:p>
            <a:pPr algn="just" rtl="1"/>
            <a:r>
              <a:rPr lang="en-US" sz="2000" dirty="0" smtClean="0">
                <a:hlinkClick r:id="rId3"/>
              </a:rPr>
              <a:t>U-</a:t>
            </a:r>
            <a:r>
              <a:rPr lang="en-US" sz="2000" dirty="0" err="1" smtClean="0">
                <a:hlinkClick r:id="rId3"/>
              </a:rPr>
              <a:t>Tokenizer</a:t>
            </a:r>
            <a:r>
              <a:rPr lang="en-US" sz="2000" dirty="0" smtClean="0"/>
              <a:t> </a:t>
            </a:r>
            <a:r>
              <a:rPr lang="fa-IR" sz="2000" dirty="0" smtClean="0"/>
              <a:t> </a:t>
            </a:r>
          </a:p>
          <a:p>
            <a:pPr algn="just" rtl="1"/>
            <a:r>
              <a:rPr lang="fa-IR" sz="2000" dirty="0" smtClean="0"/>
              <a:t>یک </a:t>
            </a:r>
            <a:r>
              <a:rPr lang="en-US" sz="2000" dirty="0"/>
              <a:t>API </a:t>
            </a:r>
            <a:r>
              <a:rPr lang="fa-IR" sz="2000" dirty="0"/>
              <a:t>روی </a:t>
            </a:r>
            <a:r>
              <a:rPr lang="en-US" sz="2000" dirty="0"/>
              <a:t>HTTP </a:t>
            </a:r>
            <a:r>
              <a:rPr lang="fa-IR" sz="2000" dirty="0"/>
              <a:t>است که می‌تواند جملات ژاپنی و ماندرین را در محدودهٔ کلمه قطع کند. </a:t>
            </a:r>
          </a:p>
          <a:p>
            <a:pPr algn="just" rtl="1"/>
            <a:r>
              <a:rPr lang="en-US" sz="2000" dirty="0">
                <a:hlinkClick r:id="rId4"/>
              </a:rPr>
              <a:t>HPE Haven </a:t>
            </a:r>
            <a:r>
              <a:rPr lang="en-US" sz="2000" dirty="0" err="1">
                <a:hlinkClick r:id="rId4"/>
              </a:rPr>
              <a:t>OnDemand</a:t>
            </a:r>
            <a:r>
              <a:rPr lang="en-US" sz="2000" dirty="0">
                <a:hlinkClick r:id="rId4"/>
              </a:rPr>
              <a:t> Text Tokenization </a:t>
            </a:r>
            <a:r>
              <a:rPr lang="en-US" sz="2000" dirty="0" smtClean="0">
                <a:hlinkClick r:id="rId4"/>
              </a:rPr>
              <a:t>API</a:t>
            </a:r>
            <a:endParaRPr lang="fa-IR" sz="2000" dirty="0" smtClean="0"/>
          </a:p>
          <a:p>
            <a:pPr algn="just" rtl="1"/>
            <a:r>
              <a:rPr lang="fa-IR" sz="2000" dirty="0" smtClean="0"/>
              <a:t>(یک </a:t>
            </a:r>
            <a:r>
              <a:rPr lang="fa-IR" sz="2000" dirty="0"/>
              <a:t>محصول تبلیغاتی با دسترسی رایگان) از مدل‌سازی مفهوم احتمالات پیشرفته استفاده می‌کند تا وزنی که جمله در شاخص متن مشخص شده، دارد را تعیین کند. </a:t>
            </a:r>
            <a:endParaRPr lang="fa-IR" sz="2000" dirty="0" smtClean="0"/>
          </a:p>
          <a:p>
            <a:pPr algn="just" rtl="1"/>
            <a:endParaRPr lang="fa-IR" sz="2000" dirty="0"/>
          </a:p>
          <a:p>
            <a:pPr algn="just" rtl="1"/>
            <a:r>
              <a:rPr lang="fa-IR" sz="2000" dirty="0"/>
              <a:t>ابزار </a:t>
            </a:r>
            <a:r>
              <a:rPr lang="en-US" sz="2000" dirty="0" err="1">
                <a:solidFill>
                  <a:srgbClr val="FFFF00"/>
                </a:solidFill>
                <a:hlinkClick r:id="rId5" tooltip="لکس"/>
              </a:rPr>
              <a:t>Lex</a:t>
            </a:r>
            <a:r>
              <a:rPr lang="en-US" sz="2000" dirty="0"/>
              <a:t> </a:t>
            </a:r>
            <a:r>
              <a:rPr lang="fa-IR" sz="2000" dirty="0" smtClean="0"/>
              <a:t> و </a:t>
            </a:r>
            <a:r>
              <a:rPr lang="fa-IR" sz="2000" dirty="0"/>
              <a:t>کامپایلر آن طراحی شده‌اند تا کد را برای تحلیل لغوی سریعتر بر مبنای یک توصیف رسمی از نحو لغوی تولید کنند؛ که این عموماً برای برنامه‌هایی که مجموعه‌ای پیچیده از قوانین نحوی و نیازمندی‌های عملکردی شدید دارند، ناکافی در نظر گرفته می‌شود. به عنوان مثال</a:t>
            </a:r>
            <a:r>
              <a:rPr lang="fa-IR" sz="2000" dirty="0" smtClean="0"/>
              <a:t>،</a:t>
            </a:r>
          </a:p>
          <a:p>
            <a:pPr algn="just" rtl="1"/>
            <a:r>
              <a:rPr lang="fa-IR" sz="2000" dirty="0" smtClean="0"/>
              <a:t> (</a:t>
            </a:r>
            <a:r>
              <a:rPr lang="en-US" sz="2000" dirty="0" smtClean="0"/>
              <a:t> </a:t>
            </a:r>
            <a:r>
              <a:rPr lang="en-US" sz="2000" dirty="0" smtClean="0">
                <a:hlinkClick r:id="rId6" tooltip="GNU Compiler Collection"/>
              </a:rPr>
              <a:t>GNU </a:t>
            </a:r>
            <a:r>
              <a:rPr lang="en-US" sz="2000" dirty="0">
                <a:hlinkClick r:id="rId6" tooltip="GNU Compiler Collection"/>
              </a:rPr>
              <a:t>Compiler Collection</a:t>
            </a:r>
            <a:r>
              <a:rPr lang="en-US" sz="2000" dirty="0"/>
              <a:t> (GCC </a:t>
            </a:r>
            <a:r>
              <a:rPr lang="fa-IR" sz="2000" dirty="0"/>
              <a:t>از تحلیل گران لغوی دست نوشته استفاده می‌کند. </a:t>
            </a:r>
          </a:p>
          <a:p>
            <a:pPr algn="just" rtl="1"/>
            <a:endParaRPr lang="fa-IR" sz="2000" dirty="0"/>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930330" y="1575071"/>
            <a:ext cx="5834220" cy="3477875"/>
          </a:xfrm>
          <a:prstGeom prst="rect">
            <a:avLst/>
          </a:prstGeom>
          <a:noFill/>
        </p:spPr>
        <p:txBody>
          <a:bodyPr wrap="square" rtlCol="1">
            <a:spAutoFit/>
          </a:bodyPr>
          <a:lstStyle/>
          <a:p>
            <a:pPr algn="r" rtl="1"/>
            <a:r>
              <a:rPr lang="fa-IR" sz="4400" b="1" dirty="0" smtClean="0">
                <a:solidFill>
                  <a:srgbClr val="FF0000"/>
                </a:solidFill>
              </a:rPr>
              <a:t>ابزار ها:</a:t>
            </a:r>
            <a:endParaRPr lang="fa-IR" sz="4400" b="1" dirty="0">
              <a:solidFill>
                <a:srgbClr val="FF0000"/>
              </a:solidFill>
            </a:endParaRPr>
          </a:p>
          <a:p>
            <a:pPr algn="r" rtl="1"/>
            <a:r>
              <a:rPr lang="fa-IR" sz="4400" b="1" dirty="0" smtClean="0">
                <a:solidFill>
                  <a:srgbClr val="FF0000"/>
                </a:solidFill>
              </a:rPr>
              <a:t> </a:t>
            </a:r>
            <a:endParaRPr lang="en-US" sz="4400" b="1" dirty="0" smtClean="0"/>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3631975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16</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0416" y="2491149"/>
            <a:ext cx="8568952" cy="3170099"/>
          </a:xfrm>
          <a:prstGeom prst="rect">
            <a:avLst/>
          </a:prstGeom>
          <a:noFill/>
        </p:spPr>
        <p:txBody>
          <a:bodyPr wrap="square" rtlCol="1">
            <a:spAutoFit/>
          </a:bodyPr>
          <a:lstStyle/>
          <a:p>
            <a:pPr algn="just" rtl="1"/>
            <a:r>
              <a:rPr lang="fa-IR" sz="2000" dirty="0"/>
              <a:t>تحلیل گرهای لغوی اغلب توسط مولد تحلیل گر لغوی تولید می‌شوند، مشابه مولد تجزیه‌کننده </a:t>
            </a:r>
            <a:r>
              <a:rPr lang="en-US" sz="2000" dirty="0" smtClean="0"/>
              <a:t>(parser</a:t>
            </a:r>
            <a:r>
              <a:rPr lang="en-US" sz="2000" dirty="0"/>
              <a:t>)، </a:t>
            </a:r>
            <a:r>
              <a:rPr lang="fa-IR" sz="2000" dirty="0"/>
              <a:t>و چنین ابزارهایی اغلب گرد هم می‌آیند. پابرجاترین آن‌ها </a:t>
            </a:r>
            <a:r>
              <a:rPr lang="en-US" sz="2000" dirty="0" err="1"/>
              <a:t>Lex</a:t>
            </a:r>
            <a:r>
              <a:rPr lang="en-US" sz="2000" dirty="0"/>
              <a:t> </a:t>
            </a:r>
            <a:r>
              <a:rPr lang="fa-IR" sz="2000" dirty="0"/>
              <a:t>می‌باشد، به همراه مولد پارسر </a:t>
            </a:r>
            <a:r>
              <a:rPr lang="en-US" sz="2000" dirty="0" err="1"/>
              <a:t>Yacc</a:t>
            </a:r>
            <a:r>
              <a:rPr lang="fa-IR" sz="2000" dirty="0"/>
              <a:t>و ابزار معادل رایگان آن </a:t>
            </a:r>
            <a:r>
              <a:rPr lang="en-US" sz="2000" dirty="0"/>
              <a:t>Flex. </a:t>
            </a:r>
          </a:p>
          <a:p>
            <a:pPr algn="just" rtl="1"/>
            <a:r>
              <a:rPr lang="fa-IR" sz="2000" dirty="0"/>
              <a:t>این مولد شکلی از دامنهٔ خاص زبان است، مشخصات واژگانی رامی گیرد-به‌طور کلی عبارت منظم با نشانه گذاری- و </a:t>
            </a:r>
            <a:r>
              <a:rPr lang="en-US" sz="2000" dirty="0" err="1"/>
              <a:t>lexer</a:t>
            </a:r>
            <a:r>
              <a:rPr lang="en-US" sz="2000" dirty="0"/>
              <a:t> </a:t>
            </a:r>
            <a:r>
              <a:rPr lang="fa-IR" sz="2000" dirty="0"/>
              <a:t>را به عنوان خروجی تولید می‌کند. </a:t>
            </a:r>
          </a:p>
          <a:p>
            <a:pPr algn="just" rtl="1"/>
            <a:r>
              <a:rPr lang="fa-IR" sz="2000" dirty="0"/>
              <a:t>ابزار عملکرد توسعهٔ سریع، که در توسعهٔ اولیه بسیار مهم اند، هر دو </a:t>
            </a:r>
            <a:r>
              <a:rPr lang="en-US" sz="2000" dirty="0" err="1"/>
              <a:t>lexer</a:t>
            </a:r>
            <a:r>
              <a:rPr lang="en-US" sz="2000" dirty="0"/>
              <a:t> </a:t>
            </a:r>
            <a:r>
              <a:rPr lang="fa-IR" sz="2000" dirty="0"/>
              <a:t>می‌گیرند زیرا خصوصیات زبان اغلب ممکن است تغییر کند. در ادامه، آن‌ها اغلب ویژگی‌های پیشرفته‌ای را فراهم می‌کنند، از جمله شرایط قبل و بعد که برنامه‌نویسی دستی آن‌ها سخت می‌باشد. با این حال مولد </a:t>
            </a:r>
            <a:r>
              <a:rPr lang="en-US" sz="2000" dirty="0" err="1"/>
              <a:t>lexer</a:t>
            </a:r>
            <a:r>
              <a:rPr lang="en-US" sz="2000" dirty="0"/>
              <a:t> </a:t>
            </a:r>
            <a:r>
              <a:rPr lang="fa-IR" sz="2000" dirty="0"/>
              <a:t>اتوماتیک ممکن است عدم انعطاف‌پذیری داشته باشد، در نتیجه نیاز به تغییر کاربر، یا یک </a:t>
            </a:r>
            <a:r>
              <a:rPr lang="en-US" sz="2000" dirty="0" err="1"/>
              <a:t>lexer</a:t>
            </a:r>
            <a:r>
              <a:rPr lang="en-US" sz="2000" dirty="0"/>
              <a:t> </a:t>
            </a:r>
            <a:r>
              <a:rPr lang="fa-IR" sz="2000" dirty="0"/>
              <a:t>که کاملاً دستی نوشته شده باشد دارد. </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683568" y="1575071"/>
            <a:ext cx="8080982" cy="3477875"/>
          </a:xfrm>
          <a:prstGeom prst="rect">
            <a:avLst/>
          </a:prstGeom>
          <a:noFill/>
        </p:spPr>
        <p:txBody>
          <a:bodyPr wrap="square" rtlCol="1">
            <a:spAutoFit/>
          </a:bodyPr>
          <a:lstStyle/>
          <a:p>
            <a:pPr algn="r" rtl="1"/>
            <a:r>
              <a:rPr lang="fa-IR" sz="4400" b="1" dirty="0">
                <a:solidFill>
                  <a:srgbClr val="FF0000"/>
                </a:solidFill>
              </a:rPr>
              <a:t>مولد تحلیل گر لغوی </a:t>
            </a:r>
            <a:r>
              <a:rPr lang="en-US" sz="4400" b="1" dirty="0" err="1" smtClean="0"/>
              <a:t>Lexer</a:t>
            </a:r>
            <a:r>
              <a:rPr lang="en-US" sz="4400" b="1" dirty="0" smtClean="0"/>
              <a:t> </a:t>
            </a:r>
            <a:r>
              <a:rPr lang="en-US" sz="4400" b="1" dirty="0"/>
              <a:t>Generator</a:t>
            </a:r>
            <a:r>
              <a:rPr lang="en-US" sz="4400" b="1" dirty="0" smtClean="0"/>
              <a:t>)</a:t>
            </a:r>
            <a:r>
              <a:rPr lang="fa-IR" sz="4400" b="1" dirty="0" smtClean="0"/>
              <a:t>)</a:t>
            </a:r>
            <a:endParaRPr lang="en-US" sz="4400" b="1" dirty="0"/>
          </a:p>
          <a:p>
            <a:pPr algn="r" rtl="1"/>
            <a:endParaRPr lang="en-US" sz="4400" b="1" dirty="0" smtClean="0"/>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31491363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17</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683568" y="1575071"/>
            <a:ext cx="8080982" cy="3477875"/>
          </a:xfrm>
          <a:prstGeom prst="rect">
            <a:avLst/>
          </a:prstGeom>
          <a:noFill/>
        </p:spPr>
        <p:txBody>
          <a:bodyPr wrap="square" rtlCol="1">
            <a:spAutoFit/>
          </a:bodyPr>
          <a:lstStyle/>
          <a:p>
            <a:pPr algn="r" rtl="1"/>
            <a:r>
              <a:rPr lang="fa-IR" sz="4400" b="1" dirty="0">
                <a:solidFill>
                  <a:srgbClr val="FF0000"/>
                </a:solidFill>
              </a:rPr>
              <a:t>مولد تحلیل گر لغوی </a:t>
            </a:r>
            <a:r>
              <a:rPr lang="en-US" sz="4400" b="1" dirty="0" err="1" smtClean="0"/>
              <a:t>Lexer</a:t>
            </a:r>
            <a:r>
              <a:rPr lang="en-US" sz="4400" b="1" dirty="0" smtClean="0"/>
              <a:t> </a:t>
            </a:r>
            <a:r>
              <a:rPr lang="en-US" sz="4400" b="1" dirty="0"/>
              <a:t>Generator</a:t>
            </a:r>
            <a:r>
              <a:rPr lang="en-US" sz="4400" b="1" dirty="0" smtClean="0"/>
              <a:t>)</a:t>
            </a:r>
            <a:r>
              <a:rPr lang="fa-IR" sz="4400" b="1" dirty="0" smtClean="0"/>
              <a:t>)</a:t>
            </a:r>
            <a:endParaRPr lang="en-US" sz="4400" b="1" dirty="0"/>
          </a:p>
          <a:p>
            <a:pPr algn="r" rtl="1"/>
            <a:endParaRPr lang="en-US" sz="4400" b="1" dirty="0" smtClean="0"/>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
        <p:nvSpPr>
          <p:cNvPr id="7" name="TextBox 6"/>
          <p:cNvSpPr txBox="1"/>
          <p:nvPr/>
        </p:nvSpPr>
        <p:spPr>
          <a:xfrm>
            <a:off x="310416" y="2491149"/>
            <a:ext cx="8568952" cy="2554545"/>
          </a:xfrm>
          <a:prstGeom prst="rect">
            <a:avLst/>
          </a:prstGeom>
          <a:noFill/>
        </p:spPr>
        <p:txBody>
          <a:bodyPr wrap="square" rtlCol="1">
            <a:spAutoFit/>
          </a:bodyPr>
          <a:lstStyle/>
          <a:p>
            <a:pPr algn="just" rtl="1"/>
            <a:r>
              <a:rPr lang="fa-IR" sz="2000" dirty="0"/>
              <a:t>عملکرد </a:t>
            </a:r>
            <a:r>
              <a:rPr lang="en-US" sz="2000" dirty="0" smtClean="0"/>
              <a:t> </a:t>
            </a:r>
            <a:r>
              <a:rPr lang="en-US" sz="2000" dirty="0" err="1" smtClean="0"/>
              <a:t>lexer</a:t>
            </a:r>
            <a:r>
              <a:rPr lang="en-US" sz="2000" dirty="0" smtClean="0"/>
              <a:t> </a:t>
            </a:r>
            <a:r>
              <a:rPr lang="fa-IR" sz="2000" dirty="0"/>
              <a:t>دارای اهمیت است و بهینه‌سازی آن ارزشمند و نیازمند صرف وقت می‌باشد، به ویژه در زبان‌های پایدار که </a:t>
            </a:r>
            <a:r>
              <a:rPr lang="en-US" sz="2000" dirty="0" err="1"/>
              <a:t>lexer</a:t>
            </a:r>
            <a:r>
              <a:rPr lang="en-US" sz="2000" dirty="0"/>
              <a:t> </a:t>
            </a:r>
            <a:r>
              <a:rPr lang="fa-IR" sz="2000" dirty="0"/>
              <a:t>در آن‌ها غالباً اجرا می‌شود (مانند </a:t>
            </a:r>
            <a:r>
              <a:rPr lang="en-US" sz="2000" dirty="0"/>
              <a:t>C </a:t>
            </a:r>
            <a:r>
              <a:rPr lang="fa-IR" sz="2000" dirty="0"/>
              <a:t>و </a:t>
            </a:r>
            <a:r>
              <a:rPr lang="en-US" sz="2000" dirty="0" err="1"/>
              <a:t>Lexer</a:t>
            </a:r>
            <a:r>
              <a:rPr lang="en-US" sz="2000" dirty="0"/>
              <a:t>.(HTML</a:t>
            </a:r>
            <a:r>
              <a:rPr lang="fa-IR" sz="2000" dirty="0"/>
              <a:t>های تولید شده با </a:t>
            </a:r>
            <a:r>
              <a:rPr lang="en-US" sz="2000" dirty="0" err="1"/>
              <a:t>lex</a:t>
            </a:r>
            <a:r>
              <a:rPr lang="en-US" sz="2000" dirty="0"/>
              <a:t>/flex، </a:t>
            </a:r>
            <a:r>
              <a:rPr lang="fa-IR" sz="2000" dirty="0"/>
              <a:t>منطقا سریع هستند، اما بیشتر از دو تا سه بار، بهبود آن، امکان‌پذیر است. </a:t>
            </a:r>
            <a:r>
              <a:rPr lang="fa-IR" sz="2000" dirty="0" smtClean="0"/>
              <a:t>گاهی </a:t>
            </a:r>
            <a:r>
              <a:rPr lang="en-US" sz="2000" dirty="0" err="1" smtClean="0"/>
              <a:t>lexer</a:t>
            </a:r>
            <a:r>
              <a:rPr lang="fa-IR" sz="2000" dirty="0" smtClean="0"/>
              <a:t>های </a:t>
            </a:r>
            <a:r>
              <a:rPr lang="fa-IR" sz="2000" dirty="0"/>
              <a:t>دست‌نویس استفاده می‌شدند، اما مولد </a:t>
            </a:r>
            <a:r>
              <a:rPr lang="en-US" sz="2000" dirty="0" err="1"/>
              <a:t>lexer</a:t>
            </a:r>
            <a:r>
              <a:rPr lang="en-US" sz="2000" dirty="0"/>
              <a:t> </a:t>
            </a:r>
            <a:r>
              <a:rPr lang="fa-IR" sz="2000" dirty="0"/>
              <a:t>مدرن اغلب </a:t>
            </a:r>
            <a:r>
              <a:rPr lang="en-US" sz="2000" dirty="0" err="1"/>
              <a:t>lexer</a:t>
            </a:r>
            <a:r>
              <a:rPr lang="fa-IR" sz="2000" dirty="0"/>
              <a:t>هایی تولید می‌کنند که سریع تر از </a:t>
            </a:r>
            <a:r>
              <a:rPr lang="en-US" sz="2000" dirty="0" err="1"/>
              <a:t>lexer</a:t>
            </a:r>
            <a:r>
              <a:rPr lang="fa-IR" sz="2000" dirty="0"/>
              <a:t>های با دست کدگذاری شده هستند. خانوادهٔ </a:t>
            </a:r>
            <a:r>
              <a:rPr lang="en-US" sz="2000" dirty="0" smtClean="0"/>
              <a:t> </a:t>
            </a:r>
            <a:r>
              <a:rPr lang="en-US" sz="2000" dirty="0" err="1" smtClean="0"/>
              <a:t>lex</a:t>
            </a:r>
            <a:r>
              <a:rPr lang="en-US" sz="2000" dirty="0" smtClean="0"/>
              <a:t>/flex </a:t>
            </a:r>
            <a:r>
              <a:rPr lang="fa-IR" sz="2000" dirty="0"/>
              <a:t>جدول محورند که کارایی کمتری نسب به مولدهای مستقیماً کدگذاری شده دارند. با روش دوم مولد با دستور </a:t>
            </a:r>
            <a:r>
              <a:rPr lang="en-US" sz="2000" dirty="0" err="1"/>
              <a:t>goto</a:t>
            </a:r>
            <a:r>
              <a:rPr lang="en-US" sz="2000" dirty="0"/>
              <a:t> </a:t>
            </a:r>
            <a:r>
              <a:rPr lang="fa-IR" sz="2000" dirty="0"/>
              <a:t>مستقیماً به جلو می‌رود. ابزاری مانند</a:t>
            </a:r>
            <a:r>
              <a:rPr lang="en-US" sz="2000" dirty="0"/>
              <a:t>re2c </a:t>
            </a:r>
            <a:r>
              <a:rPr lang="fa-IR" sz="2000" dirty="0"/>
              <a:t>موتورهایی که دو تا سه برابر سریع تر از موتورهای </a:t>
            </a:r>
            <a:r>
              <a:rPr lang="en-US" sz="2000" dirty="0"/>
              <a:t>flex </a:t>
            </a:r>
            <a:r>
              <a:rPr lang="fa-IR" sz="2000" dirty="0"/>
              <a:t>می‌باشد تولید می‌کند. به‌طور کلی تجزیه و تحلیل دست‌نویس دشوار است که روش دوم برای تولید موتورها بهتر است. </a:t>
            </a:r>
          </a:p>
        </p:txBody>
      </p:sp>
    </p:spTree>
    <p:extLst>
      <p:ext uri="{BB962C8B-B14F-4D97-AF65-F5344CB8AC3E}">
        <p14:creationId xmlns:p14="http://schemas.microsoft.com/office/powerpoint/2010/main" val="1964523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18</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683568" y="1575071"/>
            <a:ext cx="8080982" cy="769441"/>
          </a:xfrm>
          <a:prstGeom prst="rect">
            <a:avLst/>
          </a:prstGeom>
          <a:noFill/>
        </p:spPr>
        <p:txBody>
          <a:bodyPr wrap="square" rtlCol="1">
            <a:spAutoFit/>
          </a:bodyPr>
          <a:lstStyle/>
          <a:p>
            <a:pPr algn="r" rtl="1"/>
            <a:r>
              <a:rPr lang="fa-IR" sz="4400" b="1" dirty="0">
                <a:solidFill>
                  <a:srgbClr val="FF0000"/>
                </a:solidFill>
              </a:rPr>
              <a:t>لیستی از مولدهای </a:t>
            </a:r>
            <a:r>
              <a:rPr lang="en-US" sz="4400" b="1" dirty="0" err="1"/>
              <a:t>lexer</a:t>
            </a:r>
            <a:endParaRPr lang="en-US" sz="4400" b="1" dirty="0"/>
          </a:p>
        </p:txBody>
      </p:sp>
      <p:sp>
        <p:nvSpPr>
          <p:cNvPr id="7" name="TextBox 6"/>
          <p:cNvSpPr txBox="1"/>
          <p:nvPr/>
        </p:nvSpPr>
        <p:spPr>
          <a:xfrm>
            <a:off x="0" y="2491149"/>
            <a:ext cx="9144000" cy="3785652"/>
          </a:xfrm>
          <a:prstGeom prst="rect">
            <a:avLst/>
          </a:prstGeom>
          <a:noFill/>
        </p:spPr>
        <p:txBody>
          <a:bodyPr wrap="square" rtlCol="1">
            <a:spAutoFit/>
          </a:bodyPr>
          <a:lstStyle/>
          <a:p>
            <a:pPr marL="342900" indent="-342900" algn="r" rtl="1">
              <a:buFont typeface="Arial" pitchFamily="34" charset="0"/>
              <a:buChar char="•"/>
            </a:pPr>
            <a:r>
              <a:rPr lang="en-US" sz="2000" dirty="0" smtClean="0"/>
              <a:t>ANTLR </a:t>
            </a:r>
            <a:r>
              <a:rPr lang="fa-IR" sz="2000" dirty="0" smtClean="0"/>
              <a:t>:می‌تواند </a:t>
            </a:r>
            <a:r>
              <a:rPr lang="fa-IR" sz="2000" dirty="0"/>
              <a:t>تحلیل گر لغوی و تجزیه‌کننده تولید کند.</a:t>
            </a:r>
          </a:p>
          <a:p>
            <a:pPr marL="342900" indent="-342900" algn="r" rtl="1">
              <a:buFont typeface="Arial" pitchFamily="34" charset="0"/>
              <a:buChar char="•"/>
            </a:pPr>
            <a:r>
              <a:rPr lang="en-US" sz="2000" dirty="0" smtClean="0"/>
              <a:t>DFASTAR </a:t>
            </a:r>
            <a:r>
              <a:rPr lang="fa-IR" sz="2000" dirty="0" smtClean="0"/>
              <a:t>:تحلیل </a:t>
            </a:r>
            <a:r>
              <a:rPr lang="fa-IR" sz="2000" dirty="0"/>
              <a:t>گر لغوی مبتنی بر جدول ماتریس </a:t>
            </a:r>
            <a:r>
              <a:rPr lang="en-US" sz="2000" dirty="0"/>
              <a:t>DFA، </a:t>
            </a:r>
            <a:r>
              <a:rPr lang="fa-IR" sz="2000" dirty="0"/>
              <a:t>در ++</a:t>
            </a:r>
            <a:r>
              <a:rPr lang="en-US" sz="2000" dirty="0"/>
              <a:t>C </a:t>
            </a:r>
            <a:r>
              <a:rPr lang="fa-IR" sz="2000" dirty="0"/>
              <a:t>تولید می‌کند.</a:t>
            </a:r>
          </a:p>
          <a:p>
            <a:pPr marL="342900" indent="-342900" algn="r" rtl="1">
              <a:buFont typeface="Arial" pitchFamily="34" charset="0"/>
              <a:buChar char="•"/>
            </a:pPr>
            <a:r>
              <a:rPr lang="en-US" sz="2000" dirty="0" smtClean="0"/>
              <a:t>Flex </a:t>
            </a:r>
            <a:r>
              <a:rPr lang="fa-IR" sz="2000" dirty="0" smtClean="0"/>
              <a:t>:نوعی </a:t>
            </a:r>
            <a:r>
              <a:rPr lang="fa-IR" sz="2000" dirty="0"/>
              <a:t>دیگر از </a:t>
            </a:r>
            <a:r>
              <a:rPr lang="en-US" sz="2000" dirty="0" smtClean="0"/>
              <a:t> </a:t>
            </a:r>
            <a:r>
              <a:rPr lang="en-US" sz="2000" dirty="0" err="1" smtClean="0"/>
              <a:t>lex</a:t>
            </a:r>
            <a:r>
              <a:rPr lang="en-US" sz="2000" dirty="0" smtClean="0"/>
              <a:t> </a:t>
            </a:r>
            <a:r>
              <a:rPr lang="fa-IR" sz="2000" dirty="0"/>
              <a:t>کلاسیک برای </a:t>
            </a:r>
            <a:r>
              <a:rPr lang="en-US" sz="2000" dirty="0"/>
              <a:t>C </a:t>
            </a:r>
            <a:r>
              <a:rPr lang="fa-IR" sz="2000" dirty="0"/>
              <a:t>و++</a:t>
            </a:r>
            <a:r>
              <a:rPr lang="en-US" sz="2000" dirty="0"/>
              <a:t>C</a:t>
            </a:r>
          </a:p>
          <a:p>
            <a:pPr marL="342900" indent="-342900" algn="r" rtl="1">
              <a:buFont typeface="Arial" pitchFamily="34" charset="0"/>
              <a:buChar char="•"/>
            </a:pPr>
            <a:r>
              <a:rPr lang="en-US" sz="2000" dirty="0" smtClean="0"/>
              <a:t> :</a:t>
            </a:r>
            <a:r>
              <a:rPr lang="en-US" sz="2000" dirty="0" err="1" smtClean="0"/>
              <a:t>Ragel</a:t>
            </a:r>
            <a:r>
              <a:rPr lang="en-US" sz="2000" dirty="0" smtClean="0"/>
              <a:t> </a:t>
            </a:r>
            <a:r>
              <a:rPr lang="fa-IR" sz="2000" dirty="0"/>
              <a:t>مولد ماشین حالت و </a:t>
            </a:r>
            <a:r>
              <a:rPr lang="en-US" sz="2000" dirty="0" smtClean="0"/>
              <a:t> </a:t>
            </a:r>
            <a:r>
              <a:rPr lang="en-US" sz="2000" dirty="0" err="1" smtClean="0"/>
              <a:t>lexer</a:t>
            </a:r>
            <a:r>
              <a:rPr lang="en-US" sz="2000" dirty="0" smtClean="0"/>
              <a:t> </a:t>
            </a:r>
            <a:r>
              <a:rPr lang="fa-IR" sz="2000" dirty="0"/>
              <a:t>با خروجی </a:t>
            </a:r>
            <a:r>
              <a:rPr lang="fa-IR" sz="2000" dirty="0" smtClean="0"/>
              <a:t>در </a:t>
            </a:r>
            <a:r>
              <a:rPr lang="en-US" sz="2000" dirty="0"/>
              <a:t>C </a:t>
            </a:r>
            <a:r>
              <a:rPr lang="fa-IR" sz="2000" dirty="0"/>
              <a:t>و </a:t>
            </a:r>
            <a:r>
              <a:rPr lang="en-US" sz="2000" dirty="0"/>
              <a:t>C++ ,C# ،Objective-C، D, Java , Go </a:t>
            </a:r>
            <a:r>
              <a:rPr lang="fa-IR" sz="2000" dirty="0"/>
              <a:t>و </a:t>
            </a:r>
            <a:r>
              <a:rPr lang="en-US" sz="2000" dirty="0"/>
              <a:t>Ruby</a:t>
            </a:r>
          </a:p>
          <a:p>
            <a:pPr marL="342900" indent="-342900" algn="r" rtl="1">
              <a:buFont typeface="Arial" pitchFamily="34" charset="0"/>
              <a:buChar char="•"/>
            </a:pPr>
            <a:r>
              <a:rPr lang="en-US" sz="2000" dirty="0" smtClean="0"/>
              <a:t>Re2c </a:t>
            </a:r>
            <a:r>
              <a:rPr lang="fa-IR" sz="2000" dirty="0" smtClean="0"/>
              <a:t> :مولد </a:t>
            </a:r>
            <a:r>
              <a:rPr lang="fa-IR" sz="2000" dirty="0"/>
              <a:t>تحلیلگر لغوی در </a:t>
            </a:r>
            <a:r>
              <a:rPr lang="en-US" sz="2000" dirty="0"/>
              <a:t>C </a:t>
            </a:r>
            <a:r>
              <a:rPr lang="fa-IR" sz="2000" dirty="0"/>
              <a:t>و++</a:t>
            </a:r>
            <a:r>
              <a:rPr lang="en-US" sz="2000" dirty="0" smtClean="0"/>
              <a:t>C</a:t>
            </a:r>
            <a:endParaRPr lang="fa-IR" sz="2000" dirty="0" smtClean="0"/>
          </a:p>
          <a:p>
            <a:pPr algn="r" rtl="1"/>
            <a:endParaRPr lang="en-US" sz="2000" dirty="0"/>
          </a:p>
          <a:p>
            <a:pPr algn="r" rtl="1"/>
            <a:r>
              <a:rPr lang="fa-IR" sz="2000" dirty="0"/>
              <a:t>تحلیلگران لغوی زیل، می‌توانند با </a:t>
            </a:r>
            <a:r>
              <a:rPr lang="en-US" sz="2000" dirty="0"/>
              <a:t>Unicode </a:t>
            </a:r>
            <a:r>
              <a:rPr lang="fa-IR" sz="2000" dirty="0"/>
              <a:t>هم کار کنند: </a:t>
            </a:r>
          </a:p>
          <a:p>
            <a:pPr marL="342900" indent="-342900" algn="r" rtl="1">
              <a:buFont typeface="Arial" pitchFamily="34" charset="0"/>
              <a:buChar char="•"/>
            </a:pPr>
            <a:r>
              <a:rPr lang="en-US" sz="2000" dirty="0" err="1" smtClean="0"/>
              <a:t>JavaCC</a:t>
            </a:r>
            <a:r>
              <a:rPr lang="en-US" sz="2000" dirty="0" smtClean="0"/>
              <a:t> </a:t>
            </a:r>
            <a:r>
              <a:rPr lang="fa-IR" sz="2000" dirty="0" smtClean="0"/>
              <a:t>: تولید </a:t>
            </a:r>
            <a:r>
              <a:rPr lang="fa-IR" sz="2000" dirty="0"/>
              <a:t>تحلیل گرهای لغوی نوشته شده در جاوا</a:t>
            </a:r>
          </a:p>
          <a:p>
            <a:pPr marL="342900" indent="-342900" algn="r" rtl="1">
              <a:buFont typeface="Arial" pitchFamily="34" charset="0"/>
              <a:buChar char="•"/>
            </a:pPr>
            <a:r>
              <a:rPr lang="en-US" sz="2000" dirty="0" err="1" smtClean="0"/>
              <a:t>JFLex</a:t>
            </a:r>
            <a:r>
              <a:rPr lang="en-US" sz="2000" dirty="0" smtClean="0"/>
              <a:t> </a:t>
            </a:r>
            <a:r>
              <a:rPr lang="fa-IR" sz="2000" dirty="0" smtClean="0"/>
              <a:t> :مولد </a:t>
            </a:r>
            <a:r>
              <a:rPr lang="fa-IR" sz="2000" dirty="0"/>
              <a:t>تحلیل گر لغوی برای جاوا</a:t>
            </a:r>
          </a:p>
          <a:p>
            <a:pPr marL="342900" indent="-342900" algn="r" rtl="1">
              <a:buFont typeface="Arial" pitchFamily="34" charset="0"/>
              <a:buChar char="•"/>
            </a:pPr>
            <a:r>
              <a:rPr lang="en-US" sz="2000" dirty="0" smtClean="0"/>
              <a:t> :RE/flex </a:t>
            </a:r>
            <a:r>
              <a:rPr lang="fa-IR" sz="2000" dirty="0"/>
              <a:t>نوعی سریع از </a:t>
            </a:r>
            <a:r>
              <a:rPr lang="en-US" sz="2000" dirty="0" err="1"/>
              <a:t>lex</a:t>
            </a:r>
            <a:r>
              <a:rPr lang="en-US" sz="2000" dirty="0"/>
              <a:t>/flex </a:t>
            </a:r>
            <a:r>
              <a:rPr lang="fa-IR" sz="2000" dirty="0" smtClean="0"/>
              <a:t> برای </a:t>
            </a:r>
            <a:r>
              <a:rPr lang="fa-IR" sz="2000" dirty="0"/>
              <a:t>++</a:t>
            </a:r>
            <a:r>
              <a:rPr lang="en-US" sz="2000" dirty="0"/>
              <a:t>C </a:t>
            </a:r>
            <a:r>
              <a:rPr lang="fa-IR" sz="2000" dirty="0"/>
              <a:t>که اسکنرها را با جداول یا کدزنی مستقیم تواید می‌کند.</a:t>
            </a:r>
          </a:p>
          <a:p>
            <a:pPr marL="342900" indent="-342900" algn="r" rtl="1">
              <a:buFont typeface="Arial" pitchFamily="34" charset="0"/>
              <a:buChar char="•"/>
            </a:pPr>
            <a:r>
              <a:rPr lang="en-US" sz="2000" dirty="0" smtClean="0"/>
              <a:t> :</a:t>
            </a:r>
            <a:r>
              <a:rPr lang="en-US" sz="2000" dirty="0" err="1" smtClean="0"/>
              <a:t>Quex</a:t>
            </a:r>
            <a:r>
              <a:rPr lang="en-US" sz="2000" dirty="0" smtClean="0"/>
              <a:t> </a:t>
            </a:r>
            <a:r>
              <a:rPr lang="fa-IR" sz="2000" dirty="0"/>
              <a:t>مولد تحلیل گر لغوی سریع جهانی برای </a:t>
            </a:r>
            <a:r>
              <a:rPr lang="en-US" sz="2000" dirty="0"/>
              <a:t>C </a:t>
            </a:r>
            <a:r>
              <a:rPr lang="fa-IR" sz="2000" dirty="0"/>
              <a:t>و ++</a:t>
            </a:r>
            <a:r>
              <a:rPr lang="en-US" sz="2000" dirty="0"/>
              <a:t>C</a:t>
            </a:r>
          </a:p>
          <a:p>
            <a:pPr marL="342900" indent="-342900" algn="r" rtl="1">
              <a:buFont typeface="Arial" pitchFamily="34" charset="0"/>
              <a:buChar char="•"/>
            </a:pPr>
            <a:r>
              <a:rPr lang="en-US" sz="2000" dirty="0" smtClean="0"/>
              <a:t> :</a:t>
            </a:r>
            <a:r>
              <a:rPr lang="en-US" sz="2000" dirty="0" err="1" smtClean="0"/>
              <a:t>FsLex</a:t>
            </a:r>
            <a:r>
              <a:rPr lang="en-US" sz="2000" dirty="0" smtClean="0"/>
              <a:t> </a:t>
            </a:r>
            <a:r>
              <a:rPr lang="fa-IR" sz="2000" dirty="0"/>
              <a:t>مولد تحلیل گر لغوی برای ورودی بایت و کاراکتر یونیکد در#</a:t>
            </a:r>
          </a:p>
        </p:txBody>
      </p:sp>
    </p:spTree>
    <p:extLst>
      <p:ext uri="{BB962C8B-B14F-4D97-AF65-F5344CB8AC3E}">
        <p14:creationId xmlns:p14="http://schemas.microsoft.com/office/powerpoint/2010/main" val="530385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19</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2157364" y="260648"/>
            <a:ext cx="4875053" cy="1107996"/>
          </a:xfrm>
          <a:prstGeom prst="rect">
            <a:avLst/>
          </a:prstGeom>
          <a:noFill/>
          <a:ln>
            <a:solidFill>
              <a:schemeClr val="tx1"/>
            </a:solidFill>
          </a:ln>
        </p:spPr>
        <p:txBody>
          <a:bodyPr wrap="none" rtlCol="1">
            <a:spAutoFit/>
          </a:bodyPr>
          <a:lstStyle/>
          <a:p>
            <a:pPr algn="ctr" rtl="1"/>
            <a:r>
              <a:rPr lang="en-US" sz="6600" dirty="0"/>
              <a:t>FLEX</a:t>
            </a:r>
            <a:r>
              <a:rPr lang="fa-IR" sz="6600" dirty="0">
                <a:solidFill>
                  <a:srgbClr val="FF0000"/>
                </a:solidFill>
              </a:rPr>
              <a:t>چیست</a:t>
            </a:r>
            <a:r>
              <a:rPr lang="fa-IR" sz="6600" dirty="0" smtClean="0">
                <a:solidFill>
                  <a:srgbClr val="FF0000"/>
                </a:solidFill>
              </a:rPr>
              <a:t>....؟</a:t>
            </a:r>
            <a:endParaRPr lang="fa-IR" sz="6600" dirty="0">
              <a:solidFill>
                <a:srgbClr val="FF0000"/>
              </a:solidFill>
            </a:endParaRPr>
          </a:p>
        </p:txBody>
      </p:sp>
      <p:sp>
        <p:nvSpPr>
          <p:cNvPr id="7" name="TextBox 6"/>
          <p:cNvSpPr txBox="1"/>
          <p:nvPr/>
        </p:nvSpPr>
        <p:spPr>
          <a:xfrm>
            <a:off x="72008" y="2491149"/>
            <a:ext cx="9396536" cy="2923877"/>
          </a:xfrm>
          <a:prstGeom prst="rect">
            <a:avLst/>
          </a:prstGeom>
          <a:noFill/>
        </p:spPr>
        <p:txBody>
          <a:bodyPr wrap="square" rtlCol="1">
            <a:spAutoFit/>
          </a:bodyPr>
          <a:lstStyle/>
          <a:p>
            <a:pPr marL="342900" indent="-342900" algn="r" rtl="1">
              <a:buFont typeface="Arial" pitchFamily="34" charset="0"/>
              <a:buChar char="•"/>
            </a:pPr>
            <a:r>
              <a:rPr lang="en-US" sz="3600" dirty="0" smtClean="0"/>
              <a:t>Flex</a:t>
            </a:r>
            <a:r>
              <a:rPr lang="fa-IR" sz="3600" dirty="0" smtClean="0"/>
              <a:t>مخفف (</a:t>
            </a:r>
            <a:r>
              <a:rPr lang="en-US" sz="3600" dirty="0" smtClean="0"/>
              <a:t>Fast </a:t>
            </a:r>
            <a:r>
              <a:rPr lang="en-US" sz="3600" dirty="0"/>
              <a:t>Lexical </a:t>
            </a:r>
            <a:r>
              <a:rPr lang="en-US" sz="3600" dirty="0" smtClean="0"/>
              <a:t>Analyzer</a:t>
            </a:r>
            <a:r>
              <a:rPr lang="fa-IR" sz="3600" dirty="0" smtClean="0"/>
              <a:t>)</a:t>
            </a:r>
          </a:p>
          <a:p>
            <a:pPr marL="800100" lvl="1" indent="-342900" algn="r" rtl="1">
              <a:buFont typeface="Arial" pitchFamily="34" charset="0"/>
              <a:buChar char="•"/>
            </a:pPr>
            <a:r>
              <a:rPr lang="fa-IR" sz="3200" dirty="0"/>
              <a:t>یک تولیدکننده تحلیلگر لغوی است که </a:t>
            </a:r>
            <a:r>
              <a:rPr lang="fa-IR" sz="3200" dirty="0" smtClean="0"/>
              <a:t>متن را بر اساس اطلاعات  </a:t>
            </a:r>
            <a:r>
              <a:rPr lang="fa-IR" sz="3200" dirty="0"/>
              <a:t>داده شده </a:t>
            </a:r>
            <a:r>
              <a:rPr lang="fa-IR" sz="3200" dirty="0" smtClean="0"/>
              <a:t>در </a:t>
            </a:r>
            <a:r>
              <a:rPr lang="fa-IR" sz="3200" dirty="0"/>
              <a:t>فایل </a:t>
            </a:r>
            <a:r>
              <a:rPr lang="fa-IR" sz="3200" dirty="0" smtClean="0"/>
              <a:t>مشخصه </a:t>
            </a:r>
            <a:r>
              <a:rPr lang="fa-IR" sz="3200" dirty="0"/>
              <a:t>تحلیل می </a:t>
            </a:r>
            <a:r>
              <a:rPr lang="fa-IR" sz="3200" dirty="0" smtClean="0"/>
              <a:t>کنند</a:t>
            </a:r>
          </a:p>
          <a:p>
            <a:pPr marL="800100" lvl="1" indent="-342900" algn="r" rtl="1">
              <a:buFont typeface="Arial" pitchFamily="34" charset="0"/>
              <a:buChar char="•"/>
            </a:pPr>
            <a:r>
              <a:rPr lang="fa-IR" sz="3200" dirty="0" smtClean="0"/>
              <a:t>نوشته </a:t>
            </a:r>
            <a:r>
              <a:rPr lang="fa-IR" sz="3200" dirty="0"/>
              <a:t>شده توسط </a:t>
            </a:r>
            <a:r>
              <a:rPr lang="fa-IR" sz="3200" dirty="0" smtClean="0"/>
              <a:t>ورن </a:t>
            </a:r>
            <a:r>
              <a:rPr lang="fa-IR" sz="3200" dirty="0"/>
              <a:t>پاکسون د </a:t>
            </a:r>
            <a:r>
              <a:rPr lang="fa-IR" sz="3200" dirty="0" smtClean="0"/>
              <a:t>رسال 1987وبه زبان </a:t>
            </a:r>
            <a:r>
              <a:rPr lang="en-US" sz="3200" dirty="0" smtClean="0"/>
              <a:t>C</a:t>
            </a:r>
            <a:r>
              <a:rPr lang="fa-IR" sz="3200" dirty="0" smtClean="0"/>
              <a:t>است.</a:t>
            </a:r>
          </a:p>
          <a:p>
            <a:pPr marL="800100" lvl="1" indent="-342900" algn="r" rtl="1">
              <a:buFont typeface="Arial" pitchFamily="34" charset="0"/>
              <a:buChar char="•"/>
            </a:pPr>
            <a:r>
              <a:rPr lang="fa-IR" sz="3200" dirty="0" smtClean="0"/>
              <a:t>برای </a:t>
            </a:r>
            <a:r>
              <a:rPr lang="en-US" sz="3200" dirty="0" smtClean="0"/>
              <a:t>DOS</a:t>
            </a:r>
            <a:r>
              <a:rPr lang="fa-IR" sz="3200" dirty="0" smtClean="0"/>
              <a:t>و</a:t>
            </a:r>
            <a:r>
              <a:rPr lang="en-US" sz="3200" dirty="0" smtClean="0"/>
              <a:t>Windows</a:t>
            </a:r>
            <a:endParaRPr lang="fa-IR" sz="3200" dirty="0" smtClean="0"/>
          </a:p>
          <a:p>
            <a:pPr marL="800100" lvl="1" indent="-342900" algn="r" rtl="1">
              <a:buFont typeface="Arial" pitchFamily="34" charset="0"/>
              <a:buChar char="•"/>
            </a:pPr>
            <a:endParaRPr lang="fa-IR" sz="2000" dirty="0"/>
          </a:p>
        </p:txBody>
      </p:sp>
    </p:spTree>
    <p:extLst>
      <p:ext uri="{BB962C8B-B14F-4D97-AF65-F5344CB8AC3E}">
        <p14:creationId xmlns:p14="http://schemas.microsoft.com/office/powerpoint/2010/main" val="1181168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55575" y="332656"/>
            <a:ext cx="8880921" cy="1077218"/>
          </a:xfrm>
          <a:prstGeom prst="rect">
            <a:avLst/>
          </a:prstGeom>
          <a:noFill/>
        </p:spPr>
        <p:txBody>
          <a:bodyPr wrap="square" rtlCol="1">
            <a:spAutoFit/>
          </a:bodyPr>
          <a:lstStyle/>
          <a:p>
            <a:pPr algn="ctr"/>
            <a:r>
              <a:rPr lang="fa-IR" sz="3200" dirty="0" smtClean="0"/>
              <a:t>دراین گزارش روش ساخت تحلیگر لغوی وپروژه ای ساخت تحلیگرلغوی-مفسر-کامپایلر درس برسی شده</a:t>
            </a:r>
            <a:endParaRPr lang="fa-IR" sz="3200" dirty="0"/>
          </a:p>
        </p:txBody>
      </p:sp>
      <p:pic>
        <p:nvPicPr>
          <p:cNvPr id="1026" name="Picture 2" descr="C:\Users\P01\Desktop\assessment\New folder\Screenshot_2021-01-18 https www cs rpi edu.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63" y="1556792"/>
            <a:ext cx="8496944"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3116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20</a:t>
            </a:fld>
            <a:endParaRPr lang="en-US" dirty="0"/>
          </a:p>
        </p:txBody>
      </p:sp>
      <p:sp>
        <p:nvSpPr>
          <p:cNvPr id="6" name="TextBox 5"/>
          <p:cNvSpPr txBox="1"/>
          <p:nvPr/>
        </p:nvSpPr>
        <p:spPr>
          <a:xfrm>
            <a:off x="1446308" y="476672"/>
            <a:ext cx="6647935" cy="707886"/>
          </a:xfrm>
          <a:prstGeom prst="rect">
            <a:avLst/>
          </a:prstGeom>
          <a:noFill/>
          <a:ln>
            <a:solidFill>
              <a:schemeClr val="tx1"/>
            </a:solidFill>
          </a:ln>
        </p:spPr>
        <p:txBody>
          <a:bodyPr wrap="square" rtlCol="1">
            <a:spAutoFit/>
          </a:bodyPr>
          <a:lstStyle/>
          <a:p>
            <a:pPr algn="ctr" rtl="1"/>
            <a:r>
              <a:rPr lang="fa-IR" sz="4000" dirty="0">
                <a:solidFill>
                  <a:srgbClr val="FF0000"/>
                </a:solidFill>
              </a:rPr>
              <a:t>مراحل تولید تحلیلگر لغوی </a:t>
            </a:r>
            <a:r>
              <a:rPr lang="fa-IR" sz="4000" dirty="0" smtClean="0">
                <a:solidFill>
                  <a:srgbClr val="FF0000"/>
                </a:solidFill>
              </a:rPr>
              <a:t>توسط</a:t>
            </a:r>
            <a:r>
              <a:rPr lang="en-US" sz="4000" dirty="0" smtClean="0"/>
              <a:t>FLEX </a:t>
            </a:r>
            <a:endParaRPr lang="fa-IR" sz="4000" dirty="0">
              <a:solidFill>
                <a:srgbClr val="FF0000"/>
              </a:solidFill>
            </a:endParaRPr>
          </a:p>
        </p:txBody>
      </p:sp>
      <p:sp>
        <p:nvSpPr>
          <p:cNvPr id="2" name="Rectangle 1"/>
          <p:cNvSpPr/>
          <p:nvPr/>
        </p:nvSpPr>
        <p:spPr>
          <a:xfrm>
            <a:off x="251520" y="2204864"/>
            <a:ext cx="2304256" cy="1152128"/>
          </a:xfrm>
          <a:prstGeom prst="rect">
            <a:avLst/>
          </a:prstGeom>
          <a:solidFill>
            <a:schemeClr val="tx1"/>
          </a:solidFill>
          <a:ln>
            <a:solidFill>
              <a:srgbClr val="00B050"/>
            </a:solidFill>
          </a:ln>
          <a:effectLst/>
          <a:scene3d>
            <a:camera prst="orthographicFront"/>
            <a:lightRig rig="threePt" dir="t"/>
          </a:scene3d>
          <a:sp3d extrusionH="76200" contourW="12700">
            <a:bevelT w="165100" prst="coolSlant"/>
            <a:bevelB/>
            <a:extrusionClr>
              <a:srgbClr val="FF0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solidFill>
                  <a:schemeClr val="bg2"/>
                </a:solidFill>
              </a:rPr>
              <a:t>ایجاد فایل مشخصه</a:t>
            </a:r>
          </a:p>
          <a:p>
            <a:pPr algn="ctr" rtl="1"/>
            <a:r>
              <a:rPr lang="fa-IR" b="1" dirty="0" smtClean="0">
                <a:solidFill>
                  <a:schemeClr val="bg2"/>
                </a:solidFill>
              </a:rPr>
              <a:t>(برنامه به زبان </a:t>
            </a:r>
            <a:r>
              <a:rPr lang="en-US" b="1" dirty="0" smtClean="0">
                <a:solidFill>
                  <a:schemeClr val="bg2"/>
                </a:solidFill>
              </a:rPr>
              <a:t>FLEX</a:t>
            </a:r>
            <a:r>
              <a:rPr lang="fa-IR" b="1" dirty="0" smtClean="0">
                <a:solidFill>
                  <a:schemeClr val="bg2"/>
                </a:solidFill>
              </a:rPr>
              <a:t>)</a:t>
            </a:r>
            <a:endParaRPr lang="fa-IR" b="1" dirty="0">
              <a:solidFill>
                <a:schemeClr val="bg2"/>
              </a:solidFill>
            </a:endParaRPr>
          </a:p>
        </p:txBody>
      </p:sp>
      <p:sp>
        <p:nvSpPr>
          <p:cNvPr id="9" name="Rectangle 8"/>
          <p:cNvSpPr/>
          <p:nvPr/>
        </p:nvSpPr>
        <p:spPr>
          <a:xfrm>
            <a:off x="3131840" y="2204864"/>
            <a:ext cx="2304256" cy="1152128"/>
          </a:xfrm>
          <a:prstGeom prst="rect">
            <a:avLst/>
          </a:prstGeom>
          <a:solidFill>
            <a:schemeClr val="bg2">
              <a:lumMod val="50000"/>
              <a:lumOff val="50000"/>
            </a:schemeClr>
          </a:solidFill>
          <a:effectLst/>
          <a:scene3d>
            <a:camera prst="orthographicFront"/>
            <a:lightRig rig="threePt" dir="t"/>
          </a:scene3d>
          <a:sp3d extrusionH="76200" contourW="12700">
            <a:bevelT w="165100" prst="coolSlant"/>
            <a:bevelB/>
            <a:extrusionClr>
              <a:srgbClr val="FF0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t>کامپایل توسط</a:t>
            </a:r>
          </a:p>
          <a:p>
            <a:pPr algn="ctr" rtl="1"/>
            <a:r>
              <a:rPr lang="en-US" b="1" dirty="0" smtClean="0"/>
              <a:t>FLEX</a:t>
            </a:r>
            <a:endParaRPr lang="fa-IR" b="1" dirty="0"/>
          </a:p>
        </p:txBody>
      </p:sp>
      <p:sp>
        <p:nvSpPr>
          <p:cNvPr id="10" name="Rectangle 9"/>
          <p:cNvSpPr/>
          <p:nvPr/>
        </p:nvSpPr>
        <p:spPr>
          <a:xfrm>
            <a:off x="6012160" y="2204864"/>
            <a:ext cx="2304256" cy="1152128"/>
          </a:xfrm>
          <a:prstGeom prst="rect">
            <a:avLst/>
          </a:prstGeom>
          <a:solidFill>
            <a:schemeClr val="tx2">
              <a:lumMod val="75000"/>
            </a:schemeClr>
          </a:solidFill>
          <a:effectLst/>
          <a:scene3d>
            <a:camera prst="orthographicFront"/>
            <a:lightRig rig="threePt" dir="t"/>
          </a:scene3d>
          <a:sp3d extrusionH="76200" contourW="12700">
            <a:bevelT w="165100" prst="coolSlant"/>
            <a:bevelB/>
            <a:extrusionClr>
              <a:srgbClr val="FF0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fa-IR" b="1" dirty="0" smtClean="0"/>
          </a:p>
          <a:p>
            <a:pPr algn="ctr" rtl="1"/>
            <a:r>
              <a:rPr lang="fa-IR" b="1" dirty="0" smtClean="0"/>
              <a:t>ایجاد فایل </a:t>
            </a:r>
            <a:r>
              <a:rPr lang="en-US" b="1" dirty="0" err="1" smtClean="0"/>
              <a:t>lex.yy.c</a:t>
            </a:r>
            <a:endParaRPr lang="fa-IR" b="1" dirty="0" smtClean="0"/>
          </a:p>
          <a:p>
            <a:pPr algn="ctr" rtl="1"/>
            <a:r>
              <a:rPr lang="fa-IR" b="1" dirty="0" smtClean="0"/>
              <a:t>(برنامه به زبان </a:t>
            </a:r>
            <a:r>
              <a:rPr lang="en-US" b="1" dirty="0" smtClean="0"/>
              <a:t>C</a:t>
            </a:r>
            <a:r>
              <a:rPr lang="fa-IR" b="1" dirty="0" smtClean="0"/>
              <a:t>)</a:t>
            </a:r>
          </a:p>
          <a:p>
            <a:pPr algn="ctr" rtl="1"/>
            <a:endParaRPr lang="fa-IR" b="1" dirty="0"/>
          </a:p>
        </p:txBody>
      </p:sp>
      <p:cxnSp>
        <p:nvCxnSpPr>
          <p:cNvPr id="12" name="Straight Arrow Connector 11"/>
          <p:cNvCxnSpPr>
            <a:stCxn id="2" idx="3"/>
          </p:cNvCxnSpPr>
          <p:nvPr/>
        </p:nvCxnSpPr>
        <p:spPr>
          <a:xfrm>
            <a:off x="2555776" y="278092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36096" y="278092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131840" y="3933056"/>
            <a:ext cx="2304256" cy="1152128"/>
          </a:xfrm>
          <a:prstGeom prst="rect">
            <a:avLst/>
          </a:prstGeom>
          <a:solidFill>
            <a:srgbClr val="FF0000"/>
          </a:solidFill>
          <a:effectLst/>
          <a:scene3d>
            <a:camera prst="orthographicFront"/>
            <a:lightRig rig="threePt" dir="t"/>
          </a:scene3d>
          <a:sp3d extrusionH="76200" contourW="12700">
            <a:bevelT w="165100" prst="coolSlant"/>
            <a:bevelB/>
            <a:extrusionClr>
              <a:srgbClr val="FF0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t>تحلیلگر لغوی</a:t>
            </a:r>
            <a:endParaRPr lang="fa-IR" b="1" dirty="0"/>
          </a:p>
        </p:txBody>
      </p:sp>
      <p:sp>
        <p:nvSpPr>
          <p:cNvPr id="19" name="Rectangle 18"/>
          <p:cNvSpPr/>
          <p:nvPr/>
        </p:nvSpPr>
        <p:spPr>
          <a:xfrm>
            <a:off x="6012160" y="3933056"/>
            <a:ext cx="2304256" cy="1152128"/>
          </a:xfrm>
          <a:prstGeom prst="rect">
            <a:avLst/>
          </a:prstGeom>
          <a:solidFill>
            <a:schemeClr val="accent6">
              <a:lumMod val="50000"/>
            </a:schemeClr>
          </a:solidFill>
          <a:effectLst/>
          <a:scene3d>
            <a:camera prst="orthographicFront"/>
            <a:lightRig rig="threePt" dir="t"/>
          </a:scene3d>
          <a:sp3d extrusionH="76200" contourW="12700">
            <a:bevelT w="165100" prst="coolSlant"/>
            <a:bevelB/>
            <a:extrusionClr>
              <a:srgbClr val="FF0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t>کامپایل توسط </a:t>
            </a:r>
            <a:r>
              <a:rPr lang="en-US" b="1" dirty="0" smtClean="0"/>
              <a:t>C</a:t>
            </a:r>
            <a:endParaRPr lang="fa-IR" b="1" dirty="0"/>
          </a:p>
        </p:txBody>
      </p:sp>
      <p:cxnSp>
        <p:nvCxnSpPr>
          <p:cNvPr id="22" name="Straight Arrow Connector 21"/>
          <p:cNvCxnSpPr>
            <a:endCxn id="18" idx="3"/>
          </p:cNvCxnSpPr>
          <p:nvPr/>
        </p:nvCxnSpPr>
        <p:spPr>
          <a:xfrm flipH="1">
            <a:off x="5436096" y="450912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3"/>
            <a:endCxn id="19" idx="3"/>
          </p:cNvCxnSpPr>
          <p:nvPr/>
        </p:nvCxnSpPr>
        <p:spPr>
          <a:xfrm>
            <a:off x="8316416" y="2780928"/>
            <a:ext cx="12700" cy="1728192"/>
          </a:xfrm>
          <a:prstGeom prst="bentConnector3">
            <a:avLst>
              <a:gd name="adj1" fmla="val 488571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652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21</a:t>
            </a:fld>
            <a:endParaRPr lang="en-US" dirty="0"/>
          </a:p>
        </p:txBody>
      </p:sp>
      <p:sp>
        <p:nvSpPr>
          <p:cNvPr id="6" name="TextBox 5"/>
          <p:cNvSpPr txBox="1"/>
          <p:nvPr/>
        </p:nvSpPr>
        <p:spPr>
          <a:xfrm>
            <a:off x="1446308" y="476672"/>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مراحل تولید تحلیلگر لغوی توسط</a:t>
            </a:r>
            <a:r>
              <a:rPr lang="en-US" sz="4000" dirty="0" smtClean="0"/>
              <a:t>FLEX </a:t>
            </a:r>
            <a:endParaRPr lang="fa-IR" sz="4000" dirty="0">
              <a:solidFill>
                <a:srgbClr val="FF0000"/>
              </a:solidFill>
            </a:endParaRPr>
          </a:p>
        </p:txBody>
      </p:sp>
      <p:sp>
        <p:nvSpPr>
          <p:cNvPr id="13" name="TextBox 12"/>
          <p:cNvSpPr txBox="1"/>
          <p:nvPr/>
        </p:nvSpPr>
        <p:spPr>
          <a:xfrm>
            <a:off x="2123728" y="1844824"/>
            <a:ext cx="6647935" cy="707886"/>
          </a:xfrm>
          <a:prstGeom prst="rect">
            <a:avLst/>
          </a:prstGeom>
          <a:noFill/>
          <a:ln>
            <a:noFill/>
          </a:ln>
        </p:spPr>
        <p:txBody>
          <a:bodyPr wrap="square" rtlCol="1">
            <a:spAutoFit/>
          </a:bodyPr>
          <a:lstStyle/>
          <a:p>
            <a:pPr algn="r" rtl="1"/>
            <a:r>
              <a:rPr lang="fa-IR" sz="4000" dirty="0"/>
              <a:t>فایل مشخص ...؟</a:t>
            </a:r>
            <a:endParaRPr lang="fa-IR" sz="4000" dirty="0">
              <a:solidFill>
                <a:srgbClr val="FF0000"/>
              </a:solidFill>
            </a:endParaRPr>
          </a:p>
        </p:txBody>
      </p:sp>
      <p:sp>
        <p:nvSpPr>
          <p:cNvPr id="3" name="TextBox 2"/>
          <p:cNvSpPr txBox="1"/>
          <p:nvPr/>
        </p:nvSpPr>
        <p:spPr>
          <a:xfrm>
            <a:off x="1615556" y="2738197"/>
            <a:ext cx="6244017" cy="2062103"/>
          </a:xfrm>
          <a:prstGeom prst="rect">
            <a:avLst/>
          </a:prstGeom>
          <a:noFill/>
        </p:spPr>
        <p:txBody>
          <a:bodyPr wrap="none" rtlCol="1">
            <a:spAutoFit/>
          </a:bodyPr>
          <a:lstStyle/>
          <a:p>
            <a:pPr marL="285750" indent="-285750" algn="r" rtl="1">
              <a:buFont typeface="Arial" pitchFamily="34" charset="0"/>
              <a:buChar char="•"/>
            </a:pPr>
            <a:r>
              <a:rPr lang="fa-IR" sz="3200" b="1" dirty="0"/>
              <a:t>یک فایل </a:t>
            </a:r>
            <a:r>
              <a:rPr lang="fa-IR" sz="3200" b="1" dirty="0" smtClean="0"/>
              <a:t>ورودی متنی </a:t>
            </a:r>
            <a:r>
              <a:rPr lang="fa-IR" sz="3200" b="1" dirty="0"/>
              <a:t>برای</a:t>
            </a:r>
            <a:r>
              <a:rPr lang="en-US" sz="3200" b="1" dirty="0"/>
              <a:t>Flex </a:t>
            </a:r>
            <a:endParaRPr lang="fa-IR" sz="3200" b="1" dirty="0" smtClean="0"/>
          </a:p>
          <a:p>
            <a:pPr marL="742950" lvl="1" indent="-285750" algn="r" rtl="1">
              <a:buFont typeface="Arial" pitchFamily="34" charset="0"/>
              <a:buChar char="•"/>
            </a:pPr>
            <a:r>
              <a:rPr lang="fa-IR" sz="3200" dirty="0"/>
              <a:t>شامل الگوهای مو د نظر کا بر ب </a:t>
            </a:r>
            <a:r>
              <a:rPr lang="fa-IR" sz="3200" dirty="0" smtClean="0"/>
              <a:t>همراه</a:t>
            </a:r>
          </a:p>
          <a:p>
            <a:pPr lvl="1" algn="r" rtl="1"/>
            <a:r>
              <a:rPr lang="fa-IR" sz="3200" dirty="0" smtClean="0"/>
              <a:t> </a:t>
            </a:r>
            <a:r>
              <a:rPr lang="fa-IR" sz="3200" dirty="0"/>
              <a:t>تعدادی کد </a:t>
            </a:r>
            <a:r>
              <a:rPr lang="en-US" sz="3200" dirty="0"/>
              <a:t>C</a:t>
            </a:r>
            <a:r>
              <a:rPr lang="fa-IR" sz="3200" dirty="0" smtClean="0"/>
              <a:t>برای پیاده سازی </a:t>
            </a:r>
            <a:r>
              <a:rPr lang="fa-IR" sz="3200" dirty="0"/>
              <a:t>هر </a:t>
            </a:r>
            <a:r>
              <a:rPr lang="fa-IR" sz="3200" dirty="0" smtClean="0"/>
              <a:t>الگو</a:t>
            </a:r>
          </a:p>
          <a:p>
            <a:pPr marL="914400" lvl="1" indent="-457200" algn="r" rtl="1">
              <a:buFont typeface="Arial" pitchFamily="34" charset="0"/>
              <a:buChar char="•"/>
            </a:pPr>
            <a:r>
              <a:rPr lang="fa-IR" sz="3200" b="1" dirty="0" smtClean="0"/>
              <a:t>فایلی با پسوند .</a:t>
            </a:r>
            <a:r>
              <a:rPr lang="en-US" sz="3200" b="1" dirty="0" smtClean="0"/>
              <a:t>l</a:t>
            </a:r>
            <a:endParaRPr lang="fa-IR" sz="3200" b="1" dirty="0"/>
          </a:p>
        </p:txBody>
      </p:sp>
    </p:spTree>
    <p:extLst>
      <p:ext uri="{BB962C8B-B14F-4D97-AF65-F5344CB8AC3E}">
        <p14:creationId xmlns:p14="http://schemas.microsoft.com/office/powerpoint/2010/main" val="853577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22</a:t>
            </a:fld>
            <a:endParaRPr lang="en-US" dirty="0"/>
          </a:p>
        </p:txBody>
      </p:sp>
      <p:sp>
        <p:nvSpPr>
          <p:cNvPr id="6" name="TextBox 5"/>
          <p:cNvSpPr txBox="1"/>
          <p:nvPr/>
        </p:nvSpPr>
        <p:spPr>
          <a:xfrm>
            <a:off x="1446308" y="476672"/>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مراحل تولید تحلیلگر لغوی توسط</a:t>
            </a:r>
            <a:r>
              <a:rPr lang="en-US" sz="4000" dirty="0" smtClean="0"/>
              <a:t>FLEX </a:t>
            </a:r>
            <a:endParaRPr lang="fa-IR" sz="4000" dirty="0">
              <a:solidFill>
                <a:srgbClr val="FF0000"/>
              </a:solidFill>
            </a:endParaRPr>
          </a:p>
        </p:txBody>
      </p:sp>
      <p:sp>
        <p:nvSpPr>
          <p:cNvPr id="13" name="TextBox 12"/>
          <p:cNvSpPr txBox="1"/>
          <p:nvPr/>
        </p:nvSpPr>
        <p:spPr>
          <a:xfrm>
            <a:off x="2123728" y="1844824"/>
            <a:ext cx="6647935" cy="707886"/>
          </a:xfrm>
          <a:prstGeom prst="rect">
            <a:avLst/>
          </a:prstGeom>
          <a:noFill/>
          <a:ln>
            <a:noFill/>
          </a:ln>
        </p:spPr>
        <p:txBody>
          <a:bodyPr wrap="square" rtlCol="1">
            <a:spAutoFit/>
          </a:bodyPr>
          <a:lstStyle/>
          <a:p>
            <a:pPr algn="r" rtl="1"/>
            <a:r>
              <a:rPr lang="fa-IR" sz="4000" dirty="0" smtClean="0"/>
              <a:t>ساختار </a:t>
            </a:r>
            <a:r>
              <a:rPr lang="fa-IR" sz="4000" dirty="0"/>
              <a:t>فایل مشخص</a:t>
            </a:r>
            <a:endParaRPr lang="fa-IR" sz="4000" dirty="0">
              <a:solidFill>
                <a:srgbClr val="FF0000"/>
              </a:solidFill>
            </a:endParaRPr>
          </a:p>
        </p:txBody>
      </p:sp>
      <p:sp>
        <p:nvSpPr>
          <p:cNvPr id="3" name="TextBox 2"/>
          <p:cNvSpPr txBox="1"/>
          <p:nvPr/>
        </p:nvSpPr>
        <p:spPr>
          <a:xfrm>
            <a:off x="3419872" y="2747708"/>
            <a:ext cx="2337499" cy="2554545"/>
          </a:xfrm>
          <a:prstGeom prst="rect">
            <a:avLst/>
          </a:prstGeom>
          <a:noFill/>
          <a:ln>
            <a:solidFill>
              <a:srgbClr val="FF0000"/>
            </a:solidFill>
          </a:ln>
        </p:spPr>
        <p:txBody>
          <a:bodyPr wrap="none" rtlCol="1">
            <a:spAutoFit/>
          </a:bodyPr>
          <a:lstStyle/>
          <a:p>
            <a:pPr algn="ctr" rtl="1"/>
            <a:r>
              <a:rPr lang="fa-IR" sz="3200" dirty="0" smtClean="0"/>
              <a:t>بخش تعریف</a:t>
            </a:r>
          </a:p>
          <a:p>
            <a:pPr algn="ctr" rtl="1"/>
            <a:r>
              <a:rPr lang="fa-IR" sz="3200" dirty="0" smtClean="0"/>
              <a:t>%%</a:t>
            </a:r>
          </a:p>
          <a:p>
            <a:pPr algn="ctr" rtl="1"/>
            <a:r>
              <a:rPr lang="fa-IR" sz="3200" dirty="0" smtClean="0"/>
              <a:t>بخش قواعد</a:t>
            </a:r>
          </a:p>
          <a:p>
            <a:pPr algn="ctr" rtl="1"/>
            <a:r>
              <a:rPr lang="fa-IR" sz="3200" dirty="0" smtClean="0"/>
              <a:t>%%</a:t>
            </a:r>
          </a:p>
          <a:p>
            <a:pPr algn="ctr" rtl="1"/>
            <a:r>
              <a:rPr lang="fa-IR" sz="3200" dirty="0" smtClean="0"/>
              <a:t>بخش </a:t>
            </a:r>
            <a:r>
              <a:rPr lang="fa-IR" sz="3200" dirty="0"/>
              <a:t>کد زبان </a:t>
            </a:r>
            <a:r>
              <a:rPr lang="en-US" sz="3200" dirty="0"/>
              <a:t>C</a:t>
            </a:r>
            <a:endParaRPr lang="fa-IR" sz="3200" b="1" dirty="0"/>
          </a:p>
        </p:txBody>
      </p:sp>
    </p:spTree>
    <p:extLst>
      <p:ext uri="{BB962C8B-B14F-4D97-AF65-F5344CB8AC3E}">
        <p14:creationId xmlns:p14="http://schemas.microsoft.com/office/powerpoint/2010/main" val="460780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23</a:t>
            </a:fld>
            <a:endParaRPr lang="en-US" dirty="0"/>
          </a:p>
        </p:txBody>
      </p:sp>
      <p:sp>
        <p:nvSpPr>
          <p:cNvPr id="13" name="TextBox 12"/>
          <p:cNvSpPr txBox="1"/>
          <p:nvPr/>
        </p:nvSpPr>
        <p:spPr>
          <a:xfrm>
            <a:off x="1115616" y="404664"/>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ساختار </a:t>
            </a:r>
            <a:r>
              <a:rPr lang="fa-IR" sz="4000" dirty="0">
                <a:solidFill>
                  <a:srgbClr val="FF0000"/>
                </a:solidFill>
              </a:rPr>
              <a:t>فایل مشخص</a:t>
            </a:r>
          </a:p>
        </p:txBody>
      </p:sp>
      <p:sp>
        <p:nvSpPr>
          <p:cNvPr id="3" name="TextBox 2"/>
          <p:cNvSpPr txBox="1"/>
          <p:nvPr/>
        </p:nvSpPr>
        <p:spPr>
          <a:xfrm>
            <a:off x="662237" y="1700808"/>
            <a:ext cx="7554691" cy="3539430"/>
          </a:xfrm>
          <a:prstGeom prst="rect">
            <a:avLst/>
          </a:prstGeom>
          <a:noFill/>
          <a:ln>
            <a:noFill/>
          </a:ln>
        </p:spPr>
        <p:txBody>
          <a:bodyPr wrap="square" rtlCol="1">
            <a:spAutoFit/>
          </a:bodyPr>
          <a:lstStyle/>
          <a:p>
            <a:pPr marL="457200" indent="-457200" algn="r" rtl="1">
              <a:buFont typeface="Arial" pitchFamily="34" charset="0"/>
              <a:buChar char="•"/>
            </a:pPr>
            <a:r>
              <a:rPr lang="fa-IR" sz="3200" dirty="0" smtClean="0"/>
              <a:t>بخش تعریف(اختیاری):</a:t>
            </a:r>
          </a:p>
          <a:p>
            <a:pPr marL="914400" lvl="1" indent="-457200" algn="r" rtl="1">
              <a:buFont typeface="Arial" pitchFamily="34" charset="0"/>
              <a:buChar char="•"/>
            </a:pPr>
            <a:r>
              <a:rPr lang="fa-IR" sz="3200" dirty="0" smtClean="0"/>
              <a:t>شامل دو حالت</a:t>
            </a:r>
          </a:p>
          <a:p>
            <a:pPr marL="1428750" lvl="2" indent="-514350" algn="r" rtl="1">
              <a:buFont typeface="+mj-lt"/>
              <a:buAutoNum type="arabicPeriod"/>
            </a:pPr>
            <a:r>
              <a:rPr lang="fa-IR" sz="3200" dirty="0" smtClean="0"/>
              <a:t>عبارات با قاعده</a:t>
            </a:r>
          </a:p>
          <a:p>
            <a:pPr lvl="3" algn="r" rtl="1"/>
            <a:r>
              <a:rPr lang="fa-IR" sz="3200" dirty="0" smtClean="0"/>
              <a:t>مثل:  </a:t>
            </a:r>
            <a:r>
              <a:rPr lang="en-US" sz="3200" dirty="0" smtClean="0"/>
              <a:t>Digit [0-9]</a:t>
            </a:r>
            <a:endParaRPr lang="fa-IR" sz="3200" dirty="0" smtClean="0"/>
          </a:p>
          <a:p>
            <a:pPr marL="1428750" lvl="2" indent="-514350" algn="r" rtl="1">
              <a:buFont typeface="+mj-lt"/>
              <a:buAutoNum type="arabicPeriod"/>
            </a:pPr>
            <a:r>
              <a:rPr lang="fa-IR" sz="3200" dirty="0" smtClean="0"/>
              <a:t>{% کد به زبان </a:t>
            </a:r>
            <a:r>
              <a:rPr lang="en-US" sz="3200" dirty="0" smtClean="0"/>
              <a:t>C</a:t>
            </a:r>
            <a:r>
              <a:rPr lang="fa-IR" sz="3200" dirty="0" smtClean="0"/>
              <a:t> }%</a:t>
            </a:r>
          </a:p>
          <a:p>
            <a:pPr lvl="3" algn="r" rtl="1"/>
            <a:r>
              <a:rPr lang="fa-IR" sz="3200" dirty="0" smtClean="0"/>
              <a:t>مثل:</a:t>
            </a:r>
            <a:r>
              <a:rPr lang="fa-IR" sz="3200" dirty="0"/>
              <a:t>{% </a:t>
            </a:r>
            <a:r>
              <a:rPr lang="en-US" sz="3200" dirty="0" err="1" smtClean="0"/>
              <a:t>int</a:t>
            </a:r>
            <a:r>
              <a:rPr lang="en-US" sz="3200" dirty="0" smtClean="0"/>
              <a:t> Count;</a:t>
            </a:r>
            <a:r>
              <a:rPr lang="fa-IR" sz="3200" dirty="0" smtClean="0"/>
              <a:t> }%</a:t>
            </a:r>
          </a:p>
          <a:p>
            <a:pPr lvl="3" algn="r" rtl="1"/>
            <a:endParaRPr lang="fa-IR" sz="3200" dirty="0" smtClean="0"/>
          </a:p>
        </p:txBody>
      </p:sp>
    </p:spTree>
    <p:extLst>
      <p:ext uri="{BB962C8B-B14F-4D97-AF65-F5344CB8AC3E}">
        <p14:creationId xmlns:p14="http://schemas.microsoft.com/office/powerpoint/2010/main" val="2640096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24</a:t>
            </a:fld>
            <a:endParaRPr lang="en-US" dirty="0"/>
          </a:p>
        </p:txBody>
      </p:sp>
      <p:sp>
        <p:nvSpPr>
          <p:cNvPr id="6" name="TextBox 5"/>
          <p:cNvSpPr txBox="1"/>
          <p:nvPr/>
        </p:nvSpPr>
        <p:spPr>
          <a:xfrm>
            <a:off x="1259632" y="332656"/>
            <a:ext cx="6647935" cy="707886"/>
          </a:xfrm>
          <a:prstGeom prst="rect">
            <a:avLst/>
          </a:prstGeom>
          <a:noFill/>
          <a:ln>
            <a:solidFill>
              <a:schemeClr val="tx1"/>
            </a:solidFill>
          </a:ln>
        </p:spPr>
        <p:txBody>
          <a:bodyPr wrap="square" rtlCol="1">
            <a:spAutoFit/>
          </a:bodyPr>
          <a:lstStyle/>
          <a:p>
            <a:pPr algn="ctr" rtl="1"/>
            <a:r>
              <a:rPr lang="fa-IR" sz="4000" dirty="0">
                <a:solidFill>
                  <a:srgbClr val="FF0000"/>
                </a:solidFill>
              </a:rPr>
              <a:t>ساختار فایل مشخص</a:t>
            </a:r>
          </a:p>
        </p:txBody>
      </p:sp>
      <p:sp>
        <p:nvSpPr>
          <p:cNvPr id="3" name="TextBox 2"/>
          <p:cNvSpPr txBox="1"/>
          <p:nvPr/>
        </p:nvSpPr>
        <p:spPr>
          <a:xfrm>
            <a:off x="755574" y="1844824"/>
            <a:ext cx="7554691" cy="5139869"/>
          </a:xfrm>
          <a:prstGeom prst="rect">
            <a:avLst/>
          </a:prstGeom>
          <a:noFill/>
          <a:ln>
            <a:noFill/>
          </a:ln>
        </p:spPr>
        <p:txBody>
          <a:bodyPr wrap="square" rtlCol="1">
            <a:spAutoFit/>
          </a:bodyPr>
          <a:lstStyle/>
          <a:p>
            <a:pPr algn="r" rtl="1"/>
            <a:r>
              <a:rPr lang="fa-IR" sz="3200" dirty="0" smtClean="0"/>
              <a:t>ساختاربخش قواعد :</a:t>
            </a:r>
          </a:p>
          <a:p>
            <a:pPr algn="r" rtl="1"/>
            <a:r>
              <a:rPr lang="fa-IR" sz="3200" dirty="0" smtClean="0"/>
              <a:t>     {عملیات} الگوی نشانه (عبارت باقاعده)</a:t>
            </a:r>
          </a:p>
          <a:p>
            <a:pPr marL="914400" lvl="1" indent="-457200" algn="r" rtl="1">
              <a:buFont typeface="Arial" pitchFamily="34" charset="0"/>
              <a:buChar char="•"/>
            </a:pPr>
            <a:r>
              <a:rPr lang="fa-IR" sz="3200" dirty="0" smtClean="0"/>
              <a:t>الگوی نشانه ها:</a:t>
            </a:r>
          </a:p>
          <a:p>
            <a:pPr lvl="2" algn="r" rtl="1"/>
            <a:r>
              <a:rPr lang="fa-IR" sz="2400" dirty="0" smtClean="0"/>
              <a:t>عبارات باقاعده و یکی از اسامی تعریف شده دربخش تعاریف</a:t>
            </a:r>
          </a:p>
          <a:p>
            <a:pPr marL="914400" lvl="1" indent="-457200" algn="r" rtl="1">
              <a:buFont typeface="Arial" pitchFamily="34" charset="0"/>
              <a:buChar char="•"/>
            </a:pPr>
            <a:r>
              <a:rPr lang="fa-IR" sz="3200" dirty="0" smtClean="0"/>
              <a:t>عملیات:</a:t>
            </a:r>
          </a:p>
          <a:p>
            <a:pPr lvl="2" algn="r" rtl="1"/>
            <a:r>
              <a:rPr lang="fa-IR" sz="2400" dirty="0" smtClean="0"/>
              <a:t>دستورالعمل های به زبان </a:t>
            </a:r>
            <a:r>
              <a:rPr lang="en-US" sz="2400" dirty="0" smtClean="0"/>
              <a:t>C</a:t>
            </a:r>
            <a:r>
              <a:rPr lang="fa-IR" sz="2400" dirty="0" smtClean="0"/>
              <a:t>را نشان می دهد که هنگام یافتن دنباله ای ازکاراکترها مطابق الگوی نشانه ها،باید اجراشوند.</a:t>
            </a:r>
          </a:p>
          <a:p>
            <a:pPr algn="r" rtl="1"/>
            <a:r>
              <a:rPr lang="fa-IR" sz="3200" dirty="0" smtClean="0"/>
              <a:t>مثال:</a:t>
            </a:r>
          </a:p>
          <a:p>
            <a:r>
              <a:rPr lang="en-US" sz="3200" dirty="0" smtClean="0"/>
              <a:t>“if” { </a:t>
            </a:r>
            <a:r>
              <a:rPr lang="en-US" sz="3200" dirty="0" err="1" smtClean="0"/>
              <a:t>printf</a:t>
            </a:r>
            <a:r>
              <a:rPr lang="en-US" sz="3200" dirty="0" smtClean="0"/>
              <a:t>(“I found if keyword…!\n”); }</a:t>
            </a:r>
          </a:p>
          <a:p>
            <a:r>
              <a:rPr lang="en-US" sz="3200" dirty="0" smtClean="0"/>
              <a:t>“Digit” { </a:t>
            </a:r>
            <a:r>
              <a:rPr lang="en-US" sz="3200" dirty="0" err="1" smtClean="0"/>
              <a:t>printf</a:t>
            </a:r>
            <a:r>
              <a:rPr lang="en-US" sz="3200" dirty="0" smtClean="0"/>
              <a:t>(“I found Digit…1”); }</a:t>
            </a:r>
            <a:endParaRPr lang="fa-IR" sz="3200" dirty="0" smtClean="0"/>
          </a:p>
          <a:p>
            <a:pPr algn="r" rtl="1"/>
            <a:endParaRPr lang="fa-IR" sz="3200" dirty="0" smtClean="0"/>
          </a:p>
        </p:txBody>
      </p:sp>
      <p:sp>
        <p:nvSpPr>
          <p:cNvPr id="2" name="TextBox 1"/>
          <p:cNvSpPr txBox="1"/>
          <p:nvPr/>
        </p:nvSpPr>
        <p:spPr>
          <a:xfrm>
            <a:off x="2123728" y="1196752"/>
            <a:ext cx="5040560" cy="584775"/>
          </a:xfrm>
          <a:prstGeom prst="rect">
            <a:avLst/>
          </a:prstGeom>
          <a:noFill/>
          <a:ln>
            <a:solidFill>
              <a:srgbClr val="FF0000"/>
            </a:solidFill>
          </a:ln>
        </p:spPr>
        <p:txBody>
          <a:bodyPr wrap="square" rtlCol="1">
            <a:spAutoFit/>
          </a:bodyPr>
          <a:lstStyle/>
          <a:p>
            <a:pPr algn="ctr"/>
            <a:r>
              <a:rPr lang="fa-IR" sz="3200" dirty="0" smtClean="0"/>
              <a:t>بخش قواعد(اجباری)</a:t>
            </a:r>
          </a:p>
        </p:txBody>
      </p:sp>
    </p:spTree>
    <p:extLst>
      <p:ext uri="{BB962C8B-B14F-4D97-AF65-F5344CB8AC3E}">
        <p14:creationId xmlns:p14="http://schemas.microsoft.com/office/powerpoint/2010/main" val="546269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25</a:t>
            </a:fld>
            <a:endParaRPr lang="en-US" dirty="0"/>
          </a:p>
        </p:txBody>
      </p:sp>
      <p:sp>
        <p:nvSpPr>
          <p:cNvPr id="6" name="TextBox 5"/>
          <p:cNvSpPr txBox="1"/>
          <p:nvPr/>
        </p:nvSpPr>
        <p:spPr>
          <a:xfrm>
            <a:off x="1259632" y="332656"/>
            <a:ext cx="6647935" cy="707886"/>
          </a:xfrm>
          <a:prstGeom prst="rect">
            <a:avLst/>
          </a:prstGeom>
          <a:noFill/>
          <a:ln>
            <a:solidFill>
              <a:schemeClr val="tx1"/>
            </a:solidFill>
          </a:ln>
        </p:spPr>
        <p:txBody>
          <a:bodyPr wrap="square" rtlCol="1">
            <a:spAutoFit/>
          </a:bodyPr>
          <a:lstStyle/>
          <a:p>
            <a:pPr algn="ctr" rtl="1"/>
            <a:r>
              <a:rPr lang="fa-IR" sz="4000" dirty="0">
                <a:solidFill>
                  <a:srgbClr val="FF0000"/>
                </a:solidFill>
              </a:rPr>
              <a:t>ساختار فایل مشخص</a:t>
            </a:r>
          </a:p>
        </p:txBody>
      </p:sp>
      <p:sp>
        <p:nvSpPr>
          <p:cNvPr id="3" name="TextBox 2"/>
          <p:cNvSpPr txBox="1"/>
          <p:nvPr/>
        </p:nvSpPr>
        <p:spPr>
          <a:xfrm>
            <a:off x="323528" y="1844824"/>
            <a:ext cx="8352928" cy="3847207"/>
          </a:xfrm>
          <a:prstGeom prst="rect">
            <a:avLst/>
          </a:prstGeom>
          <a:noFill/>
          <a:ln>
            <a:noFill/>
          </a:ln>
        </p:spPr>
        <p:txBody>
          <a:bodyPr wrap="square" rtlCol="1">
            <a:spAutoFit/>
          </a:bodyPr>
          <a:lstStyle/>
          <a:p>
            <a:pPr marL="457200" indent="-457200" algn="just" rtl="1">
              <a:buFont typeface="Arial" pitchFamily="34" charset="0"/>
              <a:buChar char="•"/>
            </a:pPr>
            <a:r>
              <a:rPr lang="fa-IR" sz="2800" dirty="0"/>
              <a:t>شامل </a:t>
            </a:r>
            <a:r>
              <a:rPr lang="fa-IR" sz="2800" dirty="0" smtClean="0"/>
              <a:t>دستورات </a:t>
            </a:r>
            <a:r>
              <a:rPr lang="fa-IR" sz="2800" dirty="0"/>
              <a:t>و توابع کد زبان </a:t>
            </a:r>
            <a:r>
              <a:rPr lang="en-US" sz="2800" dirty="0" smtClean="0"/>
              <a:t> C</a:t>
            </a:r>
            <a:r>
              <a:rPr lang="fa-IR" sz="2800" dirty="0" smtClean="0"/>
              <a:t>است </a:t>
            </a:r>
            <a:r>
              <a:rPr lang="fa-IR" sz="2800" dirty="0"/>
              <a:t>که کلمه به کلمه به </a:t>
            </a:r>
            <a:endParaRPr lang="fa-IR" sz="2800" dirty="0" smtClean="0"/>
          </a:p>
          <a:p>
            <a:pPr algn="just" rtl="1"/>
            <a:r>
              <a:rPr lang="fa-IR" sz="2800" dirty="0" smtClean="0"/>
              <a:t>     فایل </a:t>
            </a:r>
            <a:r>
              <a:rPr lang="fa-IR" sz="2800" dirty="0"/>
              <a:t>اصلی تولید شده، </a:t>
            </a:r>
            <a:r>
              <a:rPr lang="fa-IR" sz="2800" dirty="0" smtClean="0"/>
              <a:t>اضافه می شود</a:t>
            </a:r>
          </a:p>
          <a:p>
            <a:pPr marL="457200" indent="-457200" algn="just" rtl="1">
              <a:buFont typeface="Arial" pitchFamily="34" charset="0"/>
              <a:buChar char="•"/>
            </a:pPr>
            <a:r>
              <a:rPr lang="fa-IR" sz="2800" dirty="0"/>
              <a:t>هرچند </a:t>
            </a:r>
            <a:r>
              <a:rPr lang="fa-IR" sz="2800" dirty="0" smtClean="0"/>
              <a:t>این بخش </a:t>
            </a:r>
            <a:r>
              <a:rPr lang="fa-IR" sz="2800" dirty="0"/>
              <a:t>از نظر </a:t>
            </a:r>
            <a:r>
              <a:rPr lang="en-US" sz="2800" dirty="0" smtClean="0"/>
              <a:t>FLEX</a:t>
            </a:r>
            <a:r>
              <a:rPr lang="fa-IR" sz="2800" dirty="0" smtClean="0"/>
              <a:t> اختیاری </a:t>
            </a:r>
            <a:r>
              <a:rPr lang="fa-IR" sz="2800" dirty="0"/>
              <a:t>است، اما برای کامپایل </a:t>
            </a:r>
            <a:endParaRPr lang="fa-IR" sz="2800" dirty="0" smtClean="0"/>
          </a:p>
          <a:p>
            <a:pPr lvl="1" algn="just" rtl="1"/>
            <a:r>
              <a:rPr lang="fa-IR" sz="2800" dirty="0" smtClean="0"/>
              <a:t>به زبان</a:t>
            </a:r>
            <a:r>
              <a:rPr lang="en-US" sz="2800" dirty="0" smtClean="0"/>
              <a:t>c </a:t>
            </a:r>
            <a:r>
              <a:rPr lang="fa-IR" sz="2800" dirty="0" smtClean="0"/>
              <a:t> جهت </a:t>
            </a:r>
            <a:r>
              <a:rPr lang="fa-IR" sz="2800" dirty="0"/>
              <a:t>تولید تحلیلگر لغوی، کدهای </a:t>
            </a:r>
            <a:r>
              <a:rPr lang="fa-IR" sz="2800" dirty="0" smtClean="0"/>
              <a:t>این  </a:t>
            </a:r>
            <a:r>
              <a:rPr lang="fa-IR" sz="2800" dirty="0"/>
              <a:t>بخش اجبا </a:t>
            </a:r>
            <a:r>
              <a:rPr lang="fa-IR" sz="2800" dirty="0" smtClean="0"/>
              <a:t>ری </a:t>
            </a:r>
          </a:p>
          <a:p>
            <a:pPr algn="just" rtl="1"/>
            <a:r>
              <a:rPr lang="fa-IR" sz="2800" dirty="0" smtClean="0"/>
              <a:t>     می باشد</a:t>
            </a:r>
          </a:p>
          <a:p>
            <a:pPr marL="457200" indent="-457200" algn="just" rtl="1">
              <a:buFont typeface="Arial" pitchFamily="34" charset="0"/>
              <a:buChar char="•"/>
            </a:pPr>
            <a:r>
              <a:rPr lang="fa-IR" sz="2400" dirty="0"/>
              <a:t>جهت اجرای تحلیلگر لغوی تابع </a:t>
            </a:r>
            <a:r>
              <a:rPr lang="en-US" sz="2400" dirty="0" err="1"/>
              <a:t>yylex</a:t>
            </a:r>
            <a:r>
              <a:rPr lang="en-US" sz="2400" dirty="0" smtClean="0"/>
              <a:t>()</a:t>
            </a:r>
            <a:r>
              <a:rPr lang="fa-IR" sz="2400" dirty="0" smtClean="0"/>
              <a:t> در این بخش </a:t>
            </a:r>
            <a:r>
              <a:rPr lang="fa-IR" sz="2400" dirty="0"/>
              <a:t>باید فراخوانی </a:t>
            </a:r>
            <a:r>
              <a:rPr lang="fa-IR" sz="2400" dirty="0" smtClean="0"/>
              <a:t>شود</a:t>
            </a:r>
          </a:p>
          <a:p>
            <a:pPr marL="457200" indent="-457200" algn="just" rtl="1">
              <a:buFont typeface="Arial" pitchFamily="34" charset="0"/>
              <a:buChar char="•"/>
            </a:pPr>
            <a:r>
              <a:rPr lang="fa-IR" sz="2400" dirty="0" smtClean="0"/>
              <a:t>تابع </a:t>
            </a:r>
            <a:r>
              <a:rPr lang="en-US" sz="2400" dirty="0" err="1" smtClean="0"/>
              <a:t>yywrap</a:t>
            </a:r>
            <a:r>
              <a:rPr lang="en-US" sz="2400" dirty="0" smtClean="0"/>
              <a:t>()</a:t>
            </a:r>
            <a:r>
              <a:rPr lang="fa-IR" sz="2400" dirty="0" smtClean="0"/>
              <a:t> هنگامیکه کار </a:t>
            </a:r>
            <a:r>
              <a:rPr lang="fa-IR" sz="2400" dirty="0"/>
              <a:t>تحلیل به </a:t>
            </a:r>
            <a:r>
              <a:rPr lang="fa-IR" sz="2400" dirty="0" smtClean="0"/>
              <a:t>پایان فایل رسید</a:t>
            </a:r>
            <a:r>
              <a:rPr lang="fa-IR" sz="2400" dirty="0"/>
              <a:t>، </a:t>
            </a:r>
            <a:r>
              <a:rPr lang="fa-IR" sz="2400" dirty="0" smtClean="0"/>
              <a:t>توسط </a:t>
            </a:r>
            <a:r>
              <a:rPr lang="en-US" sz="2400" dirty="0" smtClean="0"/>
              <a:t>Flex</a:t>
            </a:r>
            <a:r>
              <a:rPr lang="fa-IR" sz="2400" dirty="0" smtClean="0"/>
              <a:t> فراخوانی </a:t>
            </a:r>
          </a:p>
          <a:p>
            <a:pPr lvl="1" algn="just" rtl="1"/>
            <a:r>
              <a:rPr lang="fa-IR" sz="2400" dirty="0" smtClean="0"/>
              <a:t>می </a:t>
            </a:r>
            <a:r>
              <a:rPr lang="fa-IR" sz="2400" dirty="0"/>
              <a:t>شود .</a:t>
            </a:r>
            <a:r>
              <a:rPr lang="fa-IR" sz="2400" dirty="0" smtClean="0"/>
              <a:t>این </a:t>
            </a:r>
            <a:r>
              <a:rPr lang="fa-IR" sz="2400" dirty="0"/>
              <a:t>تابع </a:t>
            </a:r>
            <a:r>
              <a:rPr lang="fa-IR" sz="2400" dirty="0" smtClean="0"/>
              <a:t>همیشه مقدار ۱را برمی </a:t>
            </a:r>
            <a:r>
              <a:rPr lang="fa-IR" sz="2400" dirty="0"/>
              <a:t>گرداند</a:t>
            </a:r>
          </a:p>
          <a:p>
            <a:pPr algn="just" rtl="1"/>
            <a:endParaRPr lang="fa-IR" sz="3200" dirty="0" smtClean="0"/>
          </a:p>
        </p:txBody>
      </p:sp>
      <p:sp>
        <p:nvSpPr>
          <p:cNvPr id="2" name="TextBox 1"/>
          <p:cNvSpPr txBox="1"/>
          <p:nvPr/>
        </p:nvSpPr>
        <p:spPr>
          <a:xfrm>
            <a:off x="2123728" y="1196752"/>
            <a:ext cx="5040560" cy="584775"/>
          </a:xfrm>
          <a:prstGeom prst="rect">
            <a:avLst/>
          </a:prstGeom>
          <a:noFill/>
          <a:ln>
            <a:solidFill>
              <a:srgbClr val="FF0000"/>
            </a:solidFill>
          </a:ln>
        </p:spPr>
        <p:txBody>
          <a:bodyPr wrap="square" rtlCol="1">
            <a:spAutoFit/>
          </a:bodyPr>
          <a:lstStyle/>
          <a:p>
            <a:pPr algn="ctr" rtl="1"/>
            <a:r>
              <a:rPr lang="fa-IR" sz="3200" dirty="0" smtClean="0"/>
              <a:t>بخش کد زبان </a:t>
            </a:r>
            <a:r>
              <a:rPr lang="en-US" sz="3200" dirty="0" smtClean="0"/>
              <a:t>C</a:t>
            </a:r>
            <a:endParaRPr lang="fa-IR" sz="3200" dirty="0" smtClean="0"/>
          </a:p>
        </p:txBody>
      </p:sp>
    </p:spTree>
    <p:extLst>
      <p:ext uri="{BB962C8B-B14F-4D97-AF65-F5344CB8AC3E}">
        <p14:creationId xmlns:p14="http://schemas.microsoft.com/office/powerpoint/2010/main" val="3103675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26</a:t>
            </a:fld>
            <a:endParaRPr lang="en-US" dirty="0"/>
          </a:p>
        </p:txBody>
      </p:sp>
      <p:sp>
        <p:nvSpPr>
          <p:cNvPr id="6" name="TextBox 5"/>
          <p:cNvSpPr txBox="1"/>
          <p:nvPr/>
        </p:nvSpPr>
        <p:spPr>
          <a:xfrm>
            <a:off x="1259632" y="332656"/>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3" name="TextBox 2"/>
          <p:cNvSpPr txBox="1"/>
          <p:nvPr/>
        </p:nvSpPr>
        <p:spPr>
          <a:xfrm>
            <a:off x="323528" y="1412776"/>
            <a:ext cx="8352928" cy="1077218"/>
          </a:xfrm>
          <a:prstGeom prst="rect">
            <a:avLst/>
          </a:prstGeom>
          <a:noFill/>
          <a:ln>
            <a:noFill/>
          </a:ln>
        </p:spPr>
        <p:txBody>
          <a:bodyPr wrap="square" rtlCol="1">
            <a:spAutoFit/>
          </a:bodyPr>
          <a:lstStyle/>
          <a:p>
            <a:pPr algn="just" rtl="1"/>
            <a:r>
              <a:rPr lang="fa-IR" sz="3200" dirty="0" smtClean="0"/>
              <a:t>برنامه ای به </a:t>
            </a:r>
            <a:r>
              <a:rPr lang="fa-IR" sz="3200" dirty="0"/>
              <a:t>زبان </a:t>
            </a:r>
            <a:r>
              <a:rPr lang="en-US" sz="3200" dirty="0"/>
              <a:t> </a:t>
            </a:r>
            <a:r>
              <a:rPr lang="en-US" sz="3200" dirty="0" smtClean="0"/>
              <a:t>FLEX</a:t>
            </a:r>
            <a:r>
              <a:rPr lang="fa-IR" sz="3200" dirty="0" smtClean="0"/>
              <a:t>که </a:t>
            </a:r>
            <a:r>
              <a:rPr lang="fa-IR" sz="3200" dirty="0"/>
              <a:t>تعداد </a:t>
            </a:r>
            <a:r>
              <a:rPr lang="fa-IR" sz="3200" dirty="0" smtClean="0"/>
              <a:t>کاراکترها </a:t>
            </a:r>
            <a:r>
              <a:rPr lang="fa-IR" sz="3200" dirty="0"/>
              <a:t>و خطوط </a:t>
            </a:r>
            <a:r>
              <a:rPr lang="fa-IR" sz="3200" dirty="0" smtClean="0"/>
              <a:t>ورودی را شمارش </a:t>
            </a:r>
            <a:r>
              <a:rPr lang="fa-IR" sz="3200" dirty="0"/>
              <a:t>کرده و </a:t>
            </a:r>
            <a:r>
              <a:rPr lang="fa-IR" sz="3200" dirty="0" smtClean="0"/>
              <a:t>نتیجه را چاپ می </a:t>
            </a:r>
            <a:r>
              <a:rPr lang="fa-IR" sz="3200" dirty="0"/>
              <a:t>کند</a:t>
            </a:r>
            <a:endParaRPr lang="fa-IR" sz="3200" dirty="0" smtClean="0"/>
          </a:p>
        </p:txBody>
      </p:sp>
      <p:sp>
        <p:nvSpPr>
          <p:cNvPr id="4" name="TextBox 3"/>
          <p:cNvSpPr txBox="1"/>
          <p:nvPr/>
        </p:nvSpPr>
        <p:spPr>
          <a:xfrm>
            <a:off x="329861" y="2420888"/>
            <a:ext cx="3378043" cy="4247317"/>
          </a:xfrm>
          <a:prstGeom prst="rect">
            <a:avLst/>
          </a:prstGeom>
          <a:noFill/>
          <a:ln>
            <a:solidFill>
              <a:srgbClr val="FF0000"/>
            </a:solidFill>
          </a:ln>
        </p:spPr>
        <p:txBody>
          <a:bodyPr wrap="square" rtlCol="1">
            <a:spAutoFit/>
          </a:bodyPr>
          <a:lstStyle/>
          <a:p>
            <a:r>
              <a:rPr lang="en-US" dirty="0" smtClean="0"/>
              <a:t>%{ </a:t>
            </a:r>
            <a:r>
              <a:rPr lang="en-US" dirty="0" err="1" smtClean="0"/>
              <a:t>int</a:t>
            </a:r>
            <a:r>
              <a:rPr lang="en-US" dirty="0" smtClean="0"/>
              <a:t> </a:t>
            </a:r>
            <a:r>
              <a:rPr lang="en-US" dirty="0" err="1"/>
              <a:t>nchar</a:t>
            </a:r>
            <a:r>
              <a:rPr lang="en-US" dirty="0"/>
              <a:t>, </a:t>
            </a:r>
            <a:r>
              <a:rPr lang="en-US" dirty="0" err="1"/>
              <a:t>nline</a:t>
            </a:r>
            <a:r>
              <a:rPr lang="en-US" dirty="0" smtClean="0"/>
              <a:t>;%}</a:t>
            </a:r>
          </a:p>
          <a:p>
            <a:r>
              <a:rPr lang="en-US" dirty="0" smtClean="0"/>
              <a:t>%%</a:t>
            </a:r>
          </a:p>
          <a:p>
            <a:r>
              <a:rPr lang="en-US" dirty="0" smtClean="0"/>
              <a:t>[\</a:t>
            </a:r>
            <a:r>
              <a:rPr lang="en-US" dirty="0"/>
              <a:t>n] { </a:t>
            </a:r>
            <a:r>
              <a:rPr lang="en-US" dirty="0" err="1"/>
              <a:t>nline</a:t>
            </a:r>
            <a:r>
              <a:rPr lang="en-US" dirty="0"/>
              <a:t>++ ; </a:t>
            </a:r>
            <a:r>
              <a:rPr lang="en-US" dirty="0" smtClean="0"/>
              <a:t>}.</a:t>
            </a:r>
          </a:p>
          <a:p>
            <a:r>
              <a:rPr lang="en-US" dirty="0" smtClean="0"/>
              <a:t>      { </a:t>
            </a:r>
            <a:r>
              <a:rPr lang="en-US" dirty="0" err="1"/>
              <a:t>nchar</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smtClean="0"/>
              <a:t>();</a:t>
            </a:r>
          </a:p>
          <a:p>
            <a:r>
              <a:rPr lang="en-US" dirty="0" smtClean="0"/>
              <a:t>     </a:t>
            </a:r>
            <a:r>
              <a:rPr lang="en-US" dirty="0" err="1"/>
              <a:t>printf</a:t>
            </a:r>
            <a:r>
              <a:rPr lang="en-US" dirty="0"/>
              <a:t>( "%d %d" , </a:t>
            </a:r>
            <a:r>
              <a:rPr lang="en-US" dirty="0" err="1"/>
              <a:t>nchar</a:t>
            </a:r>
            <a:r>
              <a:rPr lang="en-US" dirty="0"/>
              <a:t>, nline+1</a:t>
            </a:r>
            <a:r>
              <a:rPr lang="en-US" dirty="0" smtClean="0"/>
              <a:t>);</a:t>
            </a:r>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a:t>
            </a:r>
          </a:p>
          <a:p>
            <a:r>
              <a:rPr lang="en-US" dirty="0"/>
              <a:t> </a:t>
            </a:r>
            <a:r>
              <a:rPr lang="en-US" dirty="0" smtClean="0"/>
              <a:t>   return </a:t>
            </a:r>
            <a:r>
              <a:rPr lang="en-US" dirty="0"/>
              <a:t>1</a:t>
            </a:r>
            <a:r>
              <a:rPr lang="en-US" dirty="0" smtClean="0"/>
              <a:t>;</a:t>
            </a:r>
          </a:p>
          <a:p>
            <a:r>
              <a:rPr lang="en-US" dirty="0" smtClean="0"/>
              <a:t> </a:t>
            </a:r>
            <a:r>
              <a:rPr lang="en-US" dirty="0"/>
              <a:t>}</a:t>
            </a:r>
            <a:endParaRPr lang="fa-IR" dirty="0"/>
          </a:p>
        </p:txBody>
      </p:sp>
      <p:sp>
        <p:nvSpPr>
          <p:cNvPr id="7" name="TextBox 6"/>
          <p:cNvSpPr txBox="1"/>
          <p:nvPr/>
        </p:nvSpPr>
        <p:spPr>
          <a:xfrm>
            <a:off x="5442429" y="2489994"/>
            <a:ext cx="3378043" cy="4247317"/>
          </a:xfrm>
          <a:prstGeom prst="rect">
            <a:avLst/>
          </a:prstGeom>
          <a:noFill/>
          <a:ln>
            <a:noFill/>
          </a:ln>
        </p:spPr>
        <p:txBody>
          <a:bodyPr wrap="square" rtlCol="1">
            <a:spAutoFit/>
          </a:bodyPr>
          <a:lstStyle/>
          <a:p>
            <a:r>
              <a:rPr lang="en-US" dirty="0" smtClean="0"/>
              <a:t>%{ </a:t>
            </a:r>
            <a:r>
              <a:rPr lang="en-US" dirty="0" err="1" smtClean="0"/>
              <a:t>int</a:t>
            </a:r>
            <a:r>
              <a:rPr lang="en-US" dirty="0" smtClean="0"/>
              <a:t> </a:t>
            </a:r>
            <a:r>
              <a:rPr lang="en-US" dirty="0" err="1"/>
              <a:t>nchar</a:t>
            </a:r>
            <a:r>
              <a:rPr lang="en-US" dirty="0"/>
              <a:t>, </a:t>
            </a:r>
            <a:r>
              <a:rPr lang="en-US" dirty="0" err="1"/>
              <a:t>nline</a:t>
            </a:r>
            <a:r>
              <a:rPr lang="en-US" dirty="0" smtClean="0"/>
              <a:t>;%}</a:t>
            </a:r>
          </a:p>
          <a:p>
            <a:r>
              <a:rPr lang="en-US" dirty="0" smtClean="0"/>
              <a:t>%%</a:t>
            </a:r>
          </a:p>
          <a:p>
            <a:r>
              <a:rPr lang="en-US" dirty="0" smtClean="0"/>
              <a:t>[\</a:t>
            </a:r>
            <a:r>
              <a:rPr lang="en-US" dirty="0"/>
              <a:t>n] { </a:t>
            </a:r>
            <a:r>
              <a:rPr lang="en-US" dirty="0" err="1"/>
              <a:t>nline</a:t>
            </a:r>
            <a:r>
              <a:rPr lang="en-US" dirty="0"/>
              <a:t>++ ; </a:t>
            </a:r>
            <a:r>
              <a:rPr lang="en-US" dirty="0" smtClean="0"/>
              <a:t>}.</a:t>
            </a:r>
          </a:p>
          <a:p>
            <a:r>
              <a:rPr lang="en-US" dirty="0" smtClean="0"/>
              <a:t>      { </a:t>
            </a:r>
            <a:r>
              <a:rPr lang="en-US" dirty="0" err="1"/>
              <a:t>nchar</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smtClean="0"/>
              <a:t>();</a:t>
            </a:r>
          </a:p>
          <a:p>
            <a:r>
              <a:rPr lang="en-US" dirty="0" smtClean="0"/>
              <a:t>     </a:t>
            </a:r>
            <a:r>
              <a:rPr lang="en-US" dirty="0" err="1"/>
              <a:t>printf</a:t>
            </a:r>
            <a:r>
              <a:rPr lang="en-US" dirty="0"/>
              <a:t>( "%d %d" , </a:t>
            </a:r>
            <a:r>
              <a:rPr lang="en-US" dirty="0" err="1"/>
              <a:t>nchar</a:t>
            </a:r>
            <a:r>
              <a:rPr lang="en-US" dirty="0"/>
              <a:t>, nline+1</a:t>
            </a:r>
            <a:r>
              <a:rPr lang="en-US" dirty="0" smtClean="0"/>
              <a:t>);</a:t>
            </a:r>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a:t>
            </a:r>
          </a:p>
          <a:p>
            <a:r>
              <a:rPr lang="en-US" dirty="0"/>
              <a:t> </a:t>
            </a:r>
            <a:r>
              <a:rPr lang="en-US" dirty="0" smtClean="0"/>
              <a:t>   return </a:t>
            </a:r>
            <a:r>
              <a:rPr lang="en-US" dirty="0"/>
              <a:t>1</a:t>
            </a:r>
            <a:r>
              <a:rPr lang="en-US" dirty="0" smtClean="0"/>
              <a:t>;</a:t>
            </a:r>
          </a:p>
          <a:p>
            <a:r>
              <a:rPr lang="en-US" dirty="0" smtClean="0"/>
              <a:t> </a:t>
            </a:r>
            <a:r>
              <a:rPr lang="en-US" dirty="0"/>
              <a:t>}</a:t>
            </a:r>
            <a:endParaRPr lang="fa-IR" dirty="0"/>
          </a:p>
        </p:txBody>
      </p:sp>
      <p:sp>
        <p:nvSpPr>
          <p:cNvPr id="5" name="Double Brace 4"/>
          <p:cNvSpPr/>
          <p:nvPr/>
        </p:nvSpPr>
        <p:spPr>
          <a:xfrm>
            <a:off x="5292080" y="2564904"/>
            <a:ext cx="2232248" cy="216024"/>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dirty="0"/>
          </a:p>
        </p:txBody>
      </p:sp>
      <p:sp>
        <p:nvSpPr>
          <p:cNvPr id="8" name="Double Brace 7"/>
          <p:cNvSpPr/>
          <p:nvPr/>
        </p:nvSpPr>
        <p:spPr>
          <a:xfrm>
            <a:off x="5252910" y="3068960"/>
            <a:ext cx="1839370" cy="576064"/>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9" name="Double Brace 8"/>
          <p:cNvSpPr/>
          <p:nvPr/>
        </p:nvSpPr>
        <p:spPr>
          <a:xfrm>
            <a:off x="4932040" y="3933056"/>
            <a:ext cx="3816424" cy="2732247"/>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10" name="TextBox 9"/>
          <p:cNvSpPr txBox="1"/>
          <p:nvPr/>
        </p:nvSpPr>
        <p:spPr>
          <a:xfrm>
            <a:off x="4124773" y="2483604"/>
            <a:ext cx="1167307" cy="369332"/>
          </a:xfrm>
          <a:prstGeom prst="rect">
            <a:avLst/>
          </a:prstGeom>
          <a:noFill/>
        </p:spPr>
        <p:txBody>
          <a:bodyPr wrap="none" rtlCol="1">
            <a:spAutoFit/>
          </a:bodyPr>
          <a:lstStyle/>
          <a:p>
            <a:r>
              <a:rPr lang="fa-IR" b="1" dirty="0" smtClean="0">
                <a:solidFill>
                  <a:schemeClr val="tx2">
                    <a:lumMod val="60000"/>
                    <a:lumOff val="40000"/>
                  </a:schemeClr>
                </a:solidFill>
              </a:rPr>
              <a:t>بخش تعاریف</a:t>
            </a:r>
            <a:endParaRPr lang="fa-IR" b="1" dirty="0">
              <a:solidFill>
                <a:schemeClr val="tx2">
                  <a:lumMod val="60000"/>
                  <a:lumOff val="40000"/>
                </a:schemeClr>
              </a:solidFill>
            </a:endParaRPr>
          </a:p>
        </p:txBody>
      </p:sp>
      <p:sp>
        <p:nvSpPr>
          <p:cNvPr id="12" name="TextBox 11"/>
          <p:cNvSpPr txBox="1"/>
          <p:nvPr/>
        </p:nvSpPr>
        <p:spPr>
          <a:xfrm>
            <a:off x="4152151" y="3172326"/>
            <a:ext cx="1067921" cy="369332"/>
          </a:xfrm>
          <a:prstGeom prst="rect">
            <a:avLst/>
          </a:prstGeom>
          <a:noFill/>
        </p:spPr>
        <p:txBody>
          <a:bodyPr wrap="none" rtlCol="1">
            <a:spAutoFit/>
          </a:bodyPr>
          <a:lstStyle/>
          <a:p>
            <a:r>
              <a:rPr lang="fa-IR" b="1" dirty="0" smtClean="0">
                <a:solidFill>
                  <a:schemeClr val="tx2">
                    <a:lumMod val="60000"/>
                    <a:lumOff val="40000"/>
                  </a:schemeClr>
                </a:solidFill>
              </a:rPr>
              <a:t>بخش قواعد</a:t>
            </a:r>
            <a:endParaRPr lang="fa-IR" b="1" dirty="0">
              <a:solidFill>
                <a:schemeClr val="tx2">
                  <a:lumMod val="60000"/>
                  <a:lumOff val="40000"/>
                </a:schemeClr>
              </a:solidFill>
            </a:endParaRPr>
          </a:p>
        </p:txBody>
      </p:sp>
      <p:sp>
        <p:nvSpPr>
          <p:cNvPr id="13" name="TextBox 12"/>
          <p:cNvSpPr txBox="1"/>
          <p:nvPr/>
        </p:nvSpPr>
        <p:spPr>
          <a:xfrm>
            <a:off x="3961687" y="4942909"/>
            <a:ext cx="930063" cy="646331"/>
          </a:xfrm>
          <a:prstGeom prst="rect">
            <a:avLst/>
          </a:prstGeom>
          <a:noFill/>
        </p:spPr>
        <p:txBody>
          <a:bodyPr wrap="none" rtlCol="1">
            <a:spAutoFit/>
          </a:bodyPr>
          <a:lstStyle/>
          <a:p>
            <a:pPr algn="ctr" rtl="1"/>
            <a:r>
              <a:rPr lang="fa-IR" b="1" dirty="0" smtClean="0">
                <a:solidFill>
                  <a:schemeClr val="tx2">
                    <a:lumMod val="60000"/>
                    <a:lumOff val="40000"/>
                  </a:schemeClr>
                </a:solidFill>
              </a:rPr>
              <a:t>بخش  کد </a:t>
            </a:r>
          </a:p>
          <a:p>
            <a:pPr algn="ctr" rtl="1"/>
            <a:r>
              <a:rPr lang="fa-IR" b="1" dirty="0" smtClean="0">
                <a:solidFill>
                  <a:schemeClr val="tx2">
                    <a:lumMod val="60000"/>
                    <a:lumOff val="40000"/>
                  </a:schemeClr>
                </a:solidFill>
              </a:rPr>
              <a:t>زبان </a:t>
            </a:r>
            <a:r>
              <a:rPr lang="en-US" b="1" dirty="0" smtClean="0">
                <a:solidFill>
                  <a:schemeClr val="tx2">
                    <a:lumMod val="60000"/>
                    <a:lumOff val="40000"/>
                  </a:schemeClr>
                </a:solidFill>
              </a:rPr>
              <a:t>C</a:t>
            </a:r>
            <a:endParaRPr lang="fa-IR" b="1" dirty="0">
              <a:solidFill>
                <a:schemeClr val="tx2">
                  <a:lumMod val="60000"/>
                  <a:lumOff val="40000"/>
                </a:schemeClr>
              </a:solidFill>
            </a:endParaRPr>
          </a:p>
        </p:txBody>
      </p:sp>
    </p:spTree>
    <p:extLst>
      <p:ext uri="{BB962C8B-B14F-4D97-AF65-F5344CB8AC3E}">
        <p14:creationId xmlns:p14="http://schemas.microsoft.com/office/powerpoint/2010/main" val="2232805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27</a:t>
            </a:fld>
            <a:endParaRPr lang="en-US" dirty="0"/>
          </a:p>
        </p:txBody>
      </p:sp>
      <p:sp>
        <p:nvSpPr>
          <p:cNvPr id="6" name="TextBox 5"/>
          <p:cNvSpPr txBox="1"/>
          <p:nvPr/>
        </p:nvSpPr>
        <p:spPr>
          <a:xfrm>
            <a:off x="1259632" y="332656"/>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3" name="TextBox 2"/>
          <p:cNvSpPr txBox="1"/>
          <p:nvPr/>
        </p:nvSpPr>
        <p:spPr>
          <a:xfrm>
            <a:off x="323528" y="1412776"/>
            <a:ext cx="8352928" cy="1077218"/>
          </a:xfrm>
          <a:prstGeom prst="rect">
            <a:avLst/>
          </a:prstGeom>
          <a:noFill/>
          <a:ln>
            <a:noFill/>
          </a:ln>
        </p:spPr>
        <p:txBody>
          <a:bodyPr wrap="square" rtlCol="1">
            <a:spAutoFit/>
          </a:bodyPr>
          <a:lstStyle/>
          <a:p>
            <a:pPr algn="just" rtl="1"/>
            <a:r>
              <a:rPr lang="fa-IR" sz="3200" dirty="0" smtClean="0"/>
              <a:t>برنامه ای به </a:t>
            </a:r>
            <a:r>
              <a:rPr lang="fa-IR" sz="3200" dirty="0"/>
              <a:t>زبان </a:t>
            </a:r>
            <a:r>
              <a:rPr lang="en-US" sz="3200" dirty="0"/>
              <a:t> </a:t>
            </a:r>
            <a:r>
              <a:rPr lang="en-US" sz="3200" dirty="0" smtClean="0"/>
              <a:t>FLEX</a:t>
            </a:r>
            <a:r>
              <a:rPr lang="fa-IR" sz="3200" dirty="0" smtClean="0"/>
              <a:t>که </a:t>
            </a:r>
            <a:r>
              <a:rPr lang="fa-IR" sz="3200" dirty="0"/>
              <a:t>تعداد </a:t>
            </a:r>
            <a:r>
              <a:rPr lang="fa-IR" sz="3200" dirty="0" smtClean="0"/>
              <a:t>کاراکترها </a:t>
            </a:r>
            <a:r>
              <a:rPr lang="fa-IR" sz="3200" dirty="0"/>
              <a:t>و خطوط </a:t>
            </a:r>
            <a:r>
              <a:rPr lang="fa-IR" sz="3200" dirty="0" smtClean="0"/>
              <a:t>ورودی را شمارش </a:t>
            </a:r>
            <a:r>
              <a:rPr lang="fa-IR" sz="3200" dirty="0"/>
              <a:t>کرده و </a:t>
            </a:r>
            <a:r>
              <a:rPr lang="fa-IR" sz="3200" dirty="0" smtClean="0"/>
              <a:t>نتیجه را چاپ می </a:t>
            </a:r>
            <a:r>
              <a:rPr lang="fa-IR" sz="3200" dirty="0"/>
              <a:t>کند</a:t>
            </a:r>
            <a:endParaRPr lang="fa-IR" sz="3200" dirty="0" smtClean="0"/>
          </a:p>
        </p:txBody>
      </p:sp>
      <p:sp>
        <p:nvSpPr>
          <p:cNvPr id="4" name="TextBox 3"/>
          <p:cNvSpPr txBox="1"/>
          <p:nvPr/>
        </p:nvSpPr>
        <p:spPr>
          <a:xfrm>
            <a:off x="329861" y="2420888"/>
            <a:ext cx="3378043" cy="4247317"/>
          </a:xfrm>
          <a:prstGeom prst="rect">
            <a:avLst/>
          </a:prstGeom>
          <a:noFill/>
          <a:ln>
            <a:solidFill>
              <a:srgbClr val="FF0000"/>
            </a:solidFill>
          </a:ln>
        </p:spPr>
        <p:txBody>
          <a:bodyPr wrap="square" rtlCol="1">
            <a:spAutoFit/>
          </a:bodyPr>
          <a:lstStyle/>
          <a:p>
            <a:r>
              <a:rPr lang="en-US" dirty="0" smtClean="0"/>
              <a:t>%{ </a:t>
            </a:r>
            <a:r>
              <a:rPr lang="en-US" dirty="0" err="1" smtClean="0"/>
              <a:t>int</a:t>
            </a:r>
            <a:r>
              <a:rPr lang="en-US" dirty="0" smtClean="0"/>
              <a:t> </a:t>
            </a:r>
            <a:r>
              <a:rPr lang="en-US" dirty="0" err="1"/>
              <a:t>nchar</a:t>
            </a:r>
            <a:r>
              <a:rPr lang="en-US" dirty="0"/>
              <a:t>, </a:t>
            </a:r>
            <a:r>
              <a:rPr lang="en-US" dirty="0" err="1"/>
              <a:t>nline</a:t>
            </a:r>
            <a:r>
              <a:rPr lang="en-US" dirty="0" smtClean="0"/>
              <a:t>;%}</a:t>
            </a:r>
          </a:p>
          <a:p>
            <a:r>
              <a:rPr lang="en-US" dirty="0" smtClean="0"/>
              <a:t>%%</a:t>
            </a:r>
          </a:p>
          <a:p>
            <a:r>
              <a:rPr lang="en-US" dirty="0" smtClean="0"/>
              <a:t>[\</a:t>
            </a:r>
            <a:r>
              <a:rPr lang="en-US" dirty="0"/>
              <a:t>n] { </a:t>
            </a:r>
            <a:r>
              <a:rPr lang="en-US" dirty="0" err="1"/>
              <a:t>nline</a:t>
            </a:r>
            <a:r>
              <a:rPr lang="en-US" dirty="0"/>
              <a:t>++ ; </a:t>
            </a:r>
            <a:r>
              <a:rPr lang="en-US" dirty="0" smtClean="0"/>
              <a:t>}.</a:t>
            </a:r>
          </a:p>
          <a:p>
            <a:r>
              <a:rPr lang="en-US" dirty="0" smtClean="0"/>
              <a:t>      { </a:t>
            </a:r>
            <a:r>
              <a:rPr lang="en-US" dirty="0" err="1"/>
              <a:t>nchar</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smtClean="0"/>
              <a:t>();</a:t>
            </a:r>
          </a:p>
          <a:p>
            <a:r>
              <a:rPr lang="en-US" dirty="0" smtClean="0"/>
              <a:t>     </a:t>
            </a:r>
            <a:r>
              <a:rPr lang="en-US" dirty="0" err="1"/>
              <a:t>printf</a:t>
            </a:r>
            <a:r>
              <a:rPr lang="en-US" dirty="0"/>
              <a:t>( "%d %d" , </a:t>
            </a:r>
            <a:r>
              <a:rPr lang="en-US" dirty="0" err="1"/>
              <a:t>nchar</a:t>
            </a:r>
            <a:r>
              <a:rPr lang="en-US" dirty="0"/>
              <a:t>, nline+1</a:t>
            </a:r>
            <a:r>
              <a:rPr lang="en-US" dirty="0" smtClean="0"/>
              <a:t>);</a:t>
            </a:r>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a:t>
            </a:r>
          </a:p>
          <a:p>
            <a:r>
              <a:rPr lang="en-US" dirty="0"/>
              <a:t> </a:t>
            </a:r>
            <a:r>
              <a:rPr lang="en-US" dirty="0" smtClean="0"/>
              <a:t>   return </a:t>
            </a:r>
            <a:r>
              <a:rPr lang="en-US" dirty="0"/>
              <a:t>1</a:t>
            </a:r>
            <a:r>
              <a:rPr lang="en-US" dirty="0" smtClean="0"/>
              <a:t>;</a:t>
            </a:r>
          </a:p>
          <a:p>
            <a:r>
              <a:rPr lang="en-US" dirty="0" smtClean="0"/>
              <a:t> </a:t>
            </a:r>
            <a:r>
              <a:rPr lang="en-US" dirty="0"/>
              <a:t>}</a:t>
            </a:r>
            <a:endParaRPr lang="fa-IR" dirty="0"/>
          </a:p>
        </p:txBody>
      </p:sp>
      <p:sp>
        <p:nvSpPr>
          <p:cNvPr id="2" name="TextBox 1"/>
          <p:cNvSpPr txBox="1"/>
          <p:nvPr/>
        </p:nvSpPr>
        <p:spPr>
          <a:xfrm>
            <a:off x="3707904" y="2636912"/>
            <a:ext cx="5220072" cy="3170099"/>
          </a:xfrm>
          <a:prstGeom prst="rect">
            <a:avLst/>
          </a:prstGeom>
          <a:noFill/>
        </p:spPr>
        <p:txBody>
          <a:bodyPr wrap="square" rtlCol="1">
            <a:spAutoFit/>
          </a:bodyPr>
          <a:lstStyle/>
          <a:p>
            <a:pPr algn="r" rtl="1"/>
            <a:r>
              <a:rPr lang="fa-IR" sz="4000" dirty="0" smtClean="0"/>
              <a:t>ورودی:</a:t>
            </a:r>
          </a:p>
          <a:p>
            <a:pPr rtl="1"/>
            <a:r>
              <a:rPr lang="en-US" sz="4000" dirty="0" smtClean="0"/>
              <a:t>Sample Compiler </a:t>
            </a:r>
          </a:p>
          <a:p>
            <a:pPr rtl="1"/>
            <a:r>
              <a:rPr lang="en-US" sz="4000" dirty="0" smtClean="0"/>
              <a:t>of POL</a:t>
            </a:r>
            <a:endParaRPr lang="fa-IR" sz="4000" dirty="0" smtClean="0"/>
          </a:p>
          <a:p>
            <a:pPr algn="r" rtl="1"/>
            <a:r>
              <a:rPr lang="fa-IR" sz="4000" dirty="0" smtClean="0"/>
              <a:t>خروجی:</a:t>
            </a:r>
          </a:p>
          <a:p>
            <a:pPr algn="l"/>
            <a:r>
              <a:rPr lang="en-US" sz="4000" dirty="0" smtClean="0"/>
              <a:t>23   2</a:t>
            </a:r>
            <a:endParaRPr lang="fa-IR" sz="4000" dirty="0"/>
          </a:p>
        </p:txBody>
      </p:sp>
    </p:spTree>
    <p:extLst>
      <p:ext uri="{BB962C8B-B14F-4D97-AF65-F5344CB8AC3E}">
        <p14:creationId xmlns:p14="http://schemas.microsoft.com/office/powerpoint/2010/main" val="3214815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28</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3" name="TextBox 2"/>
          <p:cNvSpPr txBox="1"/>
          <p:nvPr/>
        </p:nvSpPr>
        <p:spPr>
          <a:xfrm>
            <a:off x="6444208" y="3095094"/>
            <a:ext cx="2448272" cy="923330"/>
          </a:xfrm>
          <a:prstGeom prst="rect">
            <a:avLst/>
          </a:prstGeom>
          <a:noFill/>
          <a:ln>
            <a:noFill/>
          </a:ln>
        </p:spPr>
        <p:txBody>
          <a:bodyPr wrap="square" rtlCol="1">
            <a:spAutoFit/>
          </a:bodyPr>
          <a:lstStyle/>
          <a:p>
            <a:pPr algn="just" rtl="1"/>
            <a:r>
              <a:rPr lang="fa-IR" dirty="0" smtClean="0"/>
              <a:t>برنامه ای به </a:t>
            </a:r>
            <a:r>
              <a:rPr lang="fa-IR" dirty="0"/>
              <a:t>زبان </a:t>
            </a:r>
            <a:r>
              <a:rPr lang="en-US" dirty="0"/>
              <a:t> </a:t>
            </a:r>
            <a:r>
              <a:rPr lang="en-US" dirty="0" smtClean="0"/>
              <a:t>FLEX</a:t>
            </a:r>
            <a:r>
              <a:rPr lang="en-US" dirty="0"/>
              <a:t> </a:t>
            </a:r>
            <a:r>
              <a:rPr lang="fa-IR" dirty="0" smtClean="0"/>
              <a:t>جهت تشخیص عبارات شرطی</a:t>
            </a:r>
          </a:p>
          <a:p>
            <a:pPr algn="ctr" rtl="1"/>
            <a:r>
              <a:rPr lang="en-US" dirty="0" smtClean="0"/>
              <a:t>If…else</a:t>
            </a:r>
            <a:endParaRPr lang="fa-IR" dirty="0" smtClean="0"/>
          </a:p>
        </p:txBody>
      </p:sp>
      <p:sp>
        <p:nvSpPr>
          <p:cNvPr id="4" name="TextBox 3"/>
          <p:cNvSpPr txBox="1"/>
          <p:nvPr/>
        </p:nvSpPr>
        <p:spPr>
          <a:xfrm>
            <a:off x="179512" y="1340768"/>
            <a:ext cx="5754307" cy="5355312"/>
          </a:xfrm>
          <a:prstGeom prst="rect">
            <a:avLst/>
          </a:prstGeom>
          <a:noFill/>
          <a:ln>
            <a:solidFill>
              <a:srgbClr val="FF0000"/>
            </a:solidFill>
          </a:ln>
        </p:spPr>
        <p:txBody>
          <a:bodyPr wrap="square" rtlCol="1">
            <a:spAutoFit/>
          </a:bodyPr>
          <a:lstStyle/>
          <a:p>
            <a:r>
              <a:rPr lang="en-US" dirty="0"/>
              <a:t>Digit [0-9</a:t>
            </a:r>
            <a:r>
              <a:rPr lang="en-US" dirty="0" smtClean="0"/>
              <a:t>]</a:t>
            </a:r>
          </a:p>
          <a:p>
            <a:r>
              <a:rPr lang="en-US" dirty="0" smtClean="0"/>
              <a:t>Lower </a:t>
            </a:r>
            <a:r>
              <a:rPr lang="en-US" dirty="0"/>
              <a:t>[a-z</a:t>
            </a:r>
            <a:r>
              <a:rPr lang="en-US" dirty="0" smtClean="0"/>
              <a:t>]</a:t>
            </a:r>
          </a:p>
          <a:p>
            <a:r>
              <a:rPr lang="en-US" dirty="0" smtClean="0"/>
              <a:t>Upper </a:t>
            </a:r>
            <a:r>
              <a:rPr lang="en-US" dirty="0"/>
              <a:t>[A-Z</a:t>
            </a:r>
            <a:r>
              <a:rPr lang="en-US" dirty="0" smtClean="0"/>
              <a:t>]</a:t>
            </a:r>
          </a:p>
          <a:p>
            <a:r>
              <a:rPr lang="en-US" dirty="0" smtClean="0"/>
              <a:t>Letter </a:t>
            </a:r>
            <a:r>
              <a:rPr lang="en-US" dirty="0"/>
              <a:t>{Lower}|{Upper</a:t>
            </a:r>
            <a:r>
              <a:rPr lang="en-US" dirty="0" smtClean="0"/>
              <a:t>}|[_]</a:t>
            </a:r>
          </a:p>
          <a:p>
            <a:r>
              <a:rPr lang="en-US" dirty="0" err="1" smtClean="0"/>
              <a:t>Var</a:t>
            </a:r>
            <a:r>
              <a:rPr lang="en-US" dirty="0" smtClean="0"/>
              <a:t> </a:t>
            </a:r>
            <a:r>
              <a:rPr lang="en-US" dirty="0"/>
              <a:t>{Letter}({Letter}|{Digit</a:t>
            </a:r>
            <a:r>
              <a:rPr lang="en-US" dirty="0" smtClean="0"/>
              <a:t>})*</a:t>
            </a:r>
          </a:p>
          <a:p>
            <a:r>
              <a:rPr lang="en-US" dirty="0" smtClean="0"/>
              <a:t>%%</a:t>
            </a:r>
          </a:p>
          <a:p>
            <a:r>
              <a:rPr lang="en-US" dirty="0" smtClean="0"/>
              <a:t>"</a:t>
            </a:r>
            <a:r>
              <a:rPr lang="en-US" dirty="0"/>
              <a:t>if"  </a:t>
            </a:r>
            <a:r>
              <a:rPr lang="en-US" dirty="0" smtClean="0"/>
              <a:t>       { </a:t>
            </a:r>
            <a:r>
              <a:rPr lang="en-US" dirty="0" err="1"/>
              <a:t>printf</a:t>
            </a:r>
            <a:r>
              <a:rPr lang="en-US" dirty="0"/>
              <a:t> ( " I found `if` keyword \n" ) ; </a:t>
            </a:r>
            <a:r>
              <a:rPr lang="en-US" dirty="0" smtClean="0"/>
              <a:t>}</a:t>
            </a:r>
          </a:p>
          <a:p>
            <a:r>
              <a:rPr lang="en-US" dirty="0" smtClean="0"/>
              <a:t>"</a:t>
            </a:r>
            <a:r>
              <a:rPr lang="en-US" dirty="0"/>
              <a:t>else" </a:t>
            </a:r>
            <a:r>
              <a:rPr lang="en-US" dirty="0" smtClean="0"/>
              <a:t>   { </a:t>
            </a:r>
            <a:r>
              <a:rPr lang="en-US" dirty="0" err="1"/>
              <a:t>printf</a:t>
            </a:r>
            <a:r>
              <a:rPr lang="en-US" dirty="0"/>
              <a:t> ( " I found `else` keyword \n") ; </a:t>
            </a:r>
            <a:r>
              <a:rPr lang="en-US" dirty="0" smtClean="0"/>
              <a:t>}</a:t>
            </a:r>
          </a:p>
          <a:p>
            <a:r>
              <a:rPr lang="en-US" dirty="0" smtClean="0"/>
              <a:t>“then“    { </a:t>
            </a:r>
            <a:r>
              <a:rPr lang="en-US" dirty="0" err="1"/>
              <a:t>printf</a:t>
            </a:r>
            <a:r>
              <a:rPr lang="en-US" dirty="0"/>
              <a:t> ( " I found `then` keyword \n") ; </a:t>
            </a:r>
            <a:r>
              <a:rPr lang="en-US" dirty="0" smtClean="0"/>
              <a:t>}</a:t>
            </a:r>
          </a:p>
          <a:p>
            <a:r>
              <a:rPr lang="en-US" dirty="0" smtClean="0"/>
              <a:t>{</a:t>
            </a:r>
            <a:r>
              <a:rPr lang="en-US" dirty="0" err="1"/>
              <a:t>Var</a:t>
            </a:r>
            <a:r>
              <a:rPr lang="en-US" dirty="0"/>
              <a:t>} { </a:t>
            </a:r>
            <a:r>
              <a:rPr lang="en-US" dirty="0" err="1"/>
              <a:t>printf</a:t>
            </a:r>
            <a:r>
              <a:rPr lang="en-US" dirty="0"/>
              <a:t> (" I found variable %s \n" , </a:t>
            </a:r>
            <a:r>
              <a:rPr lang="en-US" dirty="0" err="1"/>
              <a:t>yytext</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a:t>(); </a:t>
            </a:r>
            <a:endParaRPr lang="en-US" dirty="0" smtClean="0"/>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 </a:t>
            </a:r>
            <a:r>
              <a:rPr lang="en-US" dirty="0"/>
              <a:t>return 1</a:t>
            </a:r>
            <a:r>
              <a:rPr lang="en-US" dirty="0" smtClean="0"/>
              <a:t>;</a:t>
            </a:r>
          </a:p>
          <a:p>
            <a:r>
              <a:rPr lang="en-US" dirty="0" smtClean="0"/>
              <a:t> </a:t>
            </a:r>
            <a:r>
              <a:rPr lang="en-US" dirty="0"/>
              <a:t>}</a:t>
            </a:r>
            <a:endParaRPr lang="fa-IR" dirty="0"/>
          </a:p>
        </p:txBody>
      </p:sp>
    </p:spTree>
    <p:extLst>
      <p:ext uri="{BB962C8B-B14F-4D97-AF65-F5344CB8AC3E}">
        <p14:creationId xmlns:p14="http://schemas.microsoft.com/office/powerpoint/2010/main" val="2319398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29</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4" name="TextBox 3"/>
          <p:cNvSpPr txBox="1"/>
          <p:nvPr/>
        </p:nvSpPr>
        <p:spPr>
          <a:xfrm>
            <a:off x="1770020" y="1338735"/>
            <a:ext cx="7266475" cy="5355312"/>
          </a:xfrm>
          <a:prstGeom prst="rect">
            <a:avLst/>
          </a:prstGeom>
          <a:noFill/>
          <a:ln>
            <a:solidFill>
              <a:srgbClr val="FF0000"/>
            </a:solidFill>
          </a:ln>
        </p:spPr>
        <p:txBody>
          <a:bodyPr wrap="square" rtlCol="1">
            <a:spAutoFit/>
          </a:bodyPr>
          <a:lstStyle/>
          <a:p>
            <a:r>
              <a:rPr lang="en-US" dirty="0"/>
              <a:t>Digit [0-9</a:t>
            </a:r>
            <a:r>
              <a:rPr lang="en-US" dirty="0" smtClean="0"/>
              <a:t>]</a:t>
            </a:r>
          </a:p>
          <a:p>
            <a:r>
              <a:rPr lang="en-US" dirty="0" smtClean="0"/>
              <a:t>Lower </a:t>
            </a:r>
            <a:r>
              <a:rPr lang="en-US" dirty="0"/>
              <a:t>[a-z</a:t>
            </a:r>
            <a:r>
              <a:rPr lang="en-US" dirty="0" smtClean="0"/>
              <a:t>]</a:t>
            </a:r>
          </a:p>
          <a:p>
            <a:r>
              <a:rPr lang="en-US" dirty="0" smtClean="0"/>
              <a:t>Upper </a:t>
            </a:r>
            <a:r>
              <a:rPr lang="en-US" dirty="0"/>
              <a:t>[A-Z</a:t>
            </a:r>
            <a:r>
              <a:rPr lang="en-US" dirty="0" smtClean="0"/>
              <a:t>]</a:t>
            </a:r>
          </a:p>
          <a:p>
            <a:r>
              <a:rPr lang="en-US" dirty="0" smtClean="0"/>
              <a:t>Letter </a:t>
            </a:r>
            <a:r>
              <a:rPr lang="en-US" dirty="0"/>
              <a:t>{Lower}|{Upper</a:t>
            </a:r>
            <a:r>
              <a:rPr lang="en-US" dirty="0" smtClean="0"/>
              <a:t>}|[_]</a:t>
            </a:r>
          </a:p>
          <a:p>
            <a:r>
              <a:rPr lang="en-US" dirty="0" err="1" smtClean="0"/>
              <a:t>Var</a:t>
            </a:r>
            <a:r>
              <a:rPr lang="en-US" dirty="0" smtClean="0"/>
              <a:t> </a:t>
            </a:r>
            <a:r>
              <a:rPr lang="en-US" dirty="0"/>
              <a:t>{Letter</a:t>
            </a:r>
            <a:r>
              <a:rPr lang="en-US" dirty="0" smtClean="0"/>
              <a:t>} ({</a:t>
            </a:r>
            <a:r>
              <a:rPr lang="en-US" dirty="0"/>
              <a:t>Letter}|{Digit</a:t>
            </a:r>
            <a:r>
              <a:rPr lang="en-US" dirty="0" smtClean="0"/>
              <a:t>})*</a:t>
            </a:r>
          </a:p>
          <a:p>
            <a:r>
              <a:rPr lang="en-US" dirty="0" smtClean="0"/>
              <a:t>%%</a:t>
            </a:r>
          </a:p>
          <a:p>
            <a:r>
              <a:rPr lang="en-US" dirty="0" smtClean="0"/>
              <a:t>"</a:t>
            </a:r>
            <a:r>
              <a:rPr lang="en-US" dirty="0"/>
              <a:t>if"  </a:t>
            </a:r>
            <a:r>
              <a:rPr lang="en-US" dirty="0" smtClean="0"/>
              <a:t>       { </a:t>
            </a:r>
            <a:r>
              <a:rPr lang="en-US" dirty="0" err="1"/>
              <a:t>printf</a:t>
            </a:r>
            <a:r>
              <a:rPr lang="en-US" dirty="0"/>
              <a:t> ( " I found `if` keyword \n" ) ; </a:t>
            </a:r>
            <a:r>
              <a:rPr lang="en-US" dirty="0" smtClean="0"/>
              <a:t>}</a:t>
            </a:r>
          </a:p>
          <a:p>
            <a:r>
              <a:rPr lang="en-US" dirty="0" smtClean="0"/>
              <a:t>"</a:t>
            </a:r>
            <a:r>
              <a:rPr lang="en-US" dirty="0"/>
              <a:t>else" </a:t>
            </a:r>
            <a:r>
              <a:rPr lang="en-US" dirty="0" smtClean="0"/>
              <a:t>   { </a:t>
            </a:r>
            <a:r>
              <a:rPr lang="en-US" dirty="0" err="1"/>
              <a:t>printf</a:t>
            </a:r>
            <a:r>
              <a:rPr lang="en-US" dirty="0"/>
              <a:t> ( " I found `else` keyword \n") ; </a:t>
            </a:r>
            <a:r>
              <a:rPr lang="en-US" dirty="0" smtClean="0"/>
              <a:t>}</a:t>
            </a:r>
          </a:p>
          <a:p>
            <a:r>
              <a:rPr lang="en-US" dirty="0" smtClean="0"/>
              <a:t>“then“    { </a:t>
            </a:r>
            <a:r>
              <a:rPr lang="en-US" dirty="0" err="1"/>
              <a:t>printf</a:t>
            </a:r>
            <a:r>
              <a:rPr lang="en-US" dirty="0"/>
              <a:t> ( " I found `then` keyword \n") ; </a:t>
            </a:r>
            <a:r>
              <a:rPr lang="en-US" dirty="0" smtClean="0"/>
              <a:t>}</a:t>
            </a:r>
          </a:p>
          <a:p>
            <a:r>
              <a:rPr lang="en-US" dirty="0" smtClean="0"/>
              <a:t>{</a:t>
            </a:r>
            <a:r>
              <a:rPr lang="en-US" dirty="0" err="1"/>
              <a:t>Var</a:t>
            </a:r>
            <a:r>
              <a:rPr lang="en-US" dirty="0"/>
              <a:t>} </a:t>
            </a:r>
            <a:r>
              <a:rPr lang="en-US" dirty="0" smtClean="0"/>
              <a:t>    { </a:t>
            </a:r>
            <a:r>
              <a:rPr lang="en-US" dirty="0" err="1"/>
              <a:t>printf</a:t>
            </a:r>
            <a:r>
              <a:rPr lang="en-US" dirty="0"/>
              <a:t> (" I found variable %s \n" , </a:t>
            </a:r>
            <a:r>
              <a:rPr lang="en-US" dirty="0" err="1"/>
              <a:t>yytext</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a:t>(); </a:t>
            </a:r>
            <a:endParaRPr lang="en-US" dirty="0" smtClean="0"/>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 </a:t>
            </a:r>
            <a:r>
              <a:rPr lang="en-US" dirty="0"/>
              <a:t>return 1</a:t>
            </a:r>
            <a:r>
              <a:rPr lang="en-US" dirty="0" smtClean="0"/>
              <a:t>;</a:t>
            </a:r>
          </a:p>
          <a:p>
            <a:r>
              <a:rPr lang="en-US" dirty="0" smtClean="0"/>
              <a:t> </a:t>
            </a:r>
            <a:r>
              <a:rPr lang="en-US" dirty="0"/>
              <a:t>}</a:t>
            </a:r>
            <a:endParaRPr lang="fa-IR" dirty="0"/>
          </a:p>
        </p:txBody>
      </p:sp>
      <p:sp>
        <p:nvSpPr>
          <p:cNvPr id="2" name="Double Brace 1"/>
          <p:cNvSpPr/>
          <p:nvPr/>
        </p:nvSpPr>
        <p:spPr>
          <a:xfrm>
            <a:off x="1403648" y="1338735"/>
            <a:ext cx="2952328" cy="1442193"/>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5" name="Double Brace 4"/>
          <p:cNvSpPr/>
          <p:nvPr/>
        </p:nvSpPr>
        <p:spPr>
          <a:xfrm>
            <a:off x="1475656" y="3093061"/>
            <a:ext cx="4824536" cy="1056019"/>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7" name="Double Brace 6"/>
          <p:cNvSpPr/>
          <p:nvPr/>
        </p:nvSpPr>
        <p:spPr>
          <a:xfrm>
            <a:off x="1331640" y="4437112"/>
            <a:ext cx="2268252" cy="2088232"/>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9" name="TextBox 8"/>
          <p:cNvSpPr txBox="1"/>
          <p:nvPr/>
        </p:nvSpPr>
        <p:spPr>
          <a:xfrm>
            <a:off x="92761" y="1875165"/>
            <a:ext cx="1167307" cy="369332"/>
          </a:xfrm>
          <a:prstGeom prst="rect">
            <a:avLst/>
          </a:prstGeom>
          <a:noFill/>
        </p:spPr>
        <p:txBody>
          <a:bodyPr wrap="none" rtlCol="1">
            <a:spAutoFit/>
          </a:bodyPr>
          <a:lstStyle/>
          <a:p>
            <a:r>
              <a:rPr lang="fa-IR" b="1" dirty="0" smtClean="0">
                <a:solidFill>
                  <a:schemeClr val="tx2">
                    <a:lumMod val="60000"/>
                    <a:lumOff val="40000"/>
                  </a:schemeClr>
                </a:solidFill>
              </a:rPr>
              <a:t>بخش تعاریف</a:t>
            </a:r>
            <a:endParaRPr lang="fa-IR" b="1" dirty="0">
              <a:solidFill>
                <a:schemeClr val="tx2">
                  <a:lumMod val="60000"/>
                  <a:lumOff val="40000"/>
                </a:schemeClr>
              </a:solidFill>
            </a:endParaRPr>
          </a:p>
        </p:txBody>
      </p:sp>
      <p:sp>
        <p:nvSpPr>
          <p:cNvPr id="10" name="TextBox 9"/>
          <p:cNvSpPr txBox="1"/>
          <p:nvPr/>
        </p:nvSpPr>
        <p:spPr>
          <a:xfrm>
            <a:off x="179512" y="3419708"/>
            <a:ext cx="1067921" cy="369332"/>
          </a:xfrm>
          <a:prstGeom prst="rect">
            <a:avLst/>
          </a:prstGeom>
          <a:noFill/>
        </p:spPr>
        <p:txBody>
          <a:bodyPr wrap="none" rtlCol="1">
            <a:spAutoFit/>
          </a:bodyPr>
          <a:lstStyle/>
          <a:p>
            <a:r>
              <a:rPr lang="fa-IR" b="1" dirty="0" smtClean="0">
                <a:solidFill>
                  <a:schemeClr val="tx2">
                    <a:lumMod val="60000"/>
                    <a:lumOff val="40000"/>
                  </a:schemeClr>
                </a:solidFill>
              </a:rPr>
              <a:t>بخش قواعد</a:t>
            </a:r>
            <a:endParaRPr lang="fa-IR" b="1" dirty="0">
              <a:solidFill>
                <a:schemeClr val="tx2">
                  <a:lumMod val="60000"/>
                  <a:lumOff val="40000"/>
                </a:schemeClr>
              </a:solidFill>
            </a:endParaRPr>
          </a:p>
        </p:txBody>
      </p:sp>
      <p:sp>
        <p:nvSpPr>
          <p:cNvPr id="12" name="TextBox 11"/>
          <p:cNvSpPr txBox="1"/>
          <p:nvPr/>
        </p:nvSpPr>
        <p:spPr>
          <a:xfrm>
            <a:off x="248440" y="5085184"/>
            <a:ext cx="930063" cy="646331"/>
          </a:xfrm>
          <a:prstGeom prst="rect">
            <a:avLst/>
          </a:prstGeom>
          <a:noFill/>
        </p:spPr>
        <p:txBody>
          <a:bodyPr wrap="none" rtlCol="1">
            <a:spAutoFit/>
          </a:bodyPr>
          <a:lstStyle/>
          <a:p>
            <a:pPr algn="ctr" rtl="1"/>
            <a:r>
              <a:rPr lang="fa-IR" b="1" dirty="0" smtClean="0">
                <a:solidFill>
                  <a:schemeClr val="tx2">
                    <a:lumMod val="60000"/>
                    <a:lumOff val="40000"/>
                  </a:schemeClr>
                </a:solidFill>
              </a:rPr>
              <a:t>بخش  کد </a:t>
            </a:r>
          </a:p>
          <a:p>
            <a:pPr algn="ctr" rtl="1"/>
            <a:r>
              <a:rPr lang="fa-IR" b="1" dirty="0" smtClean="0">
                <a:solidFill>
                  <a:schemeClr val="tx2">
                    <a:lumMod val="60000"/>
                    <a:lumOff val="40000"/>
                  </a:schemeClr>
                </a:solidFill>
              </a:rPr>
              <a:t>زبان </a:t>
            </a:r>
            <a:r>
              <a:rPr lang="en-US" b="1" dirty="0" smtClean="0">
                <a:solidFill>
                  <a:schemeClr val="tx2">
                    <a:lumMod val="60000"/>
                    <a:lumOff val="40000"/>
                  </a:schemeClr>
                </a:solidFill>
              </a:rPr>
              <a:t>C</a:t>
            </a:r>
            <a:endParaRPr lang="fa-IR" b="1" dirty="0">
              <a:solidFill>
                <a:schemeClr val="tx2">
                  <a:lumMod val="60000"/>
                  <a:lumOff val="40000"/>
                </a:schemeClr>
              </a:solidFill>
            </a:endParaRPr>
          </a:p>
        </p:txBody>
      </p:sp>
      <p:sp>
        <p:nvSpPr>
          <p:cNvPr id="8" name="Right Arrow 7"/>
          <p:cNvSpPr/>
          <p:nvPr/>
        </p:nvSpPr>
        <p:spPr>
          <a:xfrm>
            <a:off x="4345191" y="2483604"/>
            <a:ext cx="453617" cy="27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TextBox 12"/>
          <p:cNvSpPr txBox="1"/>
          <p:nvPr/>
        </p:nvSpPr>
        <p:spPr>
          <a:xfrm>
            <a:off x="4798808" y="2059831"/>
            <a:ext cx="2675081" cy="923330"/>
          </a:xfrm>
          <a:prstGeom prst="rect">
            <a:avLst/>
          </a:prstGeom>
          <a:noFill/>
          <a:ln>
            <a:noFill/>
          </a:ln>
        </p:spPr>
        <p:txBody>
          <a:bodyPr wrap="square" rtlCol="1">
            <a:spAutoFit/>
          </a:bodyPr>
          <a:lstStyle/>
          <a:p>
            <a:pPr algn="just" rtl="1"/>
            <a:r>
              <a:rPr lang="fa-IR" b="1" dirty="0" smtClean="0"/>
              <a:t>قوانین </a:t>
            </a:r>
            <a:r>
              <a:rPr lang="fa-IR" b="1" dirty="0"/>
              <a:t>تعریف </a:t>
            </a:r>
            <a:r>
              <a:rPr lang="fa-IR" b="1" dirty="0" smtClean="0"/>
              <a:t>متغییرهادر زبان </a:t>
            </a:r>
            <a:r>
              <a:rPr lang="en-US" b="1" dirty="0" smtClean="0"/>
              <a:t>C</a:t>
            </a:r>
            <a:endParaRPr lang="fa-IR" b="1" dirty="0" smtClean="0"/>
          </a:p>
          <a:p>
            <a:pPr algn="ctr" rtl="1"/>
            <a:r>
              <a:rPr lang="fa-IR" b="1" dirty="0" smtClean="0">
                <a:solidFill>
                  <a:schemeClr val="tx2"/>
                </a:solidFill>
              </a:rPr>
              <a:t>با حرف شروع شود بعد هرچندتا حرف یا عدد</a:t>
            </a:r>
          </a:p>
        </p:txBody>
      </p:sp>
      <p:sp>
        <p:nvSpPr>
          <p:cNvPr id="14" name="Bent Arrow 13"/>
          <p:cNvSpPr/>
          <p:nvPr/>
        </p:nvSpPr>
        <p:spPr>
          <a:xfrm rot="10800000" flipH="1">
            <a:off x="5488276" y="4170839"/>
            <a:ext cx="648072" cy="6480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solidFill>
                <a:schemeClr val="tx1"/>
              </a:solidFill>
            </a:endParaRPr>
          </a:p>
        </p:txBody>
      </p:sp>
      <p:sp>
        <p:nvSpPr>
          <p:cNvPr id="15" name="TextBox 14"/>
          <p:cNvSpPr txBox="1"/>
          <p:nvPr/>
        </p:nvSpPr>
        <p:spPr>
          <a:xfrm>
            <a:off x="6145391" y="4233862"/>
            <a:ext cx="2675081" cy="923330"/>
          </a:xfrm>
          <a:prstGeom prst="rect">
            <a:avLst/>
          </a:prstGeom>
          <a:noFill/>
          <a:ln>
            <a:noFill/>
          </a:ln>
        </p:spPr>
        <p:txBody>
          <a:bodyPr wrap="square" rtlCol="1">
            <a:spAutoFit/>
          </a:bodyPr>
          <a:lstStyle/>
          <a:p>
            <a:pPr algn="just" rtl="1"/>
            <a:r>
              <a:rPr lang="en-US" b="1" dirty="0" err="1" smtClean="0"/>
              <a:t>yytext</a:t>
            </a:r>
            <a:r>
              <a:rPr lang="fa-IR" b="1" dirty="0" smtClean="0"/>
              <a:t>:</a:t>
            </a:r>
          </a:p>
          <a:p>
            <a:pPr algn="ctr" rtl="1"/>
            <a:r>
              <a:rPr lang="fa-IR" b="1" dirty="0" smtClean="0">
                <a:solidFill>
                  <a:schemeClr val="tx2"/>
                </a:solidFill>
              </a:rPr>
              <a:t>رشته ایاست که بایکی از الگوها تطابق پیداکرده</a:t>
            </a:r>
          </a:p>
        </p:txBody>
      </p:sp>
    </p:spTree>
    <p:extLst>
      <p:ext uri="{BB962C8B-B14F-4D97-AF65-F5344CB8AC3E}">
        <p14:creationId xmlns:p14="http://schemas.microsoft.com/office/powerpoint/2010/main" val="1052678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16300" y="2088496"/>
            <a:ext cx="8160841" cy="4524315"/>
          </a:xfrm>
          <a:prstGeom prst="rect">
            <a:avLst/>
          </a:prstGeom>
          <a:noFill/>
        </p:spPr>
        <p:txBody>
          <a:bodyPr wrap="square" rtlCol="1">
            <a:spAutoFit/>
          </a:bodyPr>
          <a:lstStyle/>
          <a:p>
            <a:pPr algn="r"/>
            <a:r>
              <a:rPr lang="fa-IR" sz="2400" b="1" dirty="0"/>
              <a:t>تحلیل‌گر واژگانی (لغوی)</a:t>
            </a:r>
            <a:r>
              <a:rPr lang="fa-IR" sz="2400" dirty="0"/>
              <a:t>، یا اسکنر فاز اول </a:t>
            </a:r>
            <a:r>
              <a:rPr lang="fa-IR" sz="2400" dirty="0">
                <a:hlinkClick r:id="rId2" tooltip="کامپایل"/>
              </a:rPr>
              <a:t>کامپایل</a:t>
            </a:r>
            <a:r>
              <a:rPr lang="fa-IR" sz="2400" dirty="0"/>
              <a:t> کردن یک برنامه است. </a:t>
            </a:r>
            <a:endParaRPr lang="fa-IR" sz="2400" dirty="0" smtClean="0"/>
          </a:p>
          <a:p>
            <a:pPr algn="r" rtl="1"/>
            <a:r>
              <a:rPr lang="fa-IR" sz="2400" dirty="0">
                <a:hlinkClick r:id="rId3" tooltip="گرامر"/>
              </a:rPr>
              <a:t>گرامر</a:t>
            </a:r>
            <a:r>
              <a:rPr lang="fa-IR" sz="2400" dirty="0"/>
              <a:t> مورد استفاده در این بخش </a:t>
            </a:r>
            <a:r>
              <a:rPr lang="fa-IR" sz="2400" dirty="0">
                <a:hlinkClick r:id="rId4" tooltip="گرامر منظم"/>
              </a:rPr>
              <a:t>گرامر منظم</a:t>
            </a:r>
            <a:r>
              <a:rPr lang="fa-IR" sz="2400" dirty="0"/>
              <a:t> </a:t>
            </a:r>
            <a:r>
              <a:rPr lang="en-US" sz="2400" dirty="0" smtClean="0"/>
              <a:t>Regular</a:t>
            </a:r>
            <a:r>
              <a:rPr lang="en-US" sz="2400" dirty="0"/>
              <a:t>) </a:t>
            </a:r>
            <a:r>
              <a:rPr lang="fa-IR" sz="2400" dirty="0" smtClean="0"/>
              <a:t>)است</a:t>
            </a:r>
            <a:r>
              <a:rPr lang="fa-IR" sz="2400" dirty="0"/>
              <a:t>. </a:t>
            </a:r>
          </a:p>
          <a:p>
            <a:pPr algn="r" rtl="1"/>
            <a:r>
              <a:rPr lang="fa-IR" sz="2400" dirty="0"/>
              <a:t>در این مرحله برنامهٔ ورودی کاراکتر به کاراکتر خوانده شده و توکن بندی می‌شود. این توکن‌ها (</a:t>
            </a:r>
            <a:r>
              <a:rPr lang="en-US" sz="2400" dirty="0" smtClean="0"/>
              <a:t>Token</a:t>
            </a:r>
            <a:r>
              <a:rPr lang="fa-IR" sz="2400" dirty="0" smtClean="0"/>
              <a:t>)در </a:t>
            </a:r>
            <a:r>
              <a:rPr lang="fa-IR" sz="2400" dirty="0">
                <a:hlinkClick r:id="rId5" tooltip="جدول نمادها"/>
              </a:rPr>
              <a:t>جدول نمادها</a:t>
            </a:r>
            <a:r>
              <a:rPr lang="fa-IR" sz="2400" dirty="0"/>
              <a:t> </a:t>
            </a:r>
            <a:r>
              <a:rPr lang="fa-IR" sz="2400" dirty="0" smtClean="0"/>
              <a:t>(</a:t>
            </a:r>
            <a:r>
              <a:rPr lang="en-US" sz="2400" dirty="0" smtClean="0"/>
              <a:t>(Symbol Table</a:t>
            </a:r>
            <a:r>
              <a:rPr lang="fa-IR" sz="2400" dirty="0" smtClean="0"/>
              <a:t>به </a:t>
            </a:r>
            <a:r>
              <a:rPr lang="fa-IR" sz="2400" dirty="0"/>
              <a:t>شکل خاصی ذخیره می‌شوند تا در مراحل بعدی مورد استفاده قرار گیرند. </a:t>
            </a:r>
          </a:p>
          <a:p>
            <a:pPr algn="r" rtl="1"/>
            <a:r>
              <a:rPr lang="fa-IR" sz="2400" dirty="0"/>
              <a:t>این مرحله از کامپایل به نسبت </a:t>
            </a:r>
            <a:r>
              <a:rPr lang="fa-IR" sz="2400" dirty="0">
                <a:hlinkClick r:id="rId6" tooltip="تحلیل‌گر نحوی"/>
              </a:rPr>
              <a:t>تحلیل‌گر نحوی</a:t>
            </a:r>
            <a:r>
              <a:rPr lang="fa-IR" sz="2400" dirty="0"/>
              <a:t> کندتر است، زیرا همواره با جریانی از کاراکترها سرورکار دارد. </a:t>
            </a:r>
          </a:p>
          <a:p>
            <a:pPr algn="r" rtl="1"/>
            <a:r>
              <a:rPr lang="fa-IR" sz="2400" dirty="0"/>
              <a:t>در </a:t>
            </a:r>
            <a:r>
              <a:rPr lang="fa-IR" sz="2400" dirty="0">
                <a:hlinkClick r:id="rId7" tooltip="علم رایانه"/>
              </a:rPr>
              <a:t>علم رایانه</a:t>
            </a:r>
            <a:r>
              <a:rPr lang="fa-IR" sz="2400" dirty="0"/>
              <a:t>، تحلیل واژگانی پروسه‌ای است که مجموعه‌ای از کاراکترها را به مجموعه‌ای از </a:t>
            </a:r>
            <a:r>
              <a:rPr lang="en-US" sz="2400" dirty="0"/>
              <a:t>token</a:t>
            </a:r>
            <a:r>
              <a:rPr lang="fa-IR" sz="2400" dirty="0"/>
              <a:t>ها تبدیل می‌کند. برنامه‌ای که تحلیل واژه‌ای را انجام می‌دهد </a:t>
            </a:r>
            <a:r>
              <a:rPr lang="en-US" sz="2400" dirty="0"/>
              <a:t>lexical analyzer </a:t>
            </a:r>
            <a:r>
              <a:rPr lang="fa-IR" sz="2400" dirty="0" smtClean="0"/>
              <a:t>یا</a:t>
            </a:r>
            <a:r>
              <a:rPr lang="en-US" sz="2400" dirty="0" err="1" smtClean="0"/>
              <a:t>lexers</a:t>
            </a:r>
            <a:r>
              <a:rPr lang="en-US" sz="2400" dirty="0" smtClean="0"/>
              <a:t> </a:t>
            </a:r>
            <a:r>
              <a:rPr lang="fa-IR" sz="2400" dirty="0" smtClean="0"/>
              <a:t>(تحلیلگر </a:t>
            </a:r>
            <a:r>
              <a:rPr lang="fa-IR" sz="2400" dirty="0"/>
              <a:t>واژه) خوانده می‌شود. تحلیل‌گر واژه شامل </a:t>
            </a:r>
            <a:r>
              <a:rPr lang="en-US" sz="2400" dirty="0">
                <a:hlinkClick r:id="rId8" tooltip="Scanner (صفحه وجود ندارد)"/>
              </a:rPr>
              <a:t>scanner</a:t>
            </a:r>
            <a:r>
              <a:rPr lang="en-US" sz="2400" dirty="0"/>
              <a:t> </a:t>
            </a:r>
            <a:r>
              <a:rPr lang="fa-IR" sz="2400" dirty="0"/>
              <a:t>و </a:t>
            </a:r>
            <a:r>
              <a:rPr lang="en-US" sz="2400" dirty="0" err="1"/>
              <a:t>tokenizer</a:t>
            </a:r>
            <a:r>
              <a:rPr lang="en-US" sz="2400" dirty="0"/>
              <a:t> </a:t>
            </a:r>
            <a:r>
              <a:rPr lang="fa-IR" sz="2400" dirty="0"/>
              <a:t>است. </a:t>
            </a:r>
          </a:p>
          <a:p>
            <a:pPr algn="r"/>
            <a:endParaRPr lang="fa-IR" sz="2400" dirty="0"/>
          </a:p>
        </p:txBody>
      </p:sp>
      <p:sp>
        <p:nvSpPr>
          <p:cNvPr id="6" name="TextBox 5"/>
          <p:cNvSpPr txBox="1"/>
          <p:nvPr/>
        </p:nvSpPr>
        <p:spPr>
          <a:xfrm>
            <a:off x="1285568" y="332656"/>
            <a:ext cx="6668812" cy="1107996"/>
          </a:xfrm>
          <a:prstGeom prst="rect">
            <a:avLst/>
          </a:prstGeom>
          <a:noFill/>
        </p:spPr>
        <p:txBody>
          <a:bodyPr wrap="none" rtlCol="1">
            <a:spAutoFit/>
          </a:bodyPr>
          <a:lstStyle/>
          <a:p>
            <a:pPr algn="ctr"/>
            <a:r>
              <a:rPr lang="fa-IR" sz="6600" b="1" dirty="0" smtClean="0">
                <a:solidFill>
                  <a:srgbClr val="FF0000"/>
                </a:solidFill>
                <a:latin typeface="Arial Narrow" pitchFamily="34" charset="0"/>
              </a:rPr>
              <a:t>تحلیلگر واژگانی(لغوی)</a:t>
            </a:r>
            <a:endParaRPr lang="en-US" sz="6600" b="1" dirty="0" smtClean="0">
              <a:solidFill>
                <a:srgbClr val="FF0000"/>
              </a:solidFill>
              <a:latin typeface="Arial Narrow" pitchFamily="34" charset="0"/>
            </a:endParaRPr>
          </a:p>
        </p:txBody>
      </p:sp>
      <p:sp>
        <p:nvSpPr>
          <p:cNvPr id="7" name="TextBox 6"/>
          <p:cNvSpPr txBox="1"/>
          <p:nvPr/>
        </p:nvSpPr>
        <p:spPr>
          <a:xfrm>
            <a:off x="2898605" y="1380610"/>
            <a:ext cx="3442737" cy="707886"/>
          </a:xfrm>
          <a:prstGeom prst="rect">
            <a:avLst/>
          </a:prstGeom>
          <a:noFill/>
        </p:spPr>
        <p:txBody>
          <a:bodyPr wrap="none" rtlCol="1">
            <a:spAutoFit/>
          </a:bodyPr>
          <a:lstStyle/>
          <a:p>
            <a:r>
              <a:rPr lang="en-US" sz="4000" b="1" dirty="0"/>
              <a:t>Lexical </a:t>
            </a:r>
            <a:r>
              <a:rPr lang="en-US" sz="4000" b="1" dirty="0" smtClean="0"/>
              <a:t>Analysis</a:t>
            </a:r>
            <a:endParaRPr lang="en-US" sz="4000" b="1" dirty="0"/>
          </a:p>
        </p:txBody>
      </p:sp>
    </p:spTree>
    <p:extLst>
      <p:ext uri="{BB962C8B-B14F-4D97-AF65-F5344CB8AC3E}">
        <p14:creationId xmlns:p14="http://schemas.microsoft.com/office/powerpoint/2010/main" val="2817011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30</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17" name="TextBox 16"/>
          <p:cNvSpPr txBox="1"/>
          <p:nvPr/>
        </p:nvSpPr>
        <p:spPr>
          <a:xfrm>
            <a:off x="539552" y="1412776"/>
            <a:ext cx="8208912" cy="5201424"/>
          </a:xfrm>
          <a:prstGeom prst="rect">
            <a:avLst/>
          </a:prstGeom>
          <a:noFill/>
        </p:spPr>
        <p:txBody>
          <a:bodyPr wrap="square" rtlCol="1">
            <a:spAutoFit/>
          </a:bodyPr>
          <a:lstStyle/>
          <a:p>
            <a:pPr algn="r" rtl="1"/>
            <a:r>
              <a:rPr lang="fa-IR" sz="2800" dirty="0" smtClean="0"/>
              <a:t>ورودی:</a:t>
            </a:r>
          </a:p>
          <a:p>
            <a:pPr algn="r" rtl="1"/>
            <a:r>
              <a:rPr lang="en-US" sz="2800" dirty="0"/>
              <a:t>if temp_1 then result1 else if temp_2 then result2 else result3</a:t>
            </a:r>
            <a:endParaRPr lang="fa-IR" sz="2800" dirty="0" smtClean="0"/>
          </a:p>
          <a:p>
            <a:pPr algn="r" rtl="1"/>
            <a:r>
              <a:rPr lang="fa-IR" sz="2800" dirty="0" smtClean="0"/>
              <a:t>خروجی:</a:t>
            </a:r>
          </a:p>
          <a:p>
            <a:pPr algn="l"/>
            <a:r>
              <a:rPr lang="en-US" sz="2000" dirty="0"/>
              <a:t>I found `if` </a:t>
            </a:r>
            <a:r>
              <a:rPr lang="en-US" sz="2000" dirty="0" smtClean="0"/>
              <a:t>keyword</a:t>
            </a:r>
          </a:p>
          <a:p>
            <a:pPr algn="l"/>
            <a:r>
              <a:rPr lang="en-US" sz="2000" dirty="0" smtClean="0"/>
              <a:t>I </a:t>
            </a:r>
            <a:r>
              <a:rPr lang="en-US" sz="2000" dirty="0"/>
              <a:t>found variable </a:t>
            </a:r>
            <a:r>
              <a:rPr lang="en-US" sz="2000" dirty="0" smtClean="0"/>
              <a:t>temp_1</a:t>
            </a:r>
          </a:p>
          <a:p>
            <a:pPr algn="l"/>
            <a:r>
              <a:rPr lang="en-US" sz="2000" dirty="0" smtClean="0"/>
              <a:t>I </a:t>
            </a:r>
            <a:r>
              <a:rPr lang="en-US" sz="2000" dirty="0"/>
              <a:t>found `then` </a:t>
            </a:r>
            <a:r>
              <a:rPr lang="en-US" sz="2000" dirty="0" smtClean="0"/>
              <a:t>keyword</a:t>
            </a:r>
          </a:p>
          <a:p>
            <a:pPr algn="l"/>
            <a:r>
              <a:rPr lang="en-US" sz="2000" dirty="0" smtClean="0"/>
              <a:t>I </a:t>
            </a:r>
            <a:r>
              <a:rPr lang="en-US" sz="2000" dirty="0"/>
              <a:t>found variable </a:t>
            </a:r>
            <a:r>
              <a:rPr lang="en-US" sz="2000" dirty="0" smtClean="0"/>
              <a:t>result1</a:t>
            </a:r>
          </a:p>
          <a:p>
            <a:pPr algn="l"/>
            <a:r>
              <a:rPr lang="en-US" sz="2000" dirty="0" smtClean="0"/>
              <a:t>I </a:t>
            </a:r>
            <a:r>
              <a:rPr lang="en-US" sz="2000" dirty="0"/>
              <a:t>found `else` </a:t>
            </a:r>
            <a:r>
              <a:rPr lang="en-US" sz="2000" dirty="0" smtClean="0"/>
              <a:t>keyword</a:t>
            </a:r>
          </a:p>
          <a:p>
            <a:pPr algn="l"/>
            <a:r>
              <a:rPr lang="en-US" sz="2000" dirty="0" smtClean="0"/>
              <a:t>I </a:t>
            </a:r>
            <a:r>
              <a:rPr lang="en-US" sz="2000" dirty="0"/>
              <a:t>found `if` </a:t>
            </a:r>
            <a:r>
              <a:rPr lang="en-US" sz="2000" dirty="0" smtClean="0"/>
              <a:t>keyword</a:t>
            </a:r>
          </a:p>
          <a:p>
            <a:pPr algn="l"/>
            <a:r>
              <a:rPr lang="en-US" sz="2000" dirty="0" smtClean="0"/>
              <a:t>I </a:t>
            </a:r>
            <a:r>
              <a:rPr lang="en-US" sz="2000" dirty="0"/>
              <a:t>found variable </a:t>
            </a:r>
            <a:r>
              <a:rPr lang="en-US" sz="2000" dirty="0" smtClean="0"/>
              <a:t>temp_2</a:t>
            </a:r>
          </a:p>
          <a:p>
            <a:pPr algn="l"/>
            <a:r>
              <a:rPr lang="en-US" sz="2000" dirty="0" smtClean="0"/>
              <a:t>I </a:t>
            </a:r>
            <a:r>
              <a:rPr lang="en-US" sz="2000" dirty="0"/>
              <a:t>found `then` </a:t>
            </a:r>
            <a:r>
              <a:rPr lang="en-US" sz="2000" dirty="0" smtClean="0"/>
              <a:t>keyword</a:t>
            </a:r>
          </a:p>
          <a:p>
            <a:pPr algn="l"/>
            <a:r>
              <a:rPr lang="en-US" sz="2000" dirty="0" smtClean="0"/>
              <a:t>I </a:t>
            </a:r>
            <a:r>
              <a:rPr lang="en-US" sz="2000" dirty="0"/>
              <a:t>found variable </a:t>
            </a:r>
            <a:r>
              <a:rPr lang="en-US" sz="2000" dirty="0" smtClean="0"/>
              <a:t>result2</a:t>
            </a:r>
          </a:p>
          <a:p>
            <a:pPr algn="l"/>
            <a:r>
              <a:rPr lang="en-US" sz="2000" dirty="0" smtClean="0"/>
              <a:t>I </a:t>
            </a:r>
            <a:r>
              <a:rPr lang="en-US" sz="2000" dirty="0"/>
              <a:t>found `else` </a:t>
            </a:r>
            <a:r>
              <a:rPr lang="en-US" sz="2000" dirty="0" smtClean="0"/>
              <a:t>keyword</a:t>
            </a:r>
          </a:p>
          <a:p>
            <a:pPr algn="l"/>
            <a:r>
              <a:rPr lang="en-US" sz="2000" dirty="0" smtClean="0"/>
              <a:t>I </a:t>
            </a:r>
            <a:r>
              <a:rPr lang="en-US" sz="2000" dirty="0"/>
              <a:t>found variable result3</a:t>
            </a:r>
            <a:endParaRPr lang="fa-IR" sz="2000" dirty="0" smtClean="0"/>
          </a:p>
          <a:p>
            <a:pPr algn="l"/>
            <a:endParaRPr lang="fa-IR" sz="2800" dirty="0"/>
          </a:p>
        </p:txBody>
      </p:sp>
      <p:sp>
        <p:nvSpPr>
          <p:cNvPr id="3" name="TextBox 2"/>
          <p:cNvSpPr txBox="1"/>
          <p:nvPr/>
        </p:nvSpPr>
        <p:spPr>
          <a:xfrm>
            <a:off x="4283968" y="3645024"/>
            <a:ext cx="3744416" cy="1200329"/>
          </a:xfrm>
          <a:prstGeom prst="rect">
            <a:avLst/>
          </a:prstGeom>
          <a:noFill/>
          <a:ln>
            <a:noFill/>
          </a:ln>
        </p:spPr>
        <p:txBody>
          <a:bodyPr wrap="square" rtlCol="1">
            <a:spAutoFit/>
          </a:bodyPr>
          <a:lstStyle/>
          <a:p>
            <a:pPr algn="just" rtl="1"/>
            <a:r>
              <a:rPr lang="fa-IR" b="1" dirty="0" smtClean="0"/>
              <a:t>چند نکته:</a:t>
            </a:r>
          </a:p>
          <a:p>
            <a:pPr algn="just" rtl="1"/>
            <a:r>
              <a:rPr lang="fa-IR" b="1" dirty="0" smtClean="0">
                <a:solidFill>
                  <a:srgbClr val="FFC000"/>
                </a:solidFill>
              </a:rPr>
              <a:t>درصورتی که متن وارد </a:t>
            </a:r>
            <a:r>
              <a:rPr lang="fa-IR" b="1" dirty="0">
                <a:solidFill>
                  <a:srgbClr val="FFC000"/>
                </a:solidFill>
              </a:rPr>
              <a:t>شده با هیچ یک از الگوها همخوانی </a:t>
            </a:r>
            <a:r>
              <a:rPr lang="fa-IR" b="1" dirty="0" smtClean="0">
                <a:solidFill>
                  <a:srgbClr val="FFC000"/>
                </a:solidFill>
              </a:rPr>
              <a:t>نداشته </a:t>
            </a:r>
            <a:r>
              <a:rPr lang="fa-IR" b="1" dirty="0">
                <a:solidFill>
                  <a:srgbClr val="FFC000"/>
                </a:solidFill>
              </a:rPr>
              <a:t>باشد، آن </a:t>
            </a:r>
            <a:r>
              <a:rPr lang="fa-IR" b="1" dirty="0" smtClean="0">
                <a:solidFill>
                  <a:srgbClr val="FFC000"/>
                </a:solidFill>
              </a:rPr>
              <a:t>عبارت عینآ در </a:t>
            </a:r>
            <a:r>
              <a:rPr lang="fa-IR" b="1" dirty="0">
                <a:solidFill>
                  <a:srgbClr val="FFC000"/>
                </a:solidFill>
              </a:rPr>
              <a:t>خروجی </a:t>
            </a:r>
            <a:r>
              <a:rPr lang="fa-IR" b="1" dirty="0" smtClean="0">
                <a:solidFill>
                  <a:srgbClr val="FFC000"/>
                </a:solidFill>
              </a:rPr>
              <a:t>آورده می شود.</a:t>
            </a:r>
            <a:endParaRPr lang="fa-IR" b="1" dirty="0">
              <a:solidFill>
                <a:srgbClr val="FFC000"/>
              </a:solidFill>
            </a:endParaRPr>
          </a:p>
        </p:txBody>
      </p:sp>
    </p:spTree>
    <p:extLst>
      <p:ext uri="{BB962C8B-B14F-4D97-AF65-F5344CB8AC3E}">
        <p14:creationId xmlns:p14="http://schemas.microsoft.com/office/powerpoint/2010/main" val="3127432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31</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17" name="TextBox 16"/>
          <p:cNvSpPr txBox="1"/>
          <p:nvPr/>
        </p:nvSpPr>
        <p:spPr>
          <a:xfrm>
            <a:off x="683568" y="2348880"/>
            <a:ext cx="8208912" cy="2616101"/>
          </a:xfrm>
          <a:prstGeom prst="rect">
            <a:avLst/>
          </a:prstGeom>
          <a:noFill/>
        </p:spPr>
        <p:txBody>
          <a:bodyPr wrap="square" rtlCol="1">
            <a:spAutoFit/>
          </a:bodyPr>
          <a:lstStyle/>
          <a:p>
            <a:pPr algn="r" rtl="1"/>
            <a:r>
              <a:rPr lang="fa-IR" sz="2800" dirty="0" smtClean="0"/>
              <a:t>ورودی:</a:t>
            </a:r>
          </a:p>
          <a:p>
            <a:pPr algn="l"/>
            <a:r>
              <a:rPr lang="en-US" sz="2800" dirty="0" smtClean="0"/>
              <a:t>if temp_1 then result1</a:t>
            </a:r>
            <a:endParaRPr lang="fa-IR" sz="2800" dirty="0" smtClean="0"/>
          </a:p>
          <a:p>
            <a:pPr algn="r" rtl="1"/>
            <a:r>
              <a:rPr lang="fa-IR" sz="2800" dirty="0" smtClean="0"/>
              <a:t>خروجی:</a:t>
            </a:r>
          </a:p>
          <a:p>
            <a:pPr algn="l"/>
            <a:r>
              <a:rPr lang="en-US" sz="2000" dirty="0" smtClean="0"/>
              <a:t>I </a:t>
            </a:r>
            <a:r>
              <a:rPr lang="en-US" sz="2000" dirty="0"/>
              <a:t>found `if` </a:t>
            </a:r>
            <a:r>
              <a:rPr lang="en-US" sz="2000" dirty="0" smtClean="0"/>
              <a:t>keyword</a:t>
            </a:r>
          </a:p>
          <a:p>
            <a:pPr algn="l"/>
            <a:r>
              <a:rPr lang="en-US" sz="2000" dirty="0" smtClean="0"/>
              <a:t>I </a:t>
            </a:r>
            <a:r>
              <a:rPr lang="en-US" sz="2000" dirty="0"/>
              <a:t>found variable </a:t>
            </a:r>
            <a:r>
              <a:rPr lang="en-US" sz="2000" dirty="0" smtClean="0"/>
              <a:t>temp_1</a:t>
            </a:r>
          </a:p>
          <a:p>
            <a:pPr algn="l"/>
            <a:r>
              <a:rPr lang="en-US" sz="2000" dirty="0" smtClean="0"/>
              <a:t>I </a:t>
            </a:r>
            <a:r>
              <a:rPr lang="en-US" sz="2000" dirty="0"/>
              <a:t>found `then` </a:t>
            </a:r>
            <a:r>
              <a:rPr lang="en-US" sz="2000" dirty="0" smtClean="0"/>
              <a:t>keyword</a:t>
            </a:r>
          </a:p>
          <a:p>
            <a:pPr algn="l"/>
            <a:r>
              <a:rPr lang="en-US" sz="2000" dirty="0" smtClean="0"/>
              <a:t>result1</a:t>
            </a:r>
          </a:p>
        </p:txBody>
      </p:sp>
      <p:sp>
        <p:nvSpPr>
          <p:cNvPr id="7" name="TextBox 6"/>
          <p:cNvSpPr txBox="1"/>
          <p:nvPr/>
        </p:nvSpPr>
        <p:spPr>
          <a:xfrm>
            <a:off x="755576" y="1196752"/>
            <a:ext cx="7776864" cy="923330"/>
          </a:xfrm>
          <a:prstGeom prst="rect">
            <a:avLst/>
          </a:prstGeom>
          <a:noFill/>
          <a:ln>
            <a:noFill/>
          </a:ln>
        </p:spPr>
        <p:txBody>
          <a:bodyPr wrap="square" rtlCol="1">
            <a:spAutoFit/>
          </a:bodyPr>
          <a:lstStyle/>
          <a:p>
            <a:pPr algn="just" rtl="1"/>
            <a:r>
              <a:rPr lang="fa-IR" b="1" dirty="0" smtClean="0"/>
              <a:t>چند نکته:</a:t>
            </a:r>
          </a:p>
          <a:p>
            <a:pPr algn="just" rtl="1"/>
            <a:r>
              <a:rPr lang="fa-IR" b="1" dirty="0" smtClean="0">
                <a:solidFill>
                  <a:srgbClr val="FFC000"/>
                </a:solidFill>
              </a:rPr>
              <a:t>درصورتی که متن وارد </a:t>
            </a:r>
            <a:r>
              <a:rPr lang="fa-IR" b="1" dirty="0">
                <a:solidFill>
                  <a:srgbClr val="FFC000"/>
                </a:solidFill>
              </a:rPr>
              <a:t>شده با هیچ یک از الگوها همخوانی </a:t>
            </a:r>
            <a:r>
              <a:rPr lang="fa-IR" b="1" dirty="0" smtClean="0">
                <a:solidFill>
                  <a:srgbClr val="FFC000"/>
                </a:solidFill>
              </a:rPr>
              <a:t>نداشته </a:t>
            </a:r>
            <a:r>
              <a:rPr lang="fa-IR" b="1" dirty="0">
                <a:solidFill>
                  <a:srgbClr val="FFC000"/>
                </a:solidFill>
              </a:rPr>
              <a:t>باشد، آن </a:t>
            </a:r>
            <a:r>
              <a:rPr lang="fa-IR" b="1" dirty="0" smtClean="0">
                <a:solidFill>
                  <a:srgbClr val="FFC000"/>
                </a:solidFill>
              </a:rPr>
              <a:t>عبارت عینآ در </a:t>
            </a:r>
            <a:r>
              <a:rPr lang="fa-IR" b="1" dirty="0">
                <a:solidFill>
                  <a:srgbClr val="FFC000"/>
                </a:solidFill>
              </a:rPr>
              <a:t>خروجی </a:t>
            </a:r>
            <a:r>
              <a:rPr lang="fa-IR" b="1" dirty="0" smtClean="0">
                <a:solidFill>
                  <a:srgbClr val="FFC000"/>
                </a:solidFill>
              </a:rPr>
              <a:t>آورده می شود. مثال:</a:t>
            </a:r>
          </a:p>
        </p:txBody>
      </p:sp>
    </p:spTree>
    <p:extLst>
      <p:ext uri="{BB962C8B-B14F-4D97-AF65-F5344CB8AC3E}">
        <p14:creationId xmlns:p14="http://schemas.microsoft.com/office/powerpoint/2010/main" val="512674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32</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7" name="TextBox 6"/>
          <p:cNvSpPr txBox="1"/>
          <p:nvPr/>
        </p:nvSpPr>
        <p:spPr>
          <a:xfrm>
            <a:off x="755576" y="1196752"/>
            <a:ext cx="7776864" cy="1200329"/>
          </a:xfrm>
          <a:prstGeom prst="rect">
            <a:avLst/>
          </a:prstGeom>
          <a:noFill/>
          <a:ln>
            <a:noFill/>
          </a:ln>
        </p:spPr>
        <p:txBody>
          <a:bodyPr wrap="square" rtlCol="1">
            <a:spAutoFit/>
          </a:bodyPr>
          <a:lstStyle/>
          <a:p>
            <a:pPr algn="just" rtl="1"/>
            <a:r>
              <a:rPr lang="fa-IR" b="1" dirty="0" smtClean="0"/>
              <a:t>چند نکته:</a:t>
            </a:r>
          </a:p>
          <a:p>
            <a:pPr algn="just" rtl="1"/>
            <a:r>
              <a:rPr lang="fa-IR" b="1" dirty="0">
                <a:solidFill>
                  <a:srgbClr val="FFC000"/>
                </a:solidFill>
              </a:rPr>
              <a:t>مکان تعریف </a:t>
            </a:r>
            <a:r>
              <a:rPr lang="fa-IR" b="1" dirty="0" smtClean="0">
                <a:solidFill>
                  <a:srgbClr val="FFC000"/>
                </a:solidFill>
              </a:rPr>
              <a:t>عبارات با قاعده دربرنامه </a:t>
            </a:r>
            <a:r>
              <a:rPr lang="fa-IR" b="1" dirty="0">
                <a:solidFill>
                  <a:srgbClr val="FFC000"/>
                </a:solidFill>
              </a:rPr>
              <a:t>مهم است </a:t>
            </a:r>
            <a:r>
              <a:rPr lang="fa-IR" b="1" dirty="0" smtClean="0">
                <a:solidFill>
                  <a:srgbClr val="FFC000"/>
                </a:solidFill>
              </a:rPr>
              <a:t>.تحلیلگر لغوی مقایسه دنباله ورودی رابا عبارت با قاعده به ترتیب از </a:t>
            </a:r>
            <a:r>
              <a:rPr lang="fa-IR" b="1" dirty="0" smtClean="0"/>
              <a:t>بالا به پایین </a:t>
            </a:r>
            <a:r>
              <a:rPr lang="fa-IR" b="1" dirty="0" smtClean="0">
                <a:solidFill>
                  <a:srgbClr val="FFC000"/>
                </a:solidFill>
              </a:rPr>
              <a:t>انجام می دهد.بنابراین این کلمات کلیدی عبارات با قاعده (مانند</a:t>
            </a:r>
            <a:r>
              <a:rPr lang="en-US" b="1" dirty="0" smtClean="0">
                <a:solidFill>
                  <a:srgbClr val="FFC000"/>
                </a:solidFill>
              </a:rPr>
              <a:t>if</a:t>
            </a:r>
            <a:r>
              <a:rPr lang="fa-IR" b="1" dirty="0" smtClean="0">
                <a:solidFill>
                  <a:srgbClr val="FFC000"/>
                </a:solidFill>
              </a:rPr>
              <a:t>)باید قبل از شناسه ها باشند در غیر این صورت تمام کلمات کلیدی شناسه در نظرگرفته می شوند.</a:t>
            </a:r>
            <a:endParaRPr lang="fa-IR" b="1" dirty="0" smtClean="0">
              <a:solidFill>
                <a:srgbClr val="FF0000"/>
              </a:solidFill>
            </a:endParaRPr>
          </a:p>
        </p:txBody>
      </p:sp>
    </p:spTree>
    <p:extLst>
      <p:ext uri="{BB962C8B-B14F-4D97-AF65-F5344CB8AC3E}">
        <p14:creationId xmlns:p14="http://schemas.microsoft.com/office/powerpoint/2010/main" val="4256003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33</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4" name="TextBox 3"/>
          <p:cNvSpPr txBox="1"/>
          <p:nvPr/>
        </p:nvSpPr>
        <p:spPr>
          <a:xfrm>
            <a:off x="1770020" y="1338735"/>
            <a:ext cx="7266475" cy="5355312"/>
          </a:xfrm>
          <a:prstGeom prst="rect">
            <a:avLst/>
          </a:prstGeom>
          <a:noFill/>
          <a:ln>
            <a:solidFill>
              <a:srgbClr val="FF0000"/>
            </a:solidFill>
          </a:ln>
        </p:spPr>
        <p:txBody>
          <a:bodyPr wrap="square" rtlCol="1">
            <a:spAutoFit/>
          </a:bodyPr>
          <a:lstStyle/>
          <a:p>
            <a:r>
              <a:rPr lang="en-US" dirty="0"/>
              <a:t>Digit [0-9</a:t>
            </a:r>
            <a:r>
              <a:rPr lang="en-US" dirty="0" smtClean="0"/>
              <a:t>]</a:t>
            </a:r>
          </a:p>
          <a:p>
            <a:r>
              <a:rPr lang="en-US" dirty="0" smtClean="0"/>
              <a:t>Lower </a:t>
            </a:r>
            <a:r>
              <a:rPr lang="en-US" dirty="0"/>
              <a:t>[a-z</a:t>
            </a:r>
            <a:r>
              <a:rPr lang="en-US" dirty="0" smtClean="0"/>
              <a:t>]</a:t>
            </a:r>
          </a:p>
          <a:p>
            <a:r>
              <a:rPr lang="en-US" dirty="0" smtClean="0"/>
              <a:t>Upper </a:t>
            </a:r>
            <a:r>
              <a:rPr lang="en-US" dirty="0"/>
              <a:t>[A-Z</a:t>
            </a:r>
            <a:r>
              <a:rPr lang="en-US" dirty="0" smtClean="0"/>
              <a:t>]</a:t>
            </a:r>
          </a:p>
          <a:p>
            <a:r>
              <a:rPr lang="en-US" dirty="0" smtClean="0"/>
              <a:t>Letter </a:t>
            </a:r>
            <a:r>
              <a:rPr lang="en-US" dirty="0"/>
              <a:t>{Lower}|{Upper</a:t>
            </a:r>
            <a:r>
              <a:rPr lang="en-US" dirty="0" smtClean="0"/>
              <a:t>}|[_]</a:t>
            </a:r>
          </a:p>
          <a:p>
            <a:r>
              <a:rPr lang="en-US" dirty="0" err="1" smtClean="0"/>
              <a:t>Var</a:t>
            </a:r>
            <a:r>
              <a:rPr lang="en-US" dirty="0" smtClean="0"/>
              <a:t> </a:t>
            </a:r>
            <a:r>
              <a:rPr lang="en-US" dirty="0"/>
              <a:t>{Letter</a:t>
            </a:r>
            <a:r>
              <a:rPr lang="en-US" dirty="0" smtClean="0"/>
              <a:t>} ({</a:t>
            </a:r>
            <a:r>
              <a:rPr lang="en-US" dirty="0"/>
              <a:t>Letter}|{Digit</a:t>
            </a:r>
            <a:r>
              <a:rPr lang="en-US" dirty="0" smtClean="0"/>
              <a:t>})*</a:t>
            </a:r>
          </a:p>
          <a:p>
            <a:r>
              <a:rPr lang="en-US" dirty="0" smtClean="0"/>
              <a:t>%%</a:t>
            </a:r>
          </a:p>
          <a:p>
            <a:r>
              <a:rPr lang="en-US" dirty="0" smtClean="0"/>
              <a:t>"</a:t>
            </a:r>
            <a:r>
              <a:rPr lang="en-US" dirty="0"/>
              <a:t>if"  </a:t>
            </a:r>
            <a:r>
              <a:rPr lang="en-US" dirty="0" smtClean="0"/>
              <a:t>       { </a:t>
            </a:r>
            <a:r>
              <a:rPr lang="en-US" dirty="0" err="1"/>
              <a:t>printf</a:t>
            </a:r>
            <a:r>
              <a:rPr lang="en-US" dirty="0"/>
              <a:t> ( " I found `if` keyword \n" ) ; </a:t>
            </a:r>
            <a:r>
              <a:rPr lang="en-US" dirty="0" smtClean="0"/>
              <a:t>}</a:t>
            </a:r>
          </a:p>
          <a:p>
            <a:r>
              <a:rPr lang="en-US" dirty="0" smtClean="0"/>
              <a:t>"</a:t>
            </a:r>
            <a:r>
              <a:rPr lang="en-US" dirty="0"/>
              <a:t>else" </a:t>
            </a:r>
            <a:r>
              <a:rPr lang="en-US" dirty="0" smtClean="0"/>
              <a:t>   { </a:t>
            </a:r>
            <a:r>
              <a:rPr lang="en-US" dirty="0" err="1"/>
              <a:t>printf</a:t>
            </a:r>
            <a:r>
              <a:rPr lang="en-US" dirty="0"/>
              <a:t> ( " I found `else` keyword \n") ; </a:t>
            </a:r>
            <a:r>
              <a:rPr lang="en-US" dirty="0" smtClean="0"/>
              <a:t>}</a:t>
            </a:r>
          </a:p>
          <a:p>
            <a:r>
              <a:rPr lang="en-US" dirty="0" smtClean="0"/>
              <a:t>“then“    { </a:t>
            </a:r>
            <a:r>
              <a:rPr lang="en-US" dirty="0" err="1"/>
              <a:t>printf</a:t>
            </a:r>
            <a:r>
              <a:rPr lang="en-US" dirty="0"/>
              <a:t> ( " I found `then` keyword \n") ; </a:t>
            </a:r>
            <a:r>
              <a:rPr lang="en-US" dirty="0" smtClean="0"/>
              <a:t>}</a:t>
            </a:r>
          </a:p>
          <a:p>
            <a:r>
              <a:rPr lang="en-US" dirty="0" smtClean="0"/>
              <a:t>{</a:t>
            </a:r>
            <a:r>
              <a:rPr lang="en-US" dirty="0" err="1"/>
              <a:t>Var</a:t>
            </a:r>
            <a:r>
              <a:rPr lang="en-US" dirty="0"/>
              <a:t>} </a:t>
            </a:r>
            <a:r>
              <a:rPr lang="en-US" dirty="0" smtClean="0"/>
              <a:t>    { </a:t>
            </a:r>
            <a:r>
              <a:rPr lang="en-US" dirty="0" err="1"/>
              <a:t>printf</a:t>
            </a:r>
            <a:r>
              <a:rPr lang="en-US" dirty="0"/>
              <a:t> (" I found variable %s \n" , </a:t>
            </a:r>
            <a:r>
              <a:rPr lang="en-US" dirty="0" err="1"/>
              <a:t>yytext</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a:t>(); </a:t>
            </a:r>
            <a:endParaRPr lang="en-US" dirty="0" smtClean="0"/>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 </a:t>
            </a:r>
            <a:r>
              <a:rPr lang="en-US" dirty="0"/>
              <a:t>return 1</a:t>
            </a:r>
            <a:r>
              <a:rPr lang="en-US" dirty="0" smtClean="0"/>
              <a:t>;</a:t>
            </a:r>
          </a:p>
          <a:p>
            <a:r>
              <a:rPr lang="en-US" dirty="0" smtClean="0"/>
              <a:t> </a:t>
            </a:r>
            <a:r>
              <a:rPr lang="en-US" dirty="0"/>
              <a:t>}</a:t>
            </a:r>
            <a:endParaRPr lang="fa-IR" dirty="0"/>
          </a:p>
        </p:txBody>
      </p:sp>
      <p:sp>
        <p:nvSpPr>
          <p:cNvPr id="2" name="Double Brace 1"/>
          <p:cNvSpPr/>
          <p:nvPr/>
        </p:nvSpPr>
        <p:spPr>
          <a:xfrm>
            <a:off x="1403648" y="1338735"/>
            <a:ext cx="2952328" cy="1442193"/>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5" name="Double Brace 4"/>
          <p:cNvSpPr/>
          <p:nvPr/>
        </p:nvSpPr>
        <p:spPr>
          <a:xfrm>
            <a:off x="1475656" y="3093061"/>
            <a:ext cx="4824536" cy="1056019"/>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7" name="Double Brace 6"/>
          <p:cNvSpPr/>
          <p:nvPr/>
        </p:nvSpPr>
        <p:spPr>
          <a:xfrm>
            <a:off x="1331640" y="4437112"/>
            <a:ext cx="2268252" cy="2088232"/>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9" name="TextBox 8"/>
          <p:cNvSpPr txBox="1"/>
          <p:nvPr/>
        </p:nvSpPr>
        <p:spPr>
          <a:xfrm>
            <a:off x="92761" y="1875165"/>
            <a:ext cx="1167307" cy="369332"/>
          </a:xfrm>
          <a:prstGeom prst="rect">
            <a:avLst/>
          </a:prstGeom>
          <a:noFill/>
        </p:spPr>
        <p:txBody>
          <a:bodyPr wrap="none" rtlCol="1">
            <a:spAutoFit/>
          </a:bodyPr>
          <a:lstStyle/>
          <a:p>
            <a:r>
              <a:rPr lang="fa-IR" b="1" dirty="0" smtClean="0">
                <a:solidFill>
                  <a:schemeClr val="tx2">
                    <a:lumMod val="60000"/>
                    <a:lumOff val="40000"/>
                  </a:schemeClr>
                </a:solidFill>
              </a:rPr>
              <a:t>بخش تعاریف</a:t>
            </a:r>
            <a:endParaRPr lang="fa-IR" b="1" dirty="0">
              <a:solidFill>
                <a:schemeClr val="tx2">
                  <a:lumMod val="60000"/>
                  <a:lumOff val="40000"/>
                </a:schemeClr>
              </a:solidFill>
            </a:endParaRPr>
          </a:p>
        </p:txBody>
      </p:sp>
      <p:sp>
        <p:nvSpPr>
          <p:cNvPr id="10" name="TextBox 9"/>
          <p:cNvSpPr txBox="1"/>
          <p:nvPr/>
        </p:nvSpPr>
        <p:spPr>
          <a:xfrm>
            <a:off x="179512" y="3419708"/>
            <a:ext cx="1067921" cy="369332"/>
          </a:xfrm>
          <a:prstGeom prst="rect">
            <a:avLst/>
          </a:prstGeom>
          <a:noFill/>
        </p:spPr>
        <p:txBody>
          <a:bodyPr wrap="none" rtlCol="1">
            <a:spAutoFit/>
          </a:bodyPr>
          <a:lstStyle/>
          <a:p>
            <a:r>
              <a:rPr lang="fa-IR" b="1" dirty="0" smtClean="0">
                <a:solidFill>
                  <a:schemeClr val="tx2">
                    <a:lumMod val="60000"/>
                    <a:lumOff val="40000"/>
                  </a:schemeClr>
                </a:solidFill>
              </a:rPr>
              <a:t>بخش قواعد</a:t>
            </a:r>
            <a:endParaRPr lang="fa-IR" b="1" dirty="0">
              <a:solidFill>
                <a:schemeClr val="tx2">
                  <a:lumMod val="60000"/>
                  <a:lumOff val="40000"/>
                </a:schemeClr>
              </a:solidFill>
            </a:endParaRPr>
          </a:p>
        </p:txBody>
      </p:sp>
      <p:sp>
        <p:nvSpPr>
          <p:cNvPr id="12" name="TextBox 11"/>
          <p:cNvSpPr txBox="1"/>
          <p:nvPr/>
        </p:nvSpPr>
        <p:spPr>
          <a:xfrm>
            <a:off x="248440" y="5085184"/>
            <a:ext cx="930063" cy="646331"/>
          </a:xfrm>
          <a:prstGeom prst="rect">
            <a:avLst/>
          </a:prstGeom>
          <a:noFill/>
        </p:spPr>
        <p:txBody>
          <a:bodyPr wrap="none" rtlCol="1">
            <a:spAutoFit/>
          </a:bodyPr>
          <a:lstStyle/>
          <a:p>
            <a:pPr algn="ctr" rtl="1"/>
            <a:r>
              <a:rPr lang="fa-IR" b="1" dirty="0" smtClean="0">
                <a:solidFill>
                  <a:schemeClr val="tx2">
                    <a:lumMod val="60000"/>
                    <a:lumOff val="40000"/>
                  </a:schemeClr>
                </a:solidFill>
              </a:rPr>
              <a:t>بخش  کد </a:t>
            </a:r>
          </a:p>
          <a:p>
            <a:pPr algn="ctr" rtl="1"/>
            <a:r>
              <a:rPr lang="fa-IR" b="1" dirty="0" smtClean="0">
                <a:solidFill>
                  <a:schemeClr val="tx2">
                    <a:lumMod val="60000"/>
                    <a:lumOff val="40000"/>
                  </a:schemeClr>
                </a:solidFill>
              </a:rPr>
              <a:t>زبان </a:t>
            </a:r>
            <a:r>
              <a:rPr lang="en-US" b="1" dirty="0" smtClean="0">
                <a:solidFill>
                  <a:schemeClr val="tx2">
                    <a:lumMod val="60000"/>
                    <a:lumOff val="40000"/>
                  </a:schemeClr>
                </a:solidFill>
              </a:rPr>
              <a:t>C</a:t>
            </a:r>
            <a:endParaRPr lang="fa-IR" b="1" dirty="0">
              <a:solidFill>
                <a:schemeClr val="tx2">
                  <a:lumMod val="60000"/>
                  <a:lumOff val="40000"/>
                </a:schemeClr>
              </a:solidFill>
            </a:endParaRPr>
          </a:p>
        </p:txBody>
      </p:sp>
      <p:sp>
        <p:nvSpPr>
          <p:cNvPr id="14" name="Bent Arrow 13"/>
          <p:cNvSpPr/>
          <p:nvPr/>
        </p:nvSpPr>
        <p:spPr>
          <a:xfrm rot="10800000" flipH="1">
            <a:off x="5488276" y="4170839"/>
            <a:ext cx="648072" cy="6480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solidFill>
                <a:schemeClr val="tx1"/>
              </a:solidFill>
            </a:endParaRPr>
          </a:p>
        </p:txBody>
      </p:sp>
      <p:sp>
        <p:nvSpPr>
          <p:cNvPr id="15" name="TextBox 14"/>
          <p:cNvSpPr txBox="1"/>
          <p:nvPr/>
        </p:nvSpPr>
        <p:spPr>
          <a:xfrm>
            <a:off x="6145391" y="4233862"/>
            <a:ext cx="2675081" cy="923330"/>
          </a:xfrm>
          <a:prstGeom prst="rect">
            <a:avLst/>
          </a:prstGeom>
          <a:noFill/>
          <a:ln>
            <a:noFill/>
          </a:ln>
        </p:spPr>
        <p:txBody>
          <a:bodyPr wrap="square" rtlCol="1">
            <a:spAutoFit/>
          </a:bodyPr>
          <a:lstStyle/>
          <a:p>
            <a:pPr algn="just" rtl="1"/>
            <a:r>
              <a:rPr lang="en-US" b="1" dirty="0" err="1" smtClean="0"/>
              <a:t>yytext</a:t>
            </a:r>
            <a:r>
              <a:rPr lang="fa-IR" b="1" dirty="0" smtClean="0"/>
              <a:t>:</a:t>
            </a:r>
          </a:p>
          <a:p>
            <a:pPr algn="ctr" rtl="1"/>
            <a:r>
              <a:rPr lang="fa-IR" b="1" dirty="0" smtClean="0">
                <a:solidFill>
                  <a:schemeClr val="tx2"/>
                </a:solidFill>
              </a:rPr>
              <a:t>باید در خط آخر الگو ها قرار داده شود.</a:t>
            </a:r>
          </a:p>
        </p:txBody>
      </p:sp>
    </p:spTree>
    <p:extLst>
      <p:ext uri="{BB962C8B-B14F-4D97-AF65-F5344CB8AC3E}">
        <p14:creationId xmlns:p14="http://schemas.microsoft.com/office/powerpoint/2010/main" val="3597876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34</a:t>
            </a:fld>
            <a:endParaRPr lang="en-US" dirty="0"/>
          </a:p>
        </p:txBody>
      </p:sp>
      <p:sp>
        <p:nvSpPr>
          <p:cNvPr id="6" name="TextBox 5"/>
          <p:cNvSpPr txBox="1"/>
          <p:nvPr/>
        </p:nvSpPr>
        <p:spPr>
          <a:xfrm>
            <a:off x="676414" y="188640"/>
            <a:ext cx="7712010" cy="707886"/>
          </a:xfrm>
          <a:prstGeom prst="rect">
            <a:avLst/>
          </a:prstGeom>
          <a:noFill/>
          <a:ln>
            <a:solidFill>
              <a:schemeClr val="tx1"/>
            </a:solidFill>
          </a:ln>
        </p:spPr>
        <p:txBody>
          <a:bodyPr wrap="square" rtlCol="1">
            <a:spAutoFit/>
          </a:bodyPr>
          <a:lstStyle/>
          <a:p>
            <a:pPr algn="ctr" rtl="1"/>
            <a:r>
              <a:rPr lang="fa-IR" sz="4000" dirty="0">
                <a:solidFill>
                  <a:srgbClr val="FF0000"/>
                </a:solidFill>
              </a:rPr>
              <a:t>اجرای </a:t>
            </a:r>
            <a:r>
              <a:rPr lang="en-US" sz="4000" dirty="0" smtClean="0">
                <a:solidFill>
                  <a:srgbClr val="FF0000"/>
                </a:solidFill>
              </a:rPr>
              <a:t> </a:t>
            </a:r>
            <a:r>
              <a:rPr lang="en-US" sz="4000" dirty="0" smtClean="0"/>
              <a:t>FLEX</a:t>
            </a:r>
            <a:r>
              <a:rPr lang="fa-IR" sz="4000" dirty="0" smtClean="0">
                <a:solidFill>
                  <a:srgbClr val="FF0000"/>
                </a:solidFill>
              </a:rPr>
              <a:t>بر روی سیستم عامل </a:t>
            </a:r>
            <a:r>
              <a:rPr lang="fa-IR" sz="4000" dirty="0">
                <a:solidFill>
                  <a:srgbClr val="FF0000"/>
                </a:solidFill>
              </a:rPr>
              <a:t>ویندوز</a:t>
            </a:r>
          </a:p>
        </p:txBody>
      </p:sp>
      <p:sp>
        <p:nvSpPr>
          <p:cNvPr id="3" name="TextBox 2"/>
          <p:cNvSpPr txBox="1"/>
          <p:nvPr/>
        </p:nvSpPr>
        <p:spPr>
          <a:xfrm>
            <a:off x="689544" y="1196752"/>
            <a:ext cx="7524328" cy="707886"/>
          </a:xfrm>
          <a:prstGeom prst="rect">
            <a:avLst/>
          </a:prstGeom>
          <a:noFill/>
        </p:spPr>
        <p:txBody>
          <a:bodyPr wrap="square" rtlCol="1">
            <a:spAutoFit/>
          </a:bodyPr>
          <a:lstStyle/>
          <a:p>
            <a:pPr algn="ctr" rtl="1"/>
            <a:r>
              <a:rPr lang="fa-IR" sz="4000" b="1" dirty="0"/>
              <a:t>دانلود نرم </a:t>
            </a:r>
            <a:r>
              <a:rPr lang="fa-IR" sz="4000" b="1" dirty="0" smtClean="0"/>
              <a:t>افزار </a:t>
            </a:r>
            <a:r>
              <a:rPr lang="en-US" sz="4000" b="1" dirty="0"/>
              <a:t>FLEX</a:t>
            </a:r>
            <a:endParaRPr lang="fa-IR" sz="4000" b="1" dirty="0"/>
          </a:p>
        </p:txBody>
      </p:sp>
      <p:sp>
        <p:nvSpPr>
          <p:cNvPr id="16" name="TextBox 15"/>
          <p:cNvSpPr txBox="1"/>
          <p:nvPr/>
        </p:nvSpPr>
        <p:spPr>
          <a:xfrm>
            <a:off x="770255" y="1844824"/>
            <a:ext cx="7524328" cy="461665"/>
          </a:xfrm>
          <a:prstGeom prst="rect">
            <a:avLst/>
          </a:prstGeom>
          <a:noFill/>
        </p:spPr>
        <p:txBody>
          <a:bodyPr wrap="square" rtlCol="1">
            <a:spAutoFit/>
          </a:bodyPr>
          <a:lstStyle/>
          <a:p>
            <a:pPr algn="ctr" rtl="1"/>
            <a:r>
              <a:rPr lang="en-US" sz="2400" dirty="0"/>
              <a:t>http://gnuwin32.sourceforge.net/packages/flex.htm</a:t>
            </a:r>
            <a:endParaRPr lang="fa-IR" sz="2400" b="1" dirty="0"/>
          </a:p>
        </p:txBody>
      </p:sp>
      <p:sp>
        <p:nvSpPr>
          <p:cNvPr id="17" name="TextBox 16"/>
          <p:cNvSpPr txBox="1"/>
          <p:nvPr/>
        </p:nvSpPr>
        <p:spPr>
          <a:xfrm>
            <a:off x="827584" y="2996952"/>
            <a:ext cx="7524328" cy="1569660"/>
          </a:xfrm>
          <a:prstGeom prst="rect">
            <a:avLst/>
          </a:prstGeom>
          <a:noFill/>
        </p:spPr>
        <p:txBody>
          <a:bodyPr wrap="square" rtlCol="1">
            <a:spAutoFit/>
          </a:bodyPr>
          <a:lstStyle/>
          <a:p>
            <a:pPr algn="r" rtl="1"/>
            <a:r>
              <a:rPr lang="fa-IR" sz="2400" dirty="0" smtClean="0"/>
              <a:t>فایل </a:t>
            </a:r>
            <a:r>
              <a:rPr lang="en-US" sz="2400" dirty="0" smtClean="0"/>
              <a:t>flex.exe</a:t>
            </a:r>
            <a:r>
              <a:rPr lang="fa-IR" sz="2400" dirty="0" smtClean="0"/>
              <a:t> و </a:t>
            </a:r>
            <a:r>
              <a:rPr lang="fa-IR" sz="2400" dirty="0"/>
              <a:t>فایل </a:t>
            </a:r>
            <a:r>
              <a:rPr lang="fa-IR" sz="2400" dirty="0" smtClean="0"/>
              <a:t>متنی که به </a:t>
            </a:r>
            <a:r>
              <a:rPr lang="fa-IR" sz="2400" dirty="0"/>
              <a:t>زبان </a:t>
            </a:r>
            <a:r>
              <a:rPr lang="en-US" sz="2400" dirty="0"/>
              <a:t>FLEX</a:t>
            </a:r>
            <a:r>
              <a:rPr lang="fa-IR" sz="2400" dirty="0" smtClean="0"/>
              <a:t>نوشه ایم وپسوند آن </a:t>
            </a:r>
            <a:r>
              <a:rPr lang="en-US" sz="2400" dirty="0" smtClean="0"/>
              <a:t>l`</a:t>
            </a:r>
            <a:r>
              <a:rPr lang="fa-IR" sz="2400" dirty="0" smtClean="0"/>
              <a:t>.</a:t>
            </a:r>
            <a:r>
              <a:rPr lang="en-US" sz="2400" dirty="0" smtClean="0"/>
              <a:t>`</a:t>
            </a:r>
            <a:r>
              <a:rPr lang="fa-IR" sz="2400" dirty="0" smtClean="0"/>
              <a:t> است را در </a:t>
            </a:r>
            <a:r>
              <a:rPr lang="fa-IR" sz="2400" dirty="0"/>
              <a:t>یک </a:t>
            </a:r>
            <a:r>
              <a:rPr lang="fa-IR" sz="2400" dirty="0" smtClean="0"/>
              <a:t>مسیر مشخص (مانند </a:t>
            </a:r>
            <a:r>
              <a:rPr lang="en-US" sz="2400" dirty="0" smtClean="0"/>
              <a:t>C:\</a:t>
            </a:r>
            <a:r>
              <a:rPr lang="fa-IR" sz="2400" dirty="0" smtClean="0"/>
              <a:t>)قرار می دهیم </a:t>
            </a:r>
            <a:r>
              <a:rPr lang="fa-IR" sz="2400" dirty="0"/>
              <a:t>و </a:t>
            </a:r>
            <a:r>
              <a:rPr lang="fa-IR" sz="2400" dirty="0" smtClean="0"/>
              <a:t>در خط </a:t>
            </a:r>
            <a:r>
              <a:rPr lang="fa-IR" sz="2400" dirty="0"/>
              <a:t>فرمان ویندوز </a:t>
            </a:r>
            <a:r>
              <a:rPr lang="en-US" sz="2400" dirty="0" smtClean="0"/>
              <a:t>command </a:t>
            </a:r>
            <a:r>
              <a:rPr lang="en-US" sz="2400" dirty="0"/>
              <a:t>prompt</a:t>
            </a:r>
            <a:r>
              <a:rPr lang="en-US" sz="2400" dirty="0" smtClean="0"/>
              <a:t>)</a:t>
            </a:r>
            <a:r>
              <a:rPr lang="fa-IR" sz="2400" dirty="0" smtClean="0"/>
              <a:t>)به روش زیرعمل </a:t>
            </a:r>
            <a:r>
              <a:rPr lang="fa-IR" sz="2400" dirty="0"/>
              <a:t>می کنیم</a:t>
            </a:r>
            <a:r>
              <a:rPr lang="fa-IR" sz="2400" dirty="0" smtClean="0"/>
              <a:t>:</a:t>
            </a:r>
          </a:p>
          <a:p>
            <a:pPr algn="l"/>
            <a:r>
              <a:rPr lang="en-US" sz="2400" b="1" dirty="0" smtClean="0"/>
              <a:t>C:\&gt; </a:t>
            </a:r>
            <a:r>
              <a:rPr lang="en-US" sz="2400" b="1" dirty="0"/>
              <a:t>f</a:t>
            </a:r>
            <a:r>
              <a:rPr lang="en-US" sz="2400" b="1" dirty="0" smtClean="0"/>
              <a:t>lex </a:t>
            </a:r>
            <a:r>
              <a:rPr lang="fa-IR" sz="2400" b="1" dirty="0" smtClean="0"/>
              <a:t>نام فایل مبدا</a:t>
            </a:r>
            <a:r>
              <a:rPr lang="en-US" sz="2400" b="1" dirty="0" smtClean="0"/>
              <a:t>.l</a:t>
            </a:r>
            <a:endParaRPr lang="fa-IR" sz="2400" b="1" dirty="0"/>
          </a:p>
        </p:txBody>
      </p:sp>
      <p:sp>
        <p:nvSpPr>
          <p:cNvPr id="18" name="TextBox 17"/>
          <p:cNvSpPr txBox="1"/>
          <p:nvPr/>
        </p:nvSpPr>
        <p:spPr>
          <a:xfrm>
            <a:off x="864096" y="2420888"/>
            <a:ext cx="7524328" cy="461665"/>
          </a:xfrm>
          <a:prstGeom prst="rect">
            <a:avLst/>
          </a:prstGeom>
          <a:noFill/>
          <a:ln>
            <a:solidFill>
              <a:srgbClr val="FF0000"/>
            </a:solidFill>
          </a:ln>
        </p:spPr>
        <p:txBody>
          <a:bodyPr wrap="square" rtlCol="1">
            <a:spAutoFit/>
          </a:bodyPr>
          <a:lstStyle/>
          <a:p>
            <a:pPr algn="ctr" rtl="1"/>
            <a:r>
              <a:rPr lang="fa-IR" sz="2400" dirty="0">
                <a:solidFill>
                  <a:srgbClr val="FF0000"/>
                </a:solidFill>
              </a:rPr>
              <a:t>اجرای </a:t>
            </a:r>
            <a:r>
              <a:rPr lang="en-US" sz="2400" dirty="0"/>
              <a:t>FLEX</a:t>
            </a:r>
            <a:endParaRPr lang="fa-IR" sz="2400"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60" y="4566612"/>
            <a:ext cx="7715399"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956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35</a:t>
            </a:fld>
            <a:endParaRPr lang="en-US" dirty="0"/>
          </a:p>
        </p:txBody>
      </p:sp>
      <p:sp>
        <p:nvSpPr>
          <p:cNvPr id="6" name="TextBox 5"/>
          <p:cNvSpPr txBox="1"/>
          <p:nvPr/>
        </p:nvSpPr>
        <p:spPr>
          <a:xfrm>
            <a:off x="676414" y="188640"/>
            <a:ext cx="7712010" cy="707886"/>
          </a:xfrm>
          <a:prstGeom prst="rect">
            <a:avLst/>
          </a:prstGeom>
          <a:noFill/>
          <a:ln>
            <a:solidFill>
              <a:schemeClr val="tx1"/>
            </a:solidFill>
          </a:ln>
        </p:spPr>
        <p:txBody>
          <a:bodyPr wrap="square" rtlCol="1">
            <a:spAutoFit/>
          </a:bodyPr>
          <a:lstStyle/>
          <a:p>
            <a:pPr algn="ctr" rtl="1"/>
            <a:r>
              <a:rPr lang="fa-IR" sz="4000" dirty="0">
                <a:solidFill>
                  <a:srgbClr val="FF0000"/>
                </a:solidFill>
              </a:rPr>
              <a:t>اجرای </a:t>
            </a:r>
            <a:r>
              <a:rPr lang="en-US" sz="4000" dirty="0" smtClean="0">
                <a:solidFill>
                  <a:srgbClr val="FF0000"/>
                </a:solidFill>
              </a:rPr>
              <a:t> </a:t>
            </a:r>
            <a:r>
              <a:rPr lang="en-US" sz="4000" dirty="0" smtClean="0"/>
              <a:t>FLEX</a:t>
            </a:r>
            <a:r>
              <a:rPr lang="fa-IR" sz="4000" dirty="0" smtClean="0">
                <a:solidFill>
                  <a:srgbClr val="FF0000"/>
                </a:solidFill>
              </a:rPr>
              <a:t>بر روی سیستم عامل </a:t>
            </a:r>
            <a:r>
              <a:rPr lang="fa-IR" sz="4000" dirty="0">
                <a:solidFill>
                  <a:srgbClr val="FF0000"/>
                </a:solidFill>
              </a:rPr>
              <a:t>ویندوز</a:t>
            </a:r>
          </a:p>
        </p:txBody>
      </p:sp>
      <p:sp>
        <p:nvSpPr>
          <p:cNvPr id="17" name="TextBox 16"/>
          <p:cNvSpPr txBox="1"/>
          <p:nvPr/>
        </p:nvSpPr>
        <p:spPr>
          <a:xfrm>
            <a:off x="864096" y="1700808"/>
            <a:ext cx="7524328" cy="3046988"/>
          </a:xfrm>
          <a:prstGeom prst="rect">
            <a:avLst/>
          </a:prstGeom>
          <a:noFill/>
        </p:spPr>
        <p:txBody>
          <a:bodyPr wrap="square" rtlCol="1">
            <a:spAutoFit/>
          </a:bodyPr>
          <a:lstStyle/>
          <a:p>
            <a:pPr algn="r" rtl="1"/>
            <a:r>
              <a:rPr lang="fa-IR" sz="2400" dirty="0"/>
              <a:t>خروجی </a:t>
            </a:r>
            <a:r>
              <a:rPr lang="fa-IR" sz="2400" dirty="0" smtClean="0"/>
              <a:t>مرحله </a:t>
            </a:r>
            <a:r>
              <a:rPr lang="fa-IR" sz="2400" dirty="0"/>
              <a:t>قبل، یک فایل با نام </a:t>
            </a:r>
            <a:r>
              <a:rPr lang="en-US" sz="2400" dirty="0" smtClean="0"/>
              <a:t> </a:t>
            </a:r>
            <a:r>
              <a:rPr lang="en-US" sz="2400" dirty="0" err="1" smtClean="0"/>
              <a:t>lex.yy.c</a:t>
            </a:r>
            <a:r>
              <a:rPr lang="fa-IR" sz="2400" dirty="0"/>
              <a:t>می </a:t>
            </a:r>
            <a:r>
              <a:rPr lang="fa-IR" sz="2400" dirty="0" smtClean="0"/>
              <a:t>باشد</a:t>
            </a:r>
          </a:p>
          <a:p>
            <a:pPr algn="r" rtl="1"/>
            <a:r>
              <a:rPr lang="fa-IR" sz="2400" dirty="0"/>
              <a:t>برای تولید تحلیلگر لغوی، </a:t>
            </a:r>
            <a:r>
              <a:rPr lang="fa-IR" sz="2400" dirty="0" smtClean="0"/>
              <a:t>باید این فایل توسط  یک کامپایلر </a:t>
            </a:r>
            <a:r>
              <a:rPr lang="en-US" sz="2400" dirty="0"/>
              <a:t>C، </a:t>
            </a:r>
            <a:r>
              <a:rPr lang="fa-IR" sz="2400" dirty="0" smtClean="0"/>
              <a:t>کامپایل </a:t>
            </a:r>
            <a:r>
              <a:rPr lang="fa-IR" sz="2400" dirty="0"/>
              <a:t>و فایل </a:t>
            </a:r>
            <a:r>
              <a:rPr lang="fa-IR" sz="2400" dirty="0" smtClean="0"/>
              <a:t>اجرایی</a:t>
            </a:r>
            <a:r>
              <a:rPr lang="en-US" sz="2400" dirty="0" smtClean="0"/>
              <a:t>(.exe)</a:t>
            </a:r>
            <a:r>
              <a:rPr lang="fa-IR" sz="2400" dirty="0"/>
              <a:t>تحلیلگر ایجاد </a:t>
            </a:r>
            <a:r>
              <a:rPr lang="fa-IR" sz="2400" dirty="0" smtClean="0"/>
              <a:t>شود</a:t>
            </a:r>
          </a:p>
          <a:p>
            <a:pPr algn="r" rtl="1"/>
            <a:endParaRPr lang="fa-IR" sz="2400" b="1" dirty="0"/>
          </a:p>
          <a:p>
            <a:pPr marL="342900" indent="-342900" algn="r" rtl="1">
              <a:buFont typeface="Arial" pitchFamily="34" charset="0"/>
              <a:buChar char="•"/>
            </a:pPr>
            <a:r>
              <a:rPr lang="fa-IR" sz="2400" dirty="0"/>
              <a:t>دو </a:t>
            </a:r>
            <a:r>
              <a:rPr lang="fa-IR" sz="2400" dirty="0" smtClean="0"/>
              <a:t>راه :</a:t>
            </a:r>
          </a:p>
          <a:p>
            <a:pPr marL="800100" lvl="1" indent="-342900" algn="r" rtl="1">
              <a:buFont typeface="Arial" pitchFamily="34" charset="0"/>
              <a:buChar char="•"/>
            </a:pPr>
            <a:r>
              <a:rPr lang="fa-IR" sz="2400" b="1" dirty="0" smtClean="0"/>
              <a:t>توسط کامپایلرهای </a:t>
            </a:r>
            <a:r>
              <a:rPr lang="en-US" sz="2400" b="1" dirty="0" smtClean="0"/>
              <a:t>C</a:t>
            </a:r>
            <a:r>
              <a:rPr lang="fa-IR" sz="2400" b="1" dirty="0" smtClean="0"/>
              <a:t> مانند </a:t>
            </a:r>
            <a:r>
              <a:rPr lang="en-US" sz="2400" b="1" dirty="0" smtClean="0"/>
              <a:t>Borland C</a:t>
            </a:r>
            <a:endParaRPr lang="fa-IR" sz="2400" b="1" dirty="0" smtClean="0"/>
          </a:p>
          <a:p>
            <a:pPr marL="800100" lvl="1" indent="-342900" algn="r" rtl="1">
              <a:buFont typeface="Arial" pitchFamily="34" charset="0"/>
              <a:buChar char="•"/>
            </a:pPr>
            <a:r>
              <a:rPr lang="fa-IR" sz="2400" b="1" dirty="0" smtClean="0"/>
              <a:t>توسط </a:t>
            </a:r>
            <a:r>
              <a:rPr lang="en-US" sz="2400" b="1" dirty="0" err="1" smtClean="0"/>
              <a:t>gcc</a:t>
            </a:r>
            <a:r>
              <a:rPr lang="en-US" sz="2400" b="1" dirty="0"/>
              <a:t> </a:t>
            </a:r>
            <a:r>
              <a:rPr lang="fa-IR" sz="2400" b="1" dirty="0" smtClean="0"/>
              <a:t> با دستور زیر:</a:t>
            </a:r>
          </a:p>
          <a:p>
            <a:pPr lvl="1" rtl="1"/>
            <a:r>
              <a:rPr lang="en-US" sz="2400" dirty="0" err="1"/>
              <a:t>gcc</a:t>
            </a:r>
            <a:r>
              <a:rPr lang="en-US" sz="2400" dirty="0"/>
              <a:t> </a:t>
            </a:r>
            <a:r>
              <a:rPr lang="en-US" sz="2400" dirty="0" err="1"/>
              <a:t>lex.yy.c</a:t>
            </a:r>
            <a:r>
              <a:rPr lang="en-US" sz="2400" dirty="0"/>
              <a:t> -o output.exe</a:t>
            </a:r>
            <a:endParaRPr lang="fa-IR" sz="2400" b="1" dirty="0"/>
          </a:p>
        </p:txBody>
      </p:sp>
      <p:sp>
        <p:nvSpPr>
          <p:cNvPr id="18" name="TextBox 17"/>
          <p:cNvSpPr txBox="1"/>
          <p:nvPr/>
        </p:nvSpPr>
        <p:spPr>
          <a:xfrm>
            <a:off x="755576" y="1052736"/>
            <a:ext cx="7524328" cy="461665"/>
          </a:xfrm>
          <a:prstGeom prst="rect">
            <a:avLst/>
          </a:prstGeom>
          <a:noFill/>
          <a:ln>
            <a:solidFill>
              <a:srgbClr val="FF0000"/>
            </a:solidFill>
          </a:ln>
        </p:spPr>
        <p:txBody>
          <a:bodyPr wrap="square" rtlCol="1">
            <a:spAutoFit/>
          </a:bodyPr>
          <a:lstStyle/>
          <a:p>
            <a:pPr algn="ctr" rtl="1"/>
            <a:r>
              <a:rPr lang="fa-IR" sz="2400" dirty="0">
                <a:solidFill>
                  <a:srgbClr val="FF0000"/>
                </a:solidFill>
              </a:rPr>
              <a:t>اجرای </a:t>
            </a:r>
            <a:r>
              <a:rPr lang="en-US" sz="2400" dirty="0"/>
              <a:t>FLEX</a:t>
            </a:r>
            <a:endParaRPr lang="fa-IR" sz="2400" b="1" dirty="0"/>
          </a:p>
        </p:txBody>
      </p:sp>
    </p:spTree>
    <p:extLst>
      <p:ext uri="{BB962C8B-B14F-4D97-AF65-F5344CB8AC3E}">
        <p14:creationId xmlns:p14="http://schemas.microsoft.com/office/powerpoint/2010/main" val="2479197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36</a:t>
            </a:fld>
            <a:endParaRPr lang="en-US" dirty="0"/>
          </a:p>
        </p:txBody>
      </p:sp>
      <p:sp>
        <p:nvSpPr>
          <p:cNvPr id="6" name="TextBox 5"/>
          <p:cNvSpPr txBox="1"/>
          <p:nvPr/>
        </p:nvSpPr>
        <p:spPr>
          <a:xfrm>
            <a:off x="676414" y="188640"/>
            <a:ext cx="7712010" cy="707886"/>
          </a:xfrm>
          <a:prstGeom prst="rect">
            <a:avLst/>
          </a:prstGeom>
          <a:noFill/>
          <a:ln>
            <a:solidFill>
              <a:schemeClr val="tx1"/>
            </a:solidFill>
          </a:ln>
        </p:spPr>
        <p:txBody>
          <a:bodyPr wrap="square" rtlCol="1">
            <a:spAutoFit/>
          </a:bodyPr>
          <a:lstStyle/>
          <a:p>
            <a:pPr algn="ctr" rtl="1"/>
            <a:r>
              <a:rPr lang="fa-IR" sz="4000" dirty="0">
                <a:solidFill>
                  <a:srgbClr val="FF0000"/>
                </a:solidFill>
              </a:rPr>
              <a:t>اجرای </a:t>
            </a:r>
            <a:r>
              <a:rPr lang="en-US" sz="4000" dirty="0" smtClean="0">
                <a:solidFill>
                  <a:srgbClr val="FF0000"/>
                </a:solidFill>
              </a:rPr>
              <a:t> </a:t>
            </a:r>
            <a:r>
              <a:rPr lang="en-US" sz="4000" dirty="0" smtClean="0"/>
              <a:t>FLEX</a:t>
            </a:r>
            <a:r>
              <a:rPr lang="fa-IR" sz="4000" dirty="0" smtClean="0">
                <a:solidFill>
                  <a:srgbClr val="FF0000"/>
                </a:solidFill>
              </a:rPr>
              <a:t>بر روی سیستم عامل </a:t>
            </a:r>
            <a:r>
              <a:rPr lang="fa-IR" sz="4000" dirty="0">
                <a:solidFill>
                  <a:srgbClr val="FF0000"/>
                </a:solidFill>
              </a:rPr>
              <a:t>ویندوز</a:t>
            </a:r>
          </a:p>
        </p:txBody>
      </p:sp>
      <p:sp>
        <p:nvSpPr>
          <p:cNvPr id="17" name="TextBox 16"/>
          <p:cNvSpPr txBox="1"/>
          <p:nvPr/>
        </p:nvSpPr>
        <p:spPr>
          <a:xfrm>
            <a:off x="539552" y="1700808"/>
            <a:ext cx="7848872" cy="2677656"/>
          </a:xfrm>
          <a:prstGeom prst="rect">
            <a:avLst/>
          </a:prstGeom>
          <a:noFill/>
        </p:spPr>
        <p:txBody>
          <a:bodyPr wrap="square" rtlCol="1">
            <a:spAutoFit/>
          </a:bodyPr>
          <a:lstStyle/>
          <a:p>
            <a:pPr algn="r" rtl="1"/>
            <a:r>
              <a:rPr lang="fa-IR" sz="2400" dirty="0" smtClean="0"/>
              <a:t>فراخوانی </a:t>
            </a:r>
            <a:r>
              <a:rPr lang="fa-IR" sz="2400" dirty="0"/>
              <a:t>فایل اجرایی </a:t>
            </a:r>
            <a:r>
              <a:rPr lang="fa-IR" sz="2400" dirty="0" smtClean="0"/>
              <a:t>درخط </a:t>
            </a:r>
            <a:r>
              <a:rPr lang="fa-IR" sz="2400" dirty="0"/>
              <a:t>فرمان </a:t>
            </a:r>
            <a:r>
              <a:rPr lang="fa-IR" sz="2400" dirty="0" smtClean="0"/>
              <a:t>ویندوز(</a:t>
            </a:r>
            <a:r>
              <a:rPr lang="en-US" sz="2400" dirty="0" smtClean="0"/>
              <a:t>command prompt</a:t>
            </a:r>
            <a:r>
              <a:rPr lang="fa-IR" sz="2400" dirty="0" smtClean="0"/>
              <a:t>)</a:t>
            </a:r>
          </a:p>
          <a:p>
            <a:pPr algn="r" rtl="1"/>
            <a:r>
              <a:rPr lang="fa-IR" sz="2400" dirty="0"/>
              <a:t>وا د کردن و ودی تحلیلگر :</a:t>
            </a:r>
            <a:endParaRPr lang="fa-IR" sz="2400" b="1" dirty="0" smtClean="0"/>
          </a:p>
          <a:p>
            <a:pPr marL="342900" indent="-342900" algn="r" rtl="1">
              <a:buFont typeface="Arial" pitchFamily="34" charset="0"/>
              <a:buChar char="•"/>
            </a:pPr>
            <a:r>
              <a:rPr lang="fa-IR" sz="2400" dirty="0" smtClean="0"/>
              <a:t>دو روش :</a:t>
            </a:r>
          </a:p>
          <a:p>
            <a:pPr marL="800100" lvl="1" indent="-342900" algn="r" rtl="1">
              <a:buFont typeface="Arial" pitchFamily="34" charset="0"/>
              <a:buChar char="•"/>
            </a:pPr>
            <a:endParaRPr lang="en-US" sz="2400" b="1" dirty="0" smtClean="0"/>
          </a:p>
          <a:p>
            <a:pPr marL="800100" lvl="1" indent="-342900" algn="r" rtl="1">
              <a:buFont typeface="Arial" pitchFamily="34" charset="0"/>
              <a:buChar char="•"/>
            </a:pPr>
            <a:r>
              <a:rPr lang="fa-IR" sz="2400" dirty="0" smtClean="0"/>
              <a:t>ورودی مستقیم </a:t>
            </a:r>
            <a:r>
              <a:rPr lang="fa-IR" sz="2400" dirty="0"/>
              <a:t>و از </a:t>
            </a:r>
            <a:r>
              <a:rPr lang="fa-IR" sz="2400" dirty="0" smtClean="0"/>
              <a:t>طریق </a:t>
            </a:r>
            <a:r>
              <a:rPr lang="fa-IR" sz="2400" dirty="0"/>
              <a:t>خط فرمان </a:t>
            </a:r>
            <a:r>
              <a:rPr lang="fa-IR" sz="2400" dirty="0" smtClean="0"/>
              <a:t>ویندوز(</a:t>
            </a:r>
            <a:r>
              <a:rPr lang="en-US" sz="2400" dirty="0" smtClean="0"/>
              <a:t>command prompt</a:t>
            </a:r>
            <a:r>
              <a:rPr lang="fa-IR" sz="2400" dirty="0" smtClean="0"/>
              <a:t>) </a:t>
            </a:r>
            <a:endParaRPr lang="en-US" sz="2400" dirty="0" smtClean="0"/>
          </a:p>
          <a:p>
            <a:pPr marL="800100" lvl="1" indent="-342900" algn="r" rtl="1">
              <a:buFont typeface="Arial" pitchFamily="34" charset="0"/>
              <a:buChar char="•"/>
            </a:pPr>
            <a:r>
              <a:rPr lang="fa-IR" sz="2400" dirty="0" smtClean="0"/>
              <a:t>ورودی </a:t>
            </a:r>
            <a:r>
              <a:rPr lang="fa-IR" sz="2400" dirty="0"/>
              <a:t>از </a:t>
            </a:r>
            <a:r>
              <a:rPr lang="fa-IR" sz="2400" dirty="0" smtClean="0"/>
              <a:t>طریق فایل</a:t>
            </a:r>
          </a:p>
          <a:p>
            <a:pPr lvl="1"/>
            <a:r>
              <a:rPr lang="en-US" sz="2400" b="1" dirty="0" smtClean="0"/>
              <a:t>Sample.exe  &lt; input.txt  &gt; output.txt</a:t>
            </a:r>
          </a:p>
        </p:txBody>
      </p:sp>
      <p:sp>
        <p:nvSpPr>
          <p:cNvPr id="18" name="TextBox 17"/>
          <p:cNvSpPr txBox="1"/>
          <p:nvPr/>
        </p:nvSpPr>
        <p:spPr>
          <a:xfrm>
            <a:off x="755576" y="1052736"/>
            <a:ext cx="7524328" cy="461665"/>
          </a:xfrm>
          <a:prstGeom prst="rect">
            <a:avLst/>
          </a:prstGeom>
          <a:noFill/>
          <a:ln>
            <a:solidFill>
              <a:srgbClr val="FF0000"/>
            </a:solidFill>
          </a:ln>
        </p:spPr>
        <p:txBody>
          <a:bodyPr wrap="square" rtlCol="1">
            <a:spAutoFit/>
          </a:bodyPr>
          <a:lstStyle/>
          <a:p>
            <a:pPr algn="ctr" rtl="1"/>
            <a:r>
              <a:rPr lang="fa-IR" sz="2400" dirty="0">
                <a:solidFill>
                  <a:srgbClr val="FF0000"/>
                </a:solidFill>
              </a:rPr>
              <a:t>اجرای تحلیلگر </a:t>
            </a:r>
            <a:r>
              <a:rPr lang="fa-IR" sz="2400" dirty="0" smtClean="0">
                <a:solidFill>
                  <a:srgbClr val="FF0000"/>
                </a:solidFill>
              </a:rPr>
              <a:t>لغوی </a:t>
            </a:r>
            <a:r>
              <a:rPr lang="en-US" sz="2400" dirty="0" smtClean="0"/>
              <a:t>FLEX</a:t>
            </a:r>
            <a:endParaRPr lang="fa-IR" sz="2400" b="1" dirty="0"/>
          </a:p>
        </p:txBody>
      </p:sp>
    </p:spTree>
    <p:extLst>
      <p:ext uri="{BB962C8B-B14F-4D97-AF65-F5344CB8AC3E}">
        <p14:creationId xmlns:p14="http://schemas.microsoft.com/office/powerpoint/2010/main" val="732448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37</a:t>
            </a:fld>
            <a:endParaRPr lang="en-US" dirty="0"/>
          </a:p>
        </p:txBody>
      </p:sp>
      <p:sp>
        <p:nvSpPr>
          <p:cNvPr id="6" name="TextBox 5"/>
          <p:cNvSpPr txBox="1"/>
          <p:nvPr/>
        </p:nvSpPr>
        <p:spPr>
          <a:xfrm>
            <a:off x="676414" y="188640"/>
            <a:ext cx="7712010" cy="707886"/>
          </a:xfrm>
          <a:prstGeom prst="rect">
            <a:avLst/>
          </a:prstGeom>
          <a:noFill/>
          <a:ln>
            <a:solidFill>
              <a:schemeClr val="tx1"/>
            </a:solidFill>
          </a:ln>
        </p:spPr>
        <p:txBody>
          <a:bodyPr wrap="square" rtlCol="1">
            <a:spAutoFit/>
          </a:bodyPr>
          <a:lstStyle/>
          <a:p>
            <a:pPr algn="ctr" rtl="1"/>
            <a:r>
              <a:rPr lang="fa-IR" sz="4000" dirty="0">
                <a:solidFill>
                  <a:srgbClr val="FF0000"/>
                </a:solidFill>
              </a:rPr>
              <a:t>اجرای </a:t>
            </a:r>
            <a:r>
              <a:rPr lang="en-US" sz="4000" dirty="0" smtClean="0">
                <a:solidFill>
                  <a:srgbClr val="FF0000"/>
                </a:solidFill>
              </a:rPr>
              <a:t> </a:t>
            </a:r>
            <a:r>
              <a:rPr lang="en-US" sz="4000" dirty="0" smtClean="0"/>
              <a:t>FLEX</a:t>
            </a:r>
            <a:r>
              <a:rPr lang="fa-IR" sz="4000" dirty="0" smtClean="0">
                <a:solidFill>
                  <a:srgbClr val="FF0000"/>
                </a:solidFill>
              </a:rPr>
              <a:t>بر روی سیستم عامل </a:t>
            </a:r>
            <a:r>
              <a:rPr lang="fa-IR" sz="4000" dirty="0">
                <a:solidFill>
                  <a:srgbClr val="FF0000"/>
                </a:solidFill>
              </a:rPr>
              <a:t>ویندوز</a:t>
            </a:r>
          </a:p>
        </p:txBody>
      </p:sp>
      <p:sp>
        <p:nvSpPr>
          <p:cNvPr id="7" name="TextBox 6"/>
          <p:cNvSpPr txBox="1"/>
          <p:nvPr/>
        </p:nvSpPr>
        <p:spPr>
          <a:xfrm>
            <a:off x="523689" y="1268760"/>
            <a:ext cx="7848872" cy="3785652"/>
          </a:xfrm>
          <a:prstGeom prst="rect">
            <a:avLst/>
          </a:prstGeom>
          <a:noFill/>
        </p:spPr>
        <p:txBody>
          <a:bodyPr wrap="square" rtlCol="1">
            <a:spAutoFit/>
          </a:bodyPr>
          <a:lstStyle/>
          <a:p>
            <a:pPr algn="r" rtl="1"/>
            <a:r>
              <a:rPr lang="fa-IR" sz="2400" b="1" dirty="0" smtClean="0"/>
              <a:t>توجه:</a:t>
            </a:r>
          </a:p>
          <a:p>
            <a:pPr algn="r" rtl="1"/>
            <a:r>
              <a:rPr lang="fa-IR" sz="2400" b="1" dirty="0" smtClean="0"/>
              <a:t>هرسه پروژه تعریف شده در درس ، دانشگاه </a:t>
            </a:r>
            <a:r>
              <a:rPr lang="en-US" sz="2400" b="1" dirty="0" smtClean="0"/>
              <a:t>RPI</a:t>
            </a:r>
            <a:r>
              <a:rPr lang="fa-IR" sz="2400" b="1" dirty="0" smtClean="0"/>
              <a:t> با همین روند تولید شده .با این تفاوت که برای دوپروژه مفسر و کامپایلر</a:t>
            </a:r>
          </a:p>
          <a:p>
            <a:pPr rtl="1"/>
            <a:r>
              <a:rPr lang="en-US" sz="2400" b="1" dirty="0"/>
              <a:t>Project 2 – </a:t>
            </a:r>
            <a:r>
              <a:rPr lang="en-US" sz="2400" b="1" dirty="0" err="1"/>
              <a:t>Yacc</a:t>
            </a:r>
            <a:r>
              <a:rPr lang="en-US" sz="2400" b="1" dirty="0"/>
              <a:t> Interpreter</a:t>
            </a:r>
          </a:p>
          <a:p>
            <a:pPr rtl="1"/>
            <a:r>
              <a:rPr lang="en-US" sz="2400" b="1" dirty="0" smtClean="0"/>
              <a:t>Project </a:t>
            </a:r>
            <a:r>
              <a:rPr lang="en-US" sz="2400" b="1" dirty="0"/>
              <a:t>3 – </a:t>
            </a:r>
            <a:r>
              <a:rPr lang="en-US" sz="2400" b="1" dirty="0" err="1"/>
              <a:t>Yacc</a:t>
            </a:r>
            <a:r>
              <a:rPr lang="en-US" sz="2400" b="1" dirty="0"/>
              <a:t> </a:t>
            </a:r>
            <a:r>
              <a:rPr lang="en-US" sz="2400" b="1" dirty="0" smtClean="0"/>
              <a:t>Compiler</a:t>
            </a:r>
            <a:endParaRPr lang="fa-IR" sz="2400" b="1" dirty="0" smtClean="0"/>
          </a:p>
          <a:p>
            <a:pPr algn="r" rtl="1"/>
            <a:r>
              <a:rPr lang="fa-IR" sz="2400" b="1" dirty="0" smtClean="0"/>
              <a:t>ازبرنامه </a:t>
            </a:r>
            <a:r>
              <a:rPr lang="en-US" sz="2400" b="1" dirty="0" err="1" smtClean="0"/>
              <a:t>yacc</a:t>
            </a:r>
            <a:r>
              <a:rPr lang="en-US" sz="2400" b="1" dirty="0"/>
              <a:t> </a:t>
            </a:r>
            <a:r>
              <a:rPr lang="fa-IR" sz="2400" b="1" dirty="0" smtClean="0"/>
              <a:t>استفاده شد .مطابق متن فایل های نمونه ای که با پسوند </a:t>
            </a:r>
            <a:r>
              <a:rPr lang="en-US" sz="2400" b="1" dirty="0" smtClean="0"/>
              <a:t>`.y`</a:t>
            </a:r>
            <a:r>
              <a:rPr lang="fa-IR" sz="2400" b="1" dirty="0" smtClean="0"/>
              <a:t>هستن باید با این ابزار تولید شوند.</a:t>
            </a:r>
          </a:p>
          <a:p>
            <a:pPr algn="r" rtl="1"/>
            <a:r>
              <a:rPr lang="fa-IR" sz="2400" b="1" dirty="0"/>
              <a:t> </a:t>
            </a:r>
            <a:r>
              <a:rPr lang="fa-IR" sz="2400" b="1" dirty="0" smtClean="0"/>
              <a:t>درضمن برای نوشتن </a:t>
            </a:r>
            <a:r>
              <a:rPr lang="fa-IR" sz="2400" b="1" dirty="0" smtClean="0"/>
              <a:t>ودرک </a:t>
            </a:r>
            <a:r>
              <a:rPr lang="fa-IR" sz="2400" b="1" dirty="0" smtClean="0"/>
              <a:t>بهتر ساختار فایل </a:t>
            </a:r>
            <a:r>
              <a:rPr lang="en-US" sz="2400" b="1" dirty="0" smtClean="0"/>
              <a:t>flex</a:t>
            </a:r>
            <a:r>
              <a:rPr lang="fa-IR" sz="2400" b="1" dirty="0" smtClean="0"/>
              <a:t> این مقاله ها هم مفید است:</a:t>
            </a:r>
            <a:endParaRPr lang="en-US" sz="2400" b="1" dirty="0"/>
          </a:p>
          <a:p>
            <a:pPr rtl="1"/>
            <a:endParaRPr lang="en-US" sz="2400" b="1" dirty="0" smtClean="0"/>
          </a:p>
        </p:txBody>
      </p:sp>
      <p:sp>
        <p:nvSpPr>
          <p:cNvPr id="3" name="TextBox 2">
            <a:hlinkClick r:id="rId3" action="ppaction://hlinkfile"/>
          </p:cNvPr>
          <p:cNvSpPr txBox="1"/>
          <p:nvPr/>
        </p:nvSpPr>
        <p:spPr>
          <a:xfrm>
            <a:off x="1187623" y="5229200"/>
            <a:ext cx="7416825" cy="923330"/>
          </a:xfrm>
          <a:prstGeom prst="rect">
            <a:avLst/>
          </a:prstGeom>
          <a:noFill/>
        </p:spPr>
        <p:txBody>
          <a:bodyPr wrap="square" rtlCol="1">
            <a:spAutoFit/>
          </a:bodyPr>
          <a:lstStyle/>
          <a:p>
            <a:pPr marL="285750" indent="-285750">
              <a:buFont typeface="Arial" pitchFamily="34" charset="0"/>
              <a:buChar char="•"/>
            </a:pPr>
            <a:r>
              <a:rPr lang="fa-IR" dirty="0" smtClean="0">
                <a:hlinkClick r:id="rId4"/>
              </a:rPr>
              <a:t>مخزن نمونه فابل</a:t>
            </a:r>
            <a:endParaRPr lang="en-US" dirty="0" smtClean="0"/>
          </a:p>
          <a:p>
            <a:pPr marL="285750" indent="-285750">
              <a:buFont typeface="Arial" pitchFamily="34" charset="0"/>
              <a:buChar char="•"/>
            </a:pPr>
            <a:r>
              <a:rPr lang="en-US" dirty="0">
                <a:hlinkClick r:id="rId5"/>
              </a:rPr>
              <a:t>https://www.cs.rpi.edu/~</a:t>
            </a:r>
            <a:r>
              <a:rPr lang="en-US" dirty="0" smtClean="0">
                <a:hlinkClick r:id="rId5"/>
              </a:rPr>
              <a:t>moorthy/Courses/S04/modcomp/projects/project2/yacc.pdf</a:t>
            </a:r>
            <a:endParaRPr lang="en-US" dirty="0" smtClean="0"/>
          </a:p>
          <a:p>
            <a:pPr marL="285750" indent="-285750">
              <a:buFont typeface="Arial" pitchFamily="34" charset="0"/>
              <a:buChar char="•"/>
            </a:pPr>
            <a:r>
              <a:rPr lang="en-US" dirty="0" smtClean="0">
                <a:hlinkClick r:id="rId6"/>
              </a:rPr>
              <a:t>http://bayanbox.ir/info/6441855708364134188/flex-learning</a:t>
            </a:r>
            <a:endParaRPr lang="fa-IR" dirty="0"/>
          </a:p>
        </p:txBody>
      </p:sp>
    </p:spTree>
    <p:extLst>
      <p:ext uri="{BB962C8B-B14F-4D97-AF65-F5344CB8AC3E}">
        <p14:creationId xmlns:p14="http://schemas.microsoft.com/office/powerpoint/2010/main" val="898979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38</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164288" y="1461056"/>
            <a:ext cx="1269898" cy="369332"/>
          </a:xfrm>
          <a:prstGeom prst="rect">
            <a:avLst/>
          </a:prstGeom>
          <a:noFill/>
        </p:spPr>
        <p:txBody>
          <a:bodyPr wrap="none" rtlCol="1">
            <a:spAutoFit/>
          </a:bodyPr>
          <a:lstStyle/>
          <a:p>
            <a:r>
              <a:rPr lang="fa-IR" b="1" dirty="0" smtClean="0"/>
              <a:t>فهرست منابع:</a:t>
            </a:r>
            <a:endParaRPr lang="fa-IR" b="1" dirty="0"/>
          </a:p>
        </p:txBody>
      </p:sp>
      <p:sp>
        <p:nvSpPr>
          <p:cNvPr id="6" name="TextBox 5"/>
          <p:cNvSpPr txBox="1"/>
          <p:nvPr/>
        </p:nvSpPr>
        <p:spPr>
          <a:xfrm>
            <a:off x="1043608" y="2636912"/>
            <a:ext cx="7200800" cy="3693319"/>
          </a:xfrm>
          <a:prstGeom prst="rect">
            <a:avLst/>
          </a:prstGeom>
          <a:noFill/>
        </p:spPr>
        <p:txBody>
          <a:bodyPr wrap="square" rtlCol="1">
            <a:spAutoFit/>
          </a:bodyPr>
          <a:lstStyle/>
          <a:p>
            <a:pPr marL="342900" indent="-342900">
              <a:buFont typeface="+mj-lt"/>
              <a:buAutoNum type="arabicPeriod"/>
            </a:pPr>
            <a:r>
              <a:rPr lang="en-US" dirty="0" smtClean="0">
                <a:hlinkClick r:id="rId2"/>
              </a:rPr>
              <a:t>https://www.cs.rpi.edu/~moorthy/Courses/S04/modcomp/#Projects</a:t>
            </a:r>
            <a:endParaRPr lang="en-US" dirty="0" smtClean="0"/>
          </a:p>
          <a:p>
            <a:pPr marL="342900" indent="-342900">
              <a:buFont typeface="+mj-lt"/>
              <a:buAutoNum type="arabicPeriod"/>
            </a:pPr>
            <a:r>
              <a:rPr lang="en-US" dirty="0" smtClean="0">
                <a:hlinkClick r:id="rId3"/>
              </a:rPr>
              <a:t>https://fa.wikipedia.org/wiki/</a:t>
            </a:r>
            <a:r>
              <a:rPr lang="fa-IR" dirty="0" smtClean="0">
                <a:hlinkClick r:id="rId3"/>
              </a:rPr>
              <a:t>تحلیلگر واژگانی</a:t>
            </a:r>
            <a:endParaRPr lang="en-US" dirty="0" smtClean="0"/>
          </a:p>
          <a:p>
            <a:pPr marL="342900" indent="-342900">
              <a:buFont typeface="+mj-lt"/>
              <a:buAutoNum type="arabicPeriod"/>
            </a:pPr>
            <a:r>
              <a:rPr lang="en-US" dirty="0" smtClean="0">
                <a:hlinkClick r:id="rId4"/>
              </a:rPr>
              <a:t>https://en.wikipedia.org/wiki/Lexical_analysis</a:t>
            </a:r>
            <a:endParaRPr lang="en-US" dirty="0" smtClean="0"/>
          </a:p>
          <a:p>
            <a:pPr marL="342900" indent="-342900">
              <a:buFont typeface="+mj-lt"/>
              <a:buAutoNum type="arabicPeriod"/>
            </a:pPr>
            <a:r>
              <a:rPr lang="en-US" dirty="0" smtClean="0">
                <a:hlinkClick r:id="rId5"/>
              </a:rPr>
              <a:t>https://github.com/drbeco/hellex</a:t>
            </a:r>
            <a:endParaRPr lang="en-US" dirty="0" smtClean="0"/>
          </a:p>
          <a:p>
            <a:pPr marL="342900" indent="-342900">
              <a:buFont typeface="+mj-lt"/>
              <a:buAutoNum type="arabicPeriod"/>
            </a:pPr>
            <a:r>
              <a:rPr lang="en-US" dirty="0" smtClean="0">
                <a:hlinkClick r:id="rId6"/>
              </a:rPr>
              <a:t>http://majidr.blog.ir/1392/12/25/</a:t>
            </a:r>
            <a:r>
              <a:rPr lang="fa-IR" dirty="0" smtClean="0">
                <a:hlinkClick r:id="rId6"/>
              </a:rPr>
              <a:t>آموزش </a:t>
            </a:r>
            <a:r>
              <a:rPr lang="en-US" dirty="0" smtClean="0">
                <a:hlinkClick r:id="rId6"/>
              </a:rPr>
              <a:t>flex</a:t>
            </a:r>
            <a:endParaRPr lang="en-US" dirty="0" smtClean="0"/>
          </a:p>
          <a:p>
            <a:pPr marL="342900" indent="-342900">
              <a:buFont typeface="+mj-lt"/>
              <a:buAutoNum type="arabicPeriod"/>
            </a:pPr>
            <a:r>
              <a:rPr lang="en-US" dirty="0" smtClean="0">
                <a:hlinkClick r:id="rId7"/>
              </a:rPr>
              <a:t>https://www2.slideshare.net/aven1/ss-43014147?from_action=save</a:t>
            </a:r>
            <a:endParaRPr lang="en-US" dirty="0" smtClean="0"/>
          </a:p>
          <a:p>
            <a:pPr marL="342900" indent="-342900">
              <a:buFont typeface="+mj-lt"/>
              <a:buAutoNum type="arabicPeriod"/>
            </a:pPr>
            <a:r>
              <a:rPr lang="en-US" dirty="0" smtClean="0">
                <a:hlinkClick r:id="rId8"/>
              </a:rPr>
              <a:t>http://bayanbox.ir/info/6441855708364134188/flex-learning</a:t>
            </a:r>
            <a:endParaRPr lang="en-US" dirty="0" smtClean="0"/>
          </a:p>
          <a:p>
            <a:pPr marL="342900" indent="-342900">
              <a:buFont typeface="+mj-lt"/>
              <a:buAutoNum type="arabicPeriod"/>
            </a:pPr>
            <a:r>
              <a:rPr lang="en-US" dirty="0" smtClean="0">
                <a:hlinkClick r:id="rId9"/>
              </a:rPr>
              <a:t>http://bayanbox.ir/info/8950400470394113539/flex-2.5.4a-1-bin</a:t>
            </a:r>
            <a:endParaRPr lang="en-US" dirty="0" smtClean="0"/>
          </a:p>
          <a:p>
            <a:pPr marL="342900" indent="-342900">
              <a:buFont typeface="+mj-lt"/>
              <a:buAutoNum type="arabicPeriod"/>
            </a:pPr>
            <a:r>
              <a:rPr lang="en-US" dirty="0" smtClean="0">
                <a:hlinkClick r:id="rId10"/>
              </a:rPr>
              <a:t>https://coderlife.ir/</a:t>
            </a:r>
            <a:r>
              <a:rPr lang="fa-IR" dirty="0" smtClean="0">
                <a:hlinkClick r:id="rId10"/>
              </a:rPr>
              <a:t>توسعه </a:t>
            </a:r>
            <a:r>
              <a:rPr lang="en-US" dirty="0" smtClean="0">
                <a:hlinkClick r:id="rId10"/>
              </a:rPr>
              <a:t>C/C++</a:t>
            </a:r>
            <a:r>
              <a:rPr lang="fa-IR" dirty="0" smtClean="0">
                <a:hlinkClick r:id="rId10"/>
              </a:rPr>
              <a:t>در</a:t>
            </a:r>
            <a:r>
              <a:rPr lang="en-US" dirty="0" smtClean="0">
                <a:hlinkClick r:id="rId10"/>
              </a:rPr>
              <a:t>VSCODE</a:t>
            </a:r>
            <a:endParaRPr lang="en-US" dirty="0" smtClean="0"/>
          </a:p>
          <a:p>
            <a:pPr marL="342900" indent="-342900">
              <a:buFont typeface="+mj-lt"/>
              <a:buAutoNum type="arabicPeriod"/>
            </a:pPr>
            <a:r>
              <a:rPr lang="en-US" dirty="0" smtClean="0">
                <a:hlinkClick r:id="rId11"/>
              </a:rPr>
              <a:t>https://www.onlinegdb.com/online_c_compiler</a:t>
            </a:r>
            <a:endParaRPr lang="en-US" dirty="0" smtClean="0"/>
          </a:p>
          <a:p>
            <a:pPr marL="342900" indent="-342900">
              <a:buFont typeface="+mj-lt"/>
              <a:buAutoNum type="arabicPeriod"/>
            </a:pPr>
            <a:r>
              <a:rPr lang="en-US" dirty="0" smtClean="0">
                <a:hlinkClick r:id="rId12"/>
              </a:rPr>
              <a:t>https://open-mind.ir/1399/</a:t>
            </a:r>
            <a:r>
              <a:rPr lang="fa-IR" dirty="0" smtClean="0">
                <a:hlinkClick r:id="rId12"/>
              </a:rPr>
              <a:t>نصب </a:t>
            </a:r>
            <a:r>
              <a:rPr lang="en-US" dirty="0" err="1" smtClean="0">
                <a:hlinkClick r:id="rId12"/>
              </a:rPr>
              <a:t>gcc</a:t>
            </a:r>
            <a:r>
              <a:rPr lang="fa-IR" dirty="0" smtClean="0">
                <a:hlinkClick r:id="rId12"/>
              </a:rPr>
              <a:t>در ویندوز10/</a:t>
            </a:r>
            <a:endParaRPr lang="en-US" dirty="0" smtClean="0"/>
          </a:p>
          <a:p>
            <a:pPr marL="342900" indent="-342900">
              <a:buFont typeface="+mj-lt"/>
              <a:buAutoNum type="arabicPeriod"/>
            </a:pPr>
            <a:r>
              <a:rPr lang="en-US" dirty="0" smtClean="0">
                <a:hlinkClick r:id="rId13"/>
              </a:rPr>
              <a:t>https://sourceforge.net/projects/mingw/</a:t>
            </a:r>
            <a:endParaRPr lang="en-US" dirty="0" smtClean="0"/>
          </a:p>
          <a:p>
            <a:pPr marL="342900" indent="-342900">
              <a:buFont typeface="+mj-lt"/>
              <a:buAutoNum type="arabicPeriod"/>
            </a:pPr>
            <a:endParaRPr lang="fa-IR" dirty="0"/>
          </a:p>
        </p:txBody>
      </p:sp>
    </p:spTree>
    <p:extLst>
      <p:ext uri="{BB962C8B-B14F-4D97-AF65-F5344CB8AC3E}">
        <p14:creationId xmlns:p14="http://schemas.microsoft.com/office/powerpoint/2010/main" val="2195425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39</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374153" y="2564904"/>
            <a:ext cx="2638007" cy="1569660"/>
          </a:xfrm>
          <a:prstGeom prst="rect">
            <a:avLst/>
          </a:prstGeom>
          <a:noFill/>
        </p:spPr>
        <p:txBody>
          <a:bodyPr wrap="square" rtlCol="0">
            <a:spAutoFit/>
          </a:bodyPr>
          <a:lstStyle/>
          <a:p>
            <a:r>
              <a:rPr lang="fa-IR" sz="9600" b="1" dirty="0" smtClean="0"/>
              <a:t>پایان</a:t>
            </a:r>
            <a:endParaRPr lang="en-US" sz="9600" b="1" dirty="0"/>
          </a:p>
        </p:txBody>
      </p:sp>
    </p:spTree>
    <p:extLst>
      <p:ext uri="{BB962C8B-B14F-4D97-AF65-F5344CB8AC3E}">
        <p14:creationId xmlns:p14="http://schemas.microsoft.com/office/powerpoint/2010/main" val="2370417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4</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33211" y="3068960"/>
            <a:ext cx="8016825" cy="2862322"/>
          </a:xfrm>
          <a:prstGeom prst="rect">
            <a:avLst/>
          </a:prstGeom>
          <a:noFill/>
        </p:spPr>
        <p:txBody>
          <a:bodyPr wrap="square" rtlCol="1">
            <a:spAutoFit/>
          </a:bodyPr>
          <a:lstStyle/>
          <a:p>
            <a:pPr algn="r" rtl="1"/>
            <a:r>
              <a:rPr lang="fa-IR" sz="2000" dirty="0"/>
              <a:t>کلمهٔ واژه در علوم کامپیوتر متفاوت از تعریف آن در زبان‌شناسی است. یک واژه در علوم کامپیوتر معمولاً مربوط است به چیزی که ممکن است در زبان‌شناسی یک کلمه نامیده شود. (معنای کلمهٔ </a:t>
            </a:r>
            <a:r>
              <a:rPr lang="en-US" sz="2000" dirty="0"/>
              <a:t>word </a:t>
            </a:r>
            <a:r>
              <a:rPr lang="fa-IR" sz="2000" dirty="0"/>
              <a:t>در علوم کامپیوتر از معنای آن در زبان‌شناسی متفاوت است)، و همچنین در برخی موارد ممکن است بسیار شبیه به تکواژ (کوچترین واحد معنادار لغوی) باشد. </a:t>
            </a:r>
          </a:p>
          <a:p>
            <a:pPr algn="r" rtl="1"/>
            <a:r>
              <a:rPr lang="fa-IR" sz="2000" dirty="0"/>
              <a:t>واژه رشته‌ای از کاراکترهاست که یک واحد نحوی را شکل می‌دهد. </a:t>
            </a:r>
          </a:p>
          <a:p>
            <a:pPr algn="r" rtl="1"/>
            <a:r>
              <a:rPr lang="fa-IR" sz="2000" dirty="0"/>
              <a:t>برخی از نویسندگان آن را توکن می‌نامند، از واژهٔ توکن استفاده می‌کنند تا </a:t>
            </a:r>
          </a:p>
          <a:p>
            <a:pPr algn="r" rtl="1"/>
            <a:r>
              <a:rPr lang="fa-IR" sz="2000" dirty="0"/>
              <a:t>رشته‌ای که </a:t>
            </a:r>
            <a:r>
              <a:rPr lang="en-US" sz="2000" dirty="0"/>
              <a:t>tokenize </a:t>
            </a:r>
            <a:r>
              <a:rPr lang="fa-IR" sz="2000" dirty="0"/>
              <a:t>شده و ساختار دادهٔ توکنی که از قرار گرفتن آن رشته در فرایند توکن‌سازی حاصل شده را نمایش دهند. </a:t>
            </a:r>
          </a:p>
          <a:p>
            <a:pPr algn="r" rtl="1"/>
            <a:endParaRPr lang="fa-IR" sz="2000" dirty="0"/>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4881618" y="2146626"/>
            <a:ext cx="3888432" cy="2123658"/>
          </a:xfrm>
          <a:prstGeom prst="rect">
            <a:avLst/>
          </a:prstGeom>
          <a:noFill/>
        </p:spPr>
        <p:txBody>
          <a:bodyPr wrap="square" rtlCol="1">
            <a:spAutoFit/>
          </a:bodyPr>
          <a:lstStyle/>
          <a:p>
            <a:pPr algn="r" rtl="1"/>
            <a:r>
              <a:rPr lang="fa-IR" sz="4400" b="1" dirty="0">
                <a:solidFill>
                  <a:srgbClr val="FF0000"/>
                </a:solidFill>
              </a:rPr>
              <a:t>واژه </a:t>
            </a:r>
            <a:r>
              <a:rPr lang="en-US" sz="4400" b="1" dirty="0" smtClean="0">
                <a:solidFill>
                  <a:srgbClr val="FF0000"/>
                </a:solidFill>
              </a:rPr>
              <a:t>lexeme)</a:t>
            </a:r>
            <a:r>
              <a:rPr lang="fa-IR" sz="4400" b="1" dirty="0" smtClean="0">
                <a:solidFill>
                  <a:srgbClr val="FF0000"/>
                </a:solidFill>
              </a:rPr>
              <a:t>)</a:t>
            </a:r>
            <a:endParaRPr lang="en-US" sz="4400" b="1" dirty="0">
              <a:solidFill>
                <a:srgbClr val="FF0000"/>
              </a:solidFill>
            </a:endParaRPr>
          </a:p>
          <a:p>
            <a:pPr algn="r" rtl="1"/>
            <a:endParaRPr lang="en-US" sz="4400" dirty="0" smtClean="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2273154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5</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09164" y="2245283"/>
            <a:ext cx="8330302" cy="1631216"/>
          </a:xfrm>
          <a:prstGeom prst="rect">
            <a:avLst/>
          </a:prstGeom>
          <a:noFill/>
        </p:spPr>
        <p:txBody>
          <a:bodyPr wrap="square" rtlCol="1">
            <a:spAutoFit/>
          </a:bodyPr>
          <a:lstStyle/>
          <a:p>
            <a:pPr algn="r" rtl="1"/>
            <a:r>
              <a:rPr lang="fa-IR" sz="2000" dirty="0"/>
              <a:t>یک توکن دسته‌ای از متن هستند که به اسم </a:t>
            </a:r>
            <a:r>
              <a:rPr lang="en-US" sz="2000" dirty="0"/>
              <a:t>lexemes </a:t>
            </a:r>
            <a:r>
              <a:rPr lang="fa-IR" sz="2000" dirty="0"/>
              <a:t>شناخته می‌شوند. تحلیلگر واژه‌ای </a:t>
            </a:r>
            <a:r>
              <a:rPr lang="fa-IR" sz="2000" dirty="0" smtClean="0"/>
              <a:t> </a:t>
            </a:r>
            <a:r>
              <a:rPr lang="en-US" sz="2000" dirty="0" err="1" smtClean="0"/>
              <a:t>lexems</a:t>
            </a:r>
            <a:r>
              <a:rPr lang="fa-IR" sz="2000" dirty="0" smtClean="0"/>
              <a:t> ها </a:t>
            </a:r>
            <a:r>
              <a:rPr lang="fa-IR" sz="2000" dirty="0"/>
              <a:t>را پردازش می‌کند تا آن‌ها را با توجه به کاربردشان دسته‌بندی کنند و به آن‌ها معنا دهند. این انتساب معنا </a:t>
            </a:r>
            <a:r>
              <a:rPr lang="en-US" sz="2000" dirty="0"/>
              <a:t>tokenization </a:t>
            </a:r>
            <a:r>
              <a:rPr lang="fa-IR" sz="2000" dirty="0" smtClean="0"/>
              <a:t> نامیده </a:t>
            </a:r>
            <a:r>
              <a:rPr lang="fa-IR" sz="2000" dirty="0"/>
              <a:t>می‌شود. به این خط دستور در زبان </a:t>
            </a:r>
            <a:r>
              <a:rPr lang="en-US" sz="2000" dirty="0"/>
              <a:t>C </a:t>
            </a:r>
            <a:r>
              <a:rPr lang="fa-IR" sz="2000" dirty="0"/>
              <a:t>توجه کنید: </a:t>
            </a:r>
            <a:endParaRPr lang="fa-IR" sz="2000" dirty="0" smtClean="0"/>
          </a:p>
          <a:p>
            <a:pPr algn="r" rtl="1"/>
            <a:r>
              <a:rPr lang="en-US" sz="2000" dirty="0" smtClean="0"/>
              <a:t>sum=2+3;</a:t>
            </a:r>
          </a:p>
          <a:p>
            <a:pPr algn="r" rtl="1"/>
            <a:r>
              <a:rPr lang="fa-IR" sz="2000" dirty="0" smtClean="0"/>
              <a:t>که </a:t>
            </a:r>
            <a:r>
              <a:rPr lang="fa-IR" sz="2000" dirty="0"/>
              <a:t>به این صورت توکن بندی شده‌است:</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4881618" y="1439727"/>
            <a:ext cx="3888432" cy="2123658"/>
          </a:xfrm>
          <a:prstGeom prst="rect">
            <a:avLst/>
          </a:prstGeom>
          <a:noFill/>
        </p:spPr>
        <p:txBody>
          <a:bodyPr wrap="square" rtlCol="1">
            <a:spAutoFit/>
          </a:bodyPr>
          <a:lstStyle/>
          <a:p>
            <a:pPr algn="r" rtl="1"/>
            <a:r>
              <a:rPr lang="fa-IR" sz="4400" b="1" dirty="0">
                <a:solidFill>
                  <a:srgbClr val="FF0000"/>
                </a:solidFill>
              </a:rPr>
              <a:t>واژه </a:t>
            </a:r>
            <a:r>
              <a:rPr lang="en-US" sz="4400" b="1" dirty="0" smtClean="0">
                <a:solidFill>
                  <a:srgbClr val="FF0000"/>
                </a:solidFill>
              </a:rPr>
              <a:t>Token)</a:t>
            </a:r>
            <a:r>
              <a:rPr lang="fa-IR" sz="4400" b="1" dirty="0" smtClean="0">
                <a:solidFill>
                  <a:srgbClr val="FF0000"/>
                </a:solidFill>
              </a:rPr>
              <a:t>)</a:t>
            </a:r>
            <a:endParaRPr lang="en-US" sz="4400" b="1" dirty="0">
              <a:solidFill>
                <a:srgbClr val="FF0000"/>
              </a:solidFill>
            </a:endParaRPr>
          </a:p>
          <a:p>
            <a:pPr algn="r" rtl="1"/>
            <a:endParaRPr lang="en-US" sz="4400" dirty="0" smtClean="0">
              <a:solidFill>
                <a:srgbClr val="FF0000"/>
              </a:solidFill>
            </a:endParaRPr>
          </a:p>
          <a:p>
            <a:pPr algn="r" rtl="1"/>
            <a:endParaRPr lang="fa-IR" sz="4400"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027626983"/>
              </p:ext>
            </p:extLst>
          </p:nvPr>
        </p:nvGraphicFramePr>
        <p:xfrm>
          <a:off x="439748" y="3563385"/>
          <a:ext cx="3434868" cy="2865120"/>
        </p:xfrm>
        <a:graphic>
          <a:graphicData uri="http://schemas.openxmlformats.org/drawingml/2006/table">
            <a:tbl>
              <a:tblPr rtl="1" firstRow="1" bandRow="1">
                <a:tableStyleId>{5C22544A-7EE6-4342-B048-85BDC9FD1C3A}</a:tableStyleId>
              </a:tblPr>
              <a:tblGrid>
                <a:gridCol w="897632"/>
                <a:gridCol w="2537236"/>
              </a:tblGrid>
              <a:tr h="370840">
                <a:tc>
                  <a:txBody>
                    <a:bodyPr/>
                    <a:lstStyle/>
                    <a:p>
                      <a:pPr algn="ctr" rtl="1"/>
                      <a:r>
                        <a:rPr lang="en-US" b="1" dirty="0" smtClean="0"/>
                        <a:t>lexeme</a:t>
                      </a:r>
                      <a:endParaRPr lang="fa-IR" dirty="0"/>
                    </a:p>
                  </a:txBody>
                  <a:tcPr/>
                </a:tc>
                <a:tc>
                  <a:txBody>
                    <a:bodyPr/>
                    <a:lstStyle/>
                    <a:p>
                      <a:pPr algn="ctr" rtl="1"/>
                      <a:r>
                        <a:rPr lang="en-US" b="1" dirty="0" smtClean="0"/>
                        <a:t>token type</a:t>
                      </a:r>
                      <a:r>
                        <a:rPr lang="en-US" dirty="0" smtClean="0"/>
                        <a:t> </a:t>
                      </a:r>
                      <a:endParaRPr lang="fa-IR" dirty="0"/>
                    </a:p>
                  </a:txBody>
                  <a:tcPr/>
                </a:tc>
              </a:tr>
              <a:tr h="370840">
                <a:tc>
                  <a:txBody>
                    <a:bodyPr/>
                    <a:lstStyle/>
                    <a:p>
                      <a:pPr rtl="1"/>
                      <a:r>
                        <a:rPr lang="en-US" dirty="0" smtClean="0"/>
                        <a:t>sum</a:t>
                      </a:r>
                      <a:endParaRPr lang="fa-IR" dirty="0"/>
                    </a:p>
                  </a:txBody>
                  <a:tcPr/>
                </a:tc>
                <a:tc>
                  <a:txBody>
                    <a:bodyPr/>
                    <a:lstStyle/>
                    <a:p>
                      <a:pPr rtl="1"/>
                      <a:r>
                        <a:rPr lang="en-US" dirty="0" smtClean="0"/>
                        <a:t>   IDENT</a:t>
                      </a:r>
                      <a:r>
                        <a:rPr lang="fa-IR" dirty="0" smtClean="0"/>
                        <a:t>شناسه </a:t>
                      </a:r>
                    </a:p>
                    <a:p>
                      <a:pPr rtl="1"/>
                      <a:r>
                        <a:rPr lang="fa-IR" dirty="0" smtClean="0"/>
                        <a:t>(کلمه رزوشده</a:t>
                      </a:r>
                      <a:r>
                        <a:rPr lang="fa-IR" baseline="0" dirty="0" smtClean="0"/>
                        <a:t> یا کلیدی</a:t>
                      </a:r>
                      <a:r>
                        <a:rPr lang="fa-IR" dirty="0" smtClean="0"/>
                        <a:t>)</a:t>
                      </a:r>
                      <a:endParaRPr lang="fa-IR" dirty="0"/>
                    </a:p>
                  </a:txBody>
                  <a:tcPr/>
                </a:tc>
              </a:tr>
              <a:tr h="370840">
                <a:tc>
                  <a:txBody>
                    <a:bodyPr/>
                    <a:lstStyle/>
                    <a:p>
                      <a:pPr rtl="1"/>
                      <a:r>
                        <a:rPr lang="fa-IR" dirty="0" smtClean="0"/>
                        <a:t>=</a:t>
                      </a:r>
                      <a:endParaRPr lang="fa-IR" dirty="0"/>
                    </a:p>
                  </a:txBody>
                  <a:tcPr/>
                </a:tc>
                <a:tc>
                  <a:txBody>
                    <a:bodyPr/>
                    <a:lstStyle/>
                    <a:p>
                      <a:pPr rtl="1"/>
                      <a:r>
                        <a:rPr lang="en-US" dirty="0" smtClean="0"/>
                        <a:t>ASSIGN_OP </a:t>
                      </a:r>
                      <a:r>
                        <a:rPr lang="fa-IR" dirty="0" smtClean="0"/>
                        <a:t>عملگر</a:t>
                      </a:r>
                      <a:r>
                        <a:rPr lang="fa-IR" baseline="0" dirty="0" smtClean="0"/>
                        <a:t> انتساب</a:t>
                      </a:r>
                      <a:endParaRPr lang="fa-IR" dirty="0"/>
                    </a:p>
                  </a:txBody>
                  <a:tcPr/>
                </a:tc>
              </a:tr>
              <a:tr h="370840">
                <a:tc>
                  <a:txBody>
                    <a:bodyPr/>
                    <a:lstStyle/>
                    <a:p>
                      <a:pPr rtl="1"/>
                      <a:r>
                        <a:rPr lang="en-US" dirty="0" smtClean="0"/>
                        <a:t>3</a:t>
                      </a:r>
                      <a:endParaRPr lang="fa-IR" dirty="0"/>
                    </a:p>
                  </a:txBody>
                  <a:tcPr/>
                </a:tc>
                <a:tc>
                  <a:txBody>
                    <a:bodyPr/>
                    <a:lstStyle/>
                    <a:p>
                      <a:pPr rtl="1"/>
                      <a:r>
                        <a:rPr lang="en-US" dirty="0" smtClean="0"/>
                        <a:t>NUMBER</a:t>
                      </a:r>
                      <a:r>
                        <a:rPr lang="fa-IR" dirty="0" smtClean="0"/>
                        <a:t> عدد</a:t>
                      </a:r>
                      <a:endParaRPr lang="fa-IR" dirty="0"/>
                    </a:p>
                  </a:txBody>
                  <a:tcPr/>
                </a:tc>
              </a:tr>
              <a:tr h="370840">
                <a:tc>
                  <a:txBody>
                    <a:bodyPr/>
                    <a:lstStyle/>
                    <a:p>
                      <a:pPr rtl="1"/>
                      <a:r>
                        <a:rPr lang="en-US" dirty="0" smtClean="0"/>
                        <a:t>+</a:t>
                      </a:r>
                      <a:endParaRPr lang="fa-IR" dirty="0"/>
                    </a:p>
                  </a:txBody>
                  <a:tcPr/>
                </a:tc>
                <a:tc>
                  <a:txBody>
                    <a:bodyPr/>
                    <a:lstStyle/>
                    <a:p>
                      <a:pPr rtl="1"/>
                      <a:r>
                        <a:rPr lang="en-US" dirty="0" smtClean="0"/>
                        <a:t>ADD_OP</a:t>
                      </a:r>
                      <a:r>
                        <a:rPr lang="fa-IR" dirty="0" smtClean="0"/>
                        <a:t> عملگر جمع</a:t>
                      </a:r>
                      <a:endParaRPr lang="fa-IR" dirty="0"/>
                    </a:p>
                  </a:txBody>
                  <a:tcPr/>
                </a:tc>
              </a:tr>
              <a:tr h="370840">
                <a:tc>
                  <a:txBody>
                    <a:bodyPr/>
                    <a:lstStyle/>
                    <a:p>
                      <a:pPr rtl="1"/>
                      <a:r>
                        <a:rPr lang="en-US" dirty="0" smtClean="0"/>
                        <a:t>2</a:t>
                      </a:r>
                      <a:endParaRPr lang="fa-IR" dirty="0"/>
                    </a:p>
                  </a:txBody>
                  <a:tcPr/>
                </a:tc>
                <a:tc>
                  <a:txBody>
                    <a:bodyPr/>
                    <a:lstStyle/>
                    <a:p>
                      <a:pPr rtl="1"/>
                      <a:r>
                        <a:rPr lang="en-US" dirty="0" smtClean="0"/>
                        <a:t>NUMBER</a:t>
                      </a:r>
                      <a:r>
                        <a:rPr lang="fa-IR" dirty="0" smtClean="0"/>
                        <a:t> عدد</a:t>
                      </a:r>
                      <a:endParaRPr lang="fa-IR" dirty="0"/>
                    </a:p>
                  </a:txBody>
                  <a:tcPr/>
                </a:tc>
              </a:tr>
              <a:tr h="370840">
                <a:tc>
                  <a:txBody>
                    <a:bodyPr/>
                    <a:lstStyle/>
                    <a:p>
                      <a:pPr rtl="1"/>
                      <a:r>
                        <a:rPr lang="en-US" dirty="0" smtClean="0"/>
                        <a:t>;</a:t>
                      </a:r>
                      <a:endParaRPr lang="fa-IR" dirty="0"/>
                    </a:p>
                  </a:txBody>
                  <a:tcPr/>
                </a:tc>
                <a:tc>
                  <a:txBody>
                    <a:bodyPr/>
                    <a:lstStyle/>
                    <a:p>
                      <a:pPr rtl="1"/>
                      <a:r>
                        <a:rPr lang="en-US" dirty="0" smtClean="0"/>
                        <a:t>SEMICOLON</a:t>
                      </a:r>
                      <a:r>
                        <a:rPr lang="fa-IR" dirty="0" smtClean="0"/>
                        <a:t> نقطه ویرگول</a:t>
                      </a:r>
                      <a:endParaRPr lang="fa-IR" dirty="0"/>
                    </a:p>
                  </a:txBody>
                  <a:tcPr/>
                </a:tc>
              </a:tr>
            </a:tbl>
          </a:graphicData>
        </a:graphic>
      </p:graphicFrame>
      <p:sp>
        <p:nvSpPr>
          <p:cNvPr id="9" name="TextBox 8"/>
          <p:cNvSpPr txBox="1"/>
          <p:nvPr/>
        </p:nvSpPr>
        <p:spPr>
          <a:xfrm>
            <a:off x="3851921" y="3897324"/>
            <a:ext cx="5112568" cy="2031325"/>
          </a:xfrm>
          <a:prstGeom prst="rect">
            <a:avLst/>
          </a:prstGeom>
          <a:noFill/>
        </p:spPr>
        <p:txBody>
          <a:bodyPr wrap="square" rtlCol="1">
            <a:spAutoFit/>
          </a:bodyPr>
          <a:lstStyle/>
          <a:p>
            <a:pPr algn="r" rtl="1"/>
            <a:r>
              <a:rPr lang="fa-IR" b="1" dirty="0"/>
              <a:t>توکن‌ها معمولاً توسط عبارات با قاعده تعریف می‌شوند</a:t>
            </a:r>
            <a:r>
              <a:rPr lang="fa-IR" b="1" dirty="0" smtClean="0"/>
              <a:t>، </a:t>
            </a:r>
            <a:r>
              <a:rPr lang="fa-IR" b="1" dirty="0"/>
              <a:t>که توسط تحلیلگر واژه‌ای به </a:t>
            </a:r>
            <a:r>
              <a:rPr lang="en-US" b="1" dirty="0" err="1"/>
              <a:t>lex</a:t>
            </a:r>
            <a:r>
              <a:rPr lang="en-US" b="1" dirty="0"/>
              <a:t> </a:t>
            </a:r>
            <a:r>
              <a:rPr lang="fa-IR" b="1" dirty="0" smtClean="0"/>
              <a:t> شناخته </a:t>
            </a:r>
            <a:r>
              <a:rPr lang="fa-IR" b="1" dirty="0"/>
              <a:t>می‌شوند. تحلیلگر واژه‌ای جریانی از </a:t>
            </a:r>
            <a:r>
              <a:rPr lang="en-US" b="1" dirty="0" err="1"/>
              <a:t>lexem</a:t>
            </a:r>
            <a:r>
              <a:rPr lang="fa-IR" b="1" dirty="0"/>
              <a:t>ها را می‌خواند و آن‌ها را به توکنهایی دسته‌بندی می‌کند. این کار </a:t>
            </a:r>
            <a:r>
              <a:rPr lang="en-US" b="1" dirty="0"/>
              <a:t>tokenization </a:t>
            </a:r>
            <a:r>
              <a:rPr lang="fa-IR" b="1" dirty="0"/>
              <a:t>خوانده می‌شود. در ادامه </a:t>
            </a:r>
            <a:r>
              <a:rPr lang="en-US" b="1" dirty="0"/>
              <a:t>tokenizing، </a:t>
            </a:r>
            <a:r>
              <a:rPr lang="fa-IR" b="1" dirty="0"/>
              <a:t>تجزیه قرار دارد. اطلاعات تفسیر شده ممکن است در ساختمان‌های داده به منظور استفاده کلی، تفسیر یا کامپایل، قرار بگیرند. </a:t>
            </a:r>
          </a:p>
        </p:txBody>
      </p:sp>
    </p:spTree>
    <p:extLst>
      <p:ext uri="{BB962C8B-B14F-4D97-AF65-F5344CB8AC3E}">
        <p14:creationId xmlns:p14="http://schemas.microsoft.com/office/powerpoint/2010/main" val="911255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6</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33210" y="2352131"/>
            <a:ext cx="8016825" cy="3477875"/>
          </a:xfrm>
          <a:prstGeom prst="rect">
            <a:avLst/>
          </a:prstGeom>
          <a:noFill/>
        </p:spPr>
        <p:txBody>
          <a:bodyPr wrap="square" rtlCol="1">
            <a:spAutoFit/>
          </a:bodyPr>
          <a:lstStyle/>
          <a:p>
            <a:pPr algn="r" rtl="1"/>
            <a:r>
              <a:rPr lang="fa-IR" sz="2000" dirty="0"/>
              <a:t>هر </a:t>
            </a:r>
            <a:r>
              <a:rPr lang="fa-IR" sz="2000" dirty="0">
                <a:hlinkClick r:id="rId2" tooltip="زبان برنامه‌نویسی"/>
              </a:rPr>
              <a:t>زبان برنامه‌نویسی</a:t>
            </a:r>
            <a:r>
              <a:rPr lang="fa-IR" sz="2000" dirty="0"/>
              <a:t> شامل مجموعه‌ای از قوانین خواهد بود، گرامر نحوی (واژه‌ای) که </a:t>
            </a:r>
            <a:r>
              <a:rPr lang="en-US" sz="2000" dirty="0"/>
              <a:t>syntax </a:t>
            </a:r>
            <a:r>
              <a:rPr lang="fa-IR" sz="2000" dirty="0"/>
              <a:t>نحوی را تعیین </a:t>
            </a:r>
            <a:r>
              <a:rPr lang="fa-IR" sz="2000" dirty="0" smtClean="0"/>
              <a:t>می </a:t>
            </a:r>
            <a:r>
              <a:rPr lang="fa-IR" sz="2000" dirty="0"/>
              <a:t>کند. </a:t>
            </a:r>
            <a:r>
              <a:rPr lang="en-US" sz="2000" dirty="0"/>
              <a:t>syntax </a:t>
            </a:r>
            <a:r>
              <a:rPr lang="fa-IR" sz="2000" dirty="0"/>
              <a:t>نحوی معمولاً یک زبان منظم است، که به همراه قوانین گرامری شامل عبارات منظم مجموعه‌ای از </a:t>
            </a:r>
            <a:r>
              <a:rPr lang="en-US" sz="2000" dirty="0"/>
              <a:t>sequence</a:t>
            </a:r>
            <a:r>
              <a:rPr lang="fa-IR" sz="2000" dirty="0"/>
              <a:t>های کاراکترهای ممکن که استفاده می‌شوند تا واژه‌ها را شکل دهند را تعریف می‌کنند. یک تحلیل گر نحوی رشته‌ها را تشخیص می‌دهد و برای هر نوع رشته‌ای که برنامهٔ نحو پیدا کرده، کاری را انجام می‌دهد، ساده‌تر از همه یک توکن ایجاد می‌کند. </a:t>
            </a:r>
          </a:p>
          <a:p>
            <a:pPr algn="r" rtl="1"/>
            <a:r>
              <a:rPr lang="fa-IR" sz="2000" dirty="0"/>
              <a:t>دو دسته از واژه‌های رایج و مهم فضای خالی(</a:t>
            </a:r>
            <a:r>
              <a:rPr lang="en-US" sz="2000" dirty="0"/>
              <a:t>white space) </a:t>
            </a:r>
            <a:r>
              <a:rPr lang="fa-IR" sz="2000" dirty="0"/>
              <a:t>و </a:t>
            </a:r>
            <a:r>
              <a:rPr lang="en-US" sz="2000" dirty="0"/>
              <a:t>comment</a:t>
            </a:r>
            <a:r>
              <a:rPr lang="fa-IR" sz="2000" dirty="0"/>
              <a:t>ها هستند. آن‌ها هم در گرامر تعریف شده و تحلیل نحوی نیز روی آن‌ها </a:t>
            </a:r>
            <a:r>
              <a:rPr lang="fa-IR" sz="2000" dirty="0" smtClean="0"/>
              <a:t>انجام می‌شود </a:t>
            </a:r>
            <a:r>
              <a:rPr lang="fa-IR" sz="2000" dirty="0"/>
              <a:t>ولی ممکن است دورانداخته شوند (توکنی ایجاد نمی‌کنند) و از آن‌ها صرف نظر می‌شود، </a:t>
            </a:r>
            <a:r>
              <a:rPr lang="fa-IR" sz="2000" dirty="0" smtClean="0"/>
              <a:t>مانند:</a:t>
            </a:r>
            <a:endParaRPr lang="en-US" sz="2000" dirty="0" smtClean="0"/>
          </a:p>
          <a:p>
            <a:pPr rtl="1"/>
            <a:r>
              <a:rPr lang="en-US" sz="2000" dirty="0" smtClean="0"/>
              <a:t>If x</a:t>
            </a:r>
          </a:p>
          <a:p>
            <a:pPr algn="r" rtl="1"/>
            <a:r>
              <a:rPr lang="fa-IR" sz="2000" dirty="0"/>
              <a:t>که توکن‌های آن عبارت اند از: </a:t>
            </a:r>
            <a:r>
              <a:rPr lang="en-US" sz="2000" dirty="0"/>
              <a:t>if </a:t>
            </a:r>
            <a:r>
              <a:rPr lang="fa-IR" sz="2000" dirty="0"/>
              <a:t>و </a:t>
            </a:r>
            <a:r>
              <a:rPr lang="en-US" sz="2000" dirty="0"/>
              <a:t>x</a:t>
            </a:r>
            <a:endParaRPr lang="fa-IR" sz="2000" dirty="0"/>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4881618" y="1622410"/>
            <a:ext cx="3888432" cy="1446550"/>
          </a:xfrm>
          <a:prstGeom prst="rect">
            <a:avLst/>
          </a:prstGeom>
          <a:noFill/>
        </p:spPr>
        <p:txBody>
          <a:bodyPr wrap="square" rtlCol="1">
            <a:spAutoFit/>
          </a:bodyPr>
          <a:lstStyle/>
          <a:p>
            <a:pPr algn="r" rtl="1"/>
            <a:r>
              <a:rPr lang="fa-IR" sz="4400" b="1" dirty="0">
                <a:solidFill>
                  <a:srgbClr val="FF0000"/>
                </a:solidFill>
              </a:rPr>
              <a:t>گرامر واژه‌ای</a:t>
            </a:r>
          </a:p>
          <a:p>
            <a:pPr algn="r" rtl="1"/>
            <a:endParaRPr lang="fa-IR" sz="4400" dirty="0">
              <a:solidFill>
                <a:srgbClr val="FF0000"/>
              </a:solidFill>
            </a:endParaRPr>
          </a:p>
        </p:txBody>
      </p:sp>
    </p:spTree>
    <p:extLst>
      <p:ext uri="{BB962C8B-B14F-4D97-AF65-F5344CB8AC3E}">
        <p14:creationId xmlns:p14="http://schemas.microsoft.com/office/powerpoint/2010/main" val="671333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7</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33210" y="2352131"/>
            <a:ext cx="8016825" cy="3170099"/>
          </a:xfrm>
          <a:prstGeom prst="rect">
            <a:avLst/>
          </a:prstGeom>
          <a:noFill/>
        </p:spPr>
        <p:txBody>
          <a:bodyPr wrap="square" rtlCol="1">
            <a:spAutoFit/>
          </a:bodyPr>
          <a:lstStyle/>
          <a:p>
            <a:pPr algn="r" rtl="1"/>
            <a:r>
              <a:rPr lang="fa-IR" sz="2000" dirty="0"/>
              <a:t>در این‌جا دو مورد استثنا ی مهم وجود دارد. مورد اول: در زبان‌های </a:t>
            </a:r>
            <a:r>
              <a:rPr lang="en-US" sz="2000" dirty="0">
                <a:hlinkClick r:id="rId2" tooltip="Off-side rule (صفحه وجود ندارد)"/>
              </a:rPr>
              <a:t>off-side rule</a:t>
            </a:r>
            <a:r>
              <a:rPr lang="en-US" sz="2000" dirty="0"/>
              <a:t> </a:t>
            </a:r>
            <a:r>
              <a:rPr lang="fa-IR" sz="2000" dirty="0" smtClean="0"/>
              <a:t>  که </a:t>
            </a:r>
            <a:r>
              <a:rPr lang="fa-IR" sz="2000" dirty="0"/>
              <a:t>بلاک‌ها را با تورفتگی محدود می‌کنند، </a:t>
            </a:r>
            <a:r>
              <a:rPr lang="en-US" sz="2000" dirty="0"/>
              <a:t>white space</a:t>
            </a:r>
            <a:r>
              <a:rPr lang="fa-IR" sz="2000" dirty="0"/>
              <a:t>های اولیه مهم اند، چرا که ساختار بلاک‌ها را تعیین می‌کنند و عموماً در سطح تحلیل گر لغوی کنترل می‌شوند. </a:t>
            </a:r>
          </a:p>
          <a:p>
            <a:pPr algn="just" rtl="1"/>
            <a:r>
              <a:rPr lang="fa-IR" sz="2000" dirty="0"/>
              <a:t>مورد دوم: در برخی از کاربردهای تحلیل گر لغوی، </a:t>
            </a:r>
            <a:r>
              <a:rPr lang="en-US" sz="2000" dirty="0" smtClean="0"/>
              <a:t>comment</a:t>
            </a:r>
            <a:r>
              <a:rPr lang="fa-IR" sz="2000" dirty="0" smtClean="0"/>
              <a:t>ها  </a:t>
            </a:r>
            <a:r>
              <a:rPr lang="fa-IR" sz="2000" dirty="0"/>
              <a:t>و فضاهای خالی باید حفظ شوند. به عنوان مثال، یک </a:t>
            </a:r>
            <a:r>
              <a:rPr lang="en-US" sz="2000" dirty="0" smtClean="0"/>
              <a:t> </a:t>
            </a:r>
            <a:r>
              <a:rPr lang="en-US" sz="2000" dirty="0" err="1" smtClean="0">
                <a:hlinkClick r:id="rId3" tooltip="Prettyprint (صفحه وجود ندارد)"/>
              </a:rPr>
              <a:t>prettyprint</a:t>
            </a:r>
            <a:r>
              <a:rPr lang="en-US" sz="2000" dirty="0" err="1" smtClean="0"/>
              <a:t>er</a:t>
            </a:r>
            <a:r>
              <a:rPr lang="en-US" sz="2000" dirty="0" smtClean="0"/>
              <a:t> </a:t>
            </a:r>
            <a:r>
              <a:rPr lang="fa-IR" sz="2000" dirty="0"/>
              <a:t>نیز نیاز دارد که به عنوان خروجی کامنت‌ها و برخی ابزار </a:t>
            </a:r>
            <a:r>
              <a:rPr lang="en-US" sz="2000" dirty="0" smtClean="0"/>
              <a:t> debugging </a:t>
            </a:r>
            <a:r>
              <a:rPr lang="fa-IR" sz="2000" dirty="0"/>
              <a:t>را که ممکن است پیامی را برای برنامه‌نویس داشته باشد (با نمایش سورس کد اصلی) نمایش دهد. </a:t>
            </a:r>
          </a:p>
          <a:p>
            <a:pPr algn="r" rtl="1"/>
            <a:r>
              <a:rPr lang="fa-IR" sz="2000" dirty="0"/>
              <a:t>در سال‌ها ی ۱۹۶۰ به ویژه برای زبان </a:t>
            </a:r>
            <a:r>
              <a:rPr lang="en-US" sz="2000" dirty="0">
                <a:hlinkClick r:id="rId4" tooltip="ALGOL (صفحه وجود ندارد)"/>
              </a:rPr>
              <a:t>ALGOL</a:t>
            </a:r>
            <a:r>
              <a:rPr lang="en-US" sz="2000" dirty="0"/>
              <a:t>، </a:t>
            </a:r>
            <a:r>
              <a:rPr lang="fa-IR" sz="2000" dirty="0"/>
              <a:t>فضاهای خالی و </a:t>
            </a:r>
            <a:r>
              <a:rPr lang="en-US" sz="2000" dirty="0"/>
              <a:t>comment</a:t>
            </a:r>
            <a:r>
              <a:rPr lang="fa-IR" sz="2000" dirty="0"/>
              <a:t>ها به عنوان بخشی از فاز نوسازی خط (فاز ابتدایی بخش </a:t>
            </a:r>
            <a:r>
              <a:rPr lang="en-US" sz="2000" dirty="0"/>
              <a:t>frontend </a:t>
            </a:r>
            <a:r>
              <a:rPr lang="fa-IR" sz="2000" dirty="0"/>
              <a:t>کامپایلر)، حذف می‌شدند، ولی این فاز جدا، حذف شد و اکنون توسط تحلیل گر لغوی </a:t>
            </a:r>
            <a:r>
              <a:rPr lang="en-US" sz="2000" dirty="0" err="1" smtClean="0"/>
              <a:t>lexer</a:t>
            </a:r>
            <a:r>
              <a:rPr lang="en-US" sz="2000" dirty="0" smtClean="0"/>
              <a:t>) </a:t>
            </a:r>
            <a:r>
              <a:rPr lang="fa-IR" sz="2000" dirty="0" smtClean="0"/>
              <a:t>) کنترل </a:t>
            </a:r>
            <a:r>
              <a:rPr lang="fa-IR" sz="2000" dirty="0"/>
              <a:t>می‌شود. </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4881618" y="1622410"/>
            <a:ext cx="3888432" cy="1446550"/>
          </a:xfrm>
          <a:prstGeom prst="rect">
            <a:avLst/>
          </a:prstGeom>
          <a:noFill/>
        </p:spPr>
        <p:txBody>
          <a:bodyPr wrap="square" rtlCol="1">
            <a:spAutoFit/>
          </a:bodyPr>
          <a:lstStyle/>
          <a:p>
            <a:pPr algn="r" rtl="1"/>
            <a:r>
              <a:rPr lang="fa-IR" sz="4400" b="1" dirty="0">
                <a:solidFill>
                  <a:srgbClr val="FF0000"/>
                </a:solidFill>
              </a:rPr>
              <a:t>گرامر واژه‌ای</a:t>
            </a:r>
          </a:p>
          <a:p>
            <a:pPr algn="r" rtl="1"/>
            <a:endParaRPr lang="fa-IR" sz="4400" dirty="0">
              <a:solidFill>
                <a:srgbClr val="FF0000"/>
              </a:solidFill>
            </a:endParaRPr>
          </a:p>
        </p:txBody>
      </p:sp>
    </p:spTree>
    <p:extLst>
      <p:ext uri="{BB962C8B-B14F-4D97-AF65-F5344CB8AC3E}">
        <p14:creationId xmlns:p14="http://schemas.microsoft.com/office/powerpoint/2010/main" val="4245440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8</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813686" y="2684239"/>
            <a:ext cx="7562411" cy="2862322"/>
          </a:xfrm>
          <a:prstGeom prst="rect">
            <a:avLst/>
          </a:prstGeom>
          <a:noFill/>
        </p:spPr>
        <p:txBody>
          <a:bodyPr wrap="square" rtlCol="1">
            <a:spAutoFit/>
          </a:bodyPr>
          <a:lstStyle/>
          <a:p>
            <a:pPr algn="r" rtl="1"/>
            <a:r>
              <a:rPr lang="fa-IR" sz="2000" dirty="0"/>
              <a:t>توکن‌سازی، فرایند علامت‌گذاری و کلاس بندی بخش‌هایی از رشتهٔ کاراکترهای ورودی است. سپس توکن‌های حاصله به فرم‌های دیگر پردازش عبور می‌کنند. این فرایند می‌تواند به عنوان زیر وظیفهٔ ورودی </a:t>
            </a:r>
            <a:r>
              <a:rPr lang="en-US" sz="2000" dirty="0">
                <a:hlinkClick r:id="rId2" tooltip="Parsing (صفحه وجود ندارد)"/>
              </a:rPr>
              <a:t>parsing</a:t>
            </a:r>
            <a:r>
              <a:rPr lang="en-US" sz="2000" dirty="0"/>
              <a:t> </a:t>
            </a:r>
            <a:r>
              <a:rPr lang="fa-IR" sz="2000" dirty="0" smtClean="0"/>
              <a:t> در </a:t>
            </a:r>
            <a:r>
              <a:rPr lang="fa-IR" sz="2000" dirty="0"/>
              <a:t>نظر گرفته شود. </a:t>
            </a:r>
          </a:p>
          <a:p>
            <a:pPr algn="r" rtl="1"/>
            <a:r>
              <a:rPr lang="fa-IR" sz="2000" dirty="0">
                <a:solidFill>
                  <a:srgbClr val="FF0000"/>
                </a:solidFill>
              </a:rPr>
              <a:t>توکن‌سازی در رشتهٔ امنیت کامپیوتر معنای متفاوتی دارد. </a:t>
            </a:r>
          </a:p>
          <a:p>
            <a:pPr algn="r" rtl="1"/>
            <a:r>
              <a:rPr lang="fa-IR" sz="2000" dirty="0"/>
              <a:t>به عنوان مثال، در یک رشتهٔ متنی: </a:t>
            </a:r>
          </a:p>
          <a:p>
            <a:pPr rtl="1"/>
            <a:r>
              <a:rPr lang="en-US" sz="2000" dirty="0"/>
              <a:t>The quick brown fox jumps over the lazy </a:t>
            </a:r>
            <a:r>
              <a:rPr lang="en-US" sz="2000" dirty="0" smtClean="0"/>
              <a:t>dog</a:t>
            </a:r>
            <a:endParaRPr lang="fa-IR" sz="2000" dirty="0" smtClean="0"/>
          </a:p>
          <a:p>
            <a:pPr algn="r" rtl="1"/>
            <a:r>
              <a:rPr lang="fa-IR" sz="2000" dirty="0"/>
              <a:t>این رشته به‌طور ضمنی بر روی فضاها بخش‌بندی نشده، همان کاری که یک گویندهٔ طبیعی زبان انجام می‌دهد. ورودی خام که ۴۳ کاراکتر است باید به‌طور ضمنی به وسیله جداکنندهٔ فاصله (فضای خالی یا " " یا عبارت </a:t>
            </a:r>
            <a:r>
              <a:rPr lang="fa-IR" sz="2000" dirty="0" smtClean="0"/>
              <a:t>منظم  </a:t>
            </a:r>
            <a:r>
              <a:rPr lang="en-US" sz="2000" dirty="0" smtClean="0"/>
              <a:t>/s{1}\/ </a:t>
            </a:r>
            <a:r>
              <a:rPr lang="fa-IR" sz="2000" dirty="0" smtClean="0"/>
              <a:t>  به </a:t>
            </a:r>
            <a:r>
              <a:rPr lang="fa-IR" sz="2000" dirty="0"/>
              <a:t>۹ تا توکن تقسیم شود.</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699792" y="1622410"/>
            <a:ext cx="6070258" cy="2123658"/>
          </a:xfrm>
          <a:prstGeom prst="rect">
            <a:avLst/>
          </a:prstGeom>
          <a:noFill/>
        </p:spPr>
        <p:txBody>
          <a:bodyPr wrap="square" rtlCol="1">
            <a:spAutoFit/>
          </a:bodyPr>
          <a:lstStyle/>
          <a:p>
            <a:pPr algn="r" rtl="1"/>
            <a:r>
              <a:rPr lang="fa-IR" sz="4400" b="1" dirty="0">
                <a:solidFill>
                  <a:srgbClr val="FF0000"/>
                </a:solidFill>
              </a:rPr>
              <a:t>توکن‌سازی </a:t>
            </a:r>
            <a:r>
              <a:rPr lang="en-US" sz="4400" b="1" dirty="0" smtClean="0"/>
              <a:t>Tokenization</a:t>
            </a:r>
            <a:r>
              <a:rPr lang="en-US" sz="4400" b="1" dirty="0" smtClean="0">
                <a:solidFill>
                  <a:srgbClr val="FF0000"/>
                </a:solidFill>
              </a:rPr>
              <a:t>)</a:t>
            </a:r>
            <a:r>
              <a:rPr lang="fa-IR" sz="4400" b="1" dirty="0" smtClean="0">
                <a:solidFill>
                  <a:srgbClr val="FF0000"/>
                </a:solidFill>
              </a:rPr>
              <a:t>)</a:t>
            </a:r>
            <a:endParaRPr lang="en-US" sz="4400" b="1" dirty="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2205236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9</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207639" y="2546613"/>
            <a:ext cx="7562411" cy="400110"/>
          </a:xfrm>
          <a:prstGeom prst="rect">
            <a:avLst/>
          </a:prstGeom>
          <a:noFill/>
        </p:spPr>
        <p:txBody>
          <a:bodyPr wrap="square" rtlCol="1">
            <a:spAutoFit/>
          </a:bodyPr>
          <a:lstStyle/>
          <a:p>
            <a:pPr algn="r" rtl="1"/>
            <a:r>
              <a:rPr lang="fa-IR" sz="2000" dirty="0"/>
              <a:t>توکن‌ها می‌توانند در </a:t>
            </a:r>
            <a:r>
              <a:rPr lang="en-US" sz="2000" dirty="0">
                <a:hlinkClick r:id="rId2" tooltip="XML"/>
              </a:rPr>
              <a:t>XML</a:t>
            </a:r>
            <a:r>
              <a:rPr lang="en-US" sz="2000" dirty="0"/>
              <a:t> </a:t>
            </a:r>
            <a:r>
              <a:rPr lang="fa-IR" sz="2000" dirty="0"/>
              <a:t>نمایش داده شوند،</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699792" y="1484784"/>
            <a:ext cx="6070258" cy="2123658"/>
          </a:xfrm>
          <a:prstGeom prst="rect">
            <a:avLst/>
          </a:prstGeom>
          <a:noFill/>
        </p:spPr>
        <p:txBody>
          <a:bodyPr wrap="square" rtlCol="1">
            <a:spAutoFit/>
          </a:bodyPr>
          <a:lstStyle/>
          <a:p>
            <a:pPr algn="r" rtl="1"/>
            <a:r>
              <a:rPr lang="fa-IR" sz="4400" b="1" dirty="0">
                <a:solidFill>
                  <a:srgbClr val="FF0000"/>
                </a:solidFill>
              </a:rPr>
              <a:t>توکن‌سازی </a:t>
            </a:r>
            <a:r>
              <a:rPr lang="en-US" sz="4400" b="1" dirty="0" smtClean="0"/>
              <a:t>Tokenization</a:t>
            </a:r>
            <a:r>
              <a:rPr lang="en-US" sz="4400" b="1" dirty="0" smtClean="0">
                <a:solidFill>
                  <a:srgbClr val="FF0000"/>
                </a:solidFill>
              </a:rPr>
              <a:t>)</a:t>
            </a:r>
            <a:r>
              <a:rPr lang="fa-IR" sz="4400" b="1" dirty="0" smtClean="0">
                <a:solidFill>
                  <a:srgbClr val="FF0000"/>
                </a:solidFill>
              </a:rPr>
              <a:t>)</a:t>
            </a:r>
            <a:endParaRPr lang="en-US" sz="4400" b="1" dirty="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
        <p:nvSpPr>
          <p:cNvPr id="2" name="TextBox 1"/>
          <p:cNvSpPr txBox="1"/>
          <p:nvPr/>
        </p:nvSpPr>
        <p:spPr>
          <a:xfrm>
            <a:off x="5047044" y="3068960"/>
            <a:ext cx="3744416" cy="3139321"/>
          </a:xfrm>
          <a:prstGeom prst="rect">
            <a:avLst/>
          </a:prstGeom>
          <a:noFill/>
          <a:ln>
            <a:solidFill>
              <a:srgbClr val="FF0000"/>
            </a:solidFill>
          </a:ln>
        </p:spPr>
        <p:txBody>
          <a:bodyPr wrap="square" rtlCol="1">
            <a:spAutoFit/>
          </a:bodyPr>
          <a:lstStyle/>
          <a:p>
            <a:r>
              <a:rPr lang="en-US" dirty="0"/>
              <a:t>&lt;sentence&gt; </a:t>
            </a:r>
            <a:endParaRPr lang="en-US" dirty="0" smtClean="0"/>
          </a:p>
          <a:p>
            <a:pPr lvl="1"/>
            <a:r>
              <a:rPr lang="en-US" dirty="0" smtClean="0"/>
              <a:t>&lt;</a:t>
            </a:r>
            <a:r>
              <a:rPr lang="en-US" dirty="0"/>
              <a:t>word&gt;The&lt;/word&gt; &lt;word&gt;quick&lt;/word&gt; &lt;word&gt;brown&lt;/word&gt; &lt;word&gt;fox&lt;/word&gt; &lt;word&gt;jumps&lt;/word&gt; &lt;word&gt;over&lt;/word&gt; &lt;word&gt;the&lt;/word&gt; &lt;word&gt;lazy&lt;/word&gt; &lt;word&gt;dog&lt;/word&gt; </a:t>
            </a:r>
            <a:endParaRPr lang="en-US" dirty="0" smtClean="0"/>
          </a:p>
          <a:p>
            <a:r>
              <a:rPr lang="en-US" dirty="0" smtClean="0"/>
              <a:t>&lt;/</a:t>
            </a:r>
            <a:r>
              <a:rPr lang="en-US" dirty="0"/>
              <a:t>sentence&gt;</a:t>
            </a:r>
            <a:endParaRPr lang="fa-IR" b="1" dirty="0"/>
          </a:p>
        </p:txBody>
      </p:sp>
      <p:sp>
        <p:nvSpPr>
          <p:cNvPr id="7" name="TextBox 6"/>
          <p:cNvSpPr txBox="1"/>
          <p:nvPr/>
        </p:nvSpPr>
        <p:spPr>
          <a:xfrm>
            <a:off x="-67305" y="2577391"/>
            <a:ext cx="4679528" cy="369332"/>
          </a:xfrm>
          <a:prstGeom prst="rect">
            <a:avLst/>
          </a:prstGeom>
          <a:noFill/>
        </p:spPr>
        <p:txBody>
          <a:bodyPr wrap="square" rtlCol="1">
            <a:spAutoFit/>
          </a:bodyPr>
          <a:lstStyle/>
          <a:p>
            <a:pPr algn="r" rtl="1"/>
            <a:r>
              <a:rPr lang="fa-IR" dirty="0"/>
              <a:t>یا به صورت یک </a:t>
            </a:r>
            <a:r>
              <a:rPr lang="en-US" dirty="0">
                <a:hlinkClick r:id="rId3" tooltip="S-expression (صفحه وجود ندارد)"/>
              </a:rPr>
              <a:t>s-expression</a:t>
            </a:r>
            <a:r>
              <a:rPr lang="en-US" dirty="0"/>
              <a:t> </a:t>
            </a:r>
            <a:r>
              <a:rPr lang="fa-IR" dirty="0" smtClean="0"/>
              <a:t> نمایش </a:t>
            </a:r>
            <a:r>
              <a:rPr lang="fa-IR" dirty="0"/>
              <a:t>داده می‌شوند،</a:t>
            </a:r>
          </a:p>
        </p:txBody>
      </p:sp>
      <p:sp>
        <p:nvSpPr>
          <p:cNvPr id="9" name="TextBox 8"/>
          <p:cNvSpPr txBox="1"/>
          <p:nvPr/>
        </p:nvSpPr>
        <p:spPr>
          <a:xfrm>
            <a:off x="616903" y="3230974"/>
            <a:ext cx="1984242" cy="2862322"/>
          </a:xfrm>
          <a:prstGeom prst="rect">
            <a:avLst/>
          </a:prstGeom>
          <a:noFill/>
          <a:ln>
            <a:solidFill>
              <a:srgbClr val="FF0000"/>
            </a:solidFill>
          </a:ln>
        </p:spPr>
        <p:txBody>
          <a:bodyPr wrap="square" rtlCol="1">
            <a:spAutoFit/>
          </a:bodyPr>
          <a:lstStyle/>
          <a:p>
            <a:r>
              <a:rPr lang="en-US" dirty="0"/>
              <a:t>(</a:t>
            </a:r>
            <a:r>
              <a:rPr lang="en-US" dirty="0" smtClean="0"/>
              <a:t>sentence</a:t>
            </a:r>
          </a:p>
          <a:p>
            <a:r>
              <a:rPr lang="en-US" dirty="0" smtClean="0"/>
              <a:t> </a:t>
            </a:r>
            <a:r>
              <a:rPr lang="en-US" dirty="0"/>
              <a:t>(word The</a:t>
            </a:r>
            <a:r>
              <a:rPr lang="en-US" dirty="0" smtClean="0"/>
              <a:t>)</a:t>
            </a:r>
          </a:p>
          <a:p>
            <a:r>
              <a:rPr lang="en-US" dirty="0" smtClean="0"/>
              <a:t> </a:t>
            </a:r>
            <a:r>
              <a:rPr lang="en-US" dirty="0"/>
              <a:t>(word quick</a:t>
            </a:r>
            <a:r>
              <a:rPr lang="en-US" dirty="0" smtClean="0"/>
              <a:t>)</a:t>
            </a:r>
          </a:p>
          <a:p>
            <a:r>
              <a:rPr lang="en-US" dirty="0" smtClean="0"/>
              <a:t>(</a:t>
            </a:r>
            <a:r>
              <a:rPr lang="en-US" dirty="0"/>
              <a:t>word brown) </a:t>
            </a:r>
            <a:endParaRPr lang="en-US" dirty="0" smtClean="0"/>
          </a:p>
          <a:p>
            <a:r>
              <a:rPr lang="en-US" dirty="0" smtClean="0"/>
              <a:t>(</a:t>
            </a:r>
            <a:r>
              <a:rPr lang="en-US" dirty="0"/>
              <a:t>word fox</a:t>
            </a:r>
            <a:r>
              <a:rPr lang="en-US" dirty="0" smtClean="0"/>
              <a:t>)</a:t>
            </a:r>
          </a:p>
          <a:p>
            <a:r>
              <a:rPr lang="en-US" dirty="0" smtClean="0"/>
              <a:t> </a:t>
            </a:r>
            <a:r>
              <a:rPr lang="en-US" dirty="0"/>
              <a:t>(word jumps</a:t>
            </a:r>
            <a:r>
              <a:rPr lang="en-US" dirty="0" smtClean="0"/>
              <a:t>)</a:t>
            </a:r>
          </a:p>
          <a:p>
            <a:r>
              <a:rPr lang="en-US" dirty="0" smtClean="0"/>
              <a:t>(</a:t>
            </a:r>
            <a:r>
              <a:rPr lang="en-US" dirty="0"/>
              <a:t>word over) </a:t>
            </a:r>
            <a:endParaRPr lang="en-US" dirty="0" smtClean="0"/>
          </a:p>
          <a:p>
            <a:r>
              <a:rPr lang="en-US" dirty="0" smtClean="0"/>
              <a:t>(</a:t>
            </a:r>
            <a:r>
              <a:rPr lang="en-US" dirty="0"/>
              <a:t>word the</a:t>
            </a:r>
            <a:r>
              <a:rPr lang="en-US" dirty="0" smtClean="0"/>
              <a:t>)</a:t>
            </a:r>
          </a:p>
          <a:p>
            <a:r>
              <a:rPr lang="en-US" dirty="0" smtClean="0"/>
              <a:t> </a:t>
            </a:r>
            <a:r>
              <a:rPr lang="en-US" dirty="0"/>
              <a:t>(word lazy) </a:t>
            </a:r>
            <a:endParaRPr lang="en-US" dirty="0" smtClean="0"/>
          </a:p>
          <a:p>
            <a:r>
              <a:rPr lang="en-US" dirty="0" smtClean="0"/>
              <a:t>(</a:t>
            </a:r>
            <a:r>
              <a:rPr lang="en-US" dirty="0"/>
              <a:t>word dog))</a:t>
            </a:r>
            <a:endParaRPr lang="fa-IR" b="1" dirty="0"/>
          </a:p>
        </p:txBody>
      </p:sp>
    </p:spTree>
    <p:extLst>
      <p:ext uri="{BB962C8B-B14F-4D97-AF65-F5344CB8AC3E}">
        <p14:creationId xmlns:p14="http://schemas.microsoft.com/office/powerpoint/2010/main" val="1476378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2134</TotalTime>
  <Words>4062</Words>
  <Application>Microsoft Office PowerPoint</Application>
  <PresentationFormat>On-screen Show (4:3)</PresentationFormat>
  <Paragraphs>466</Paragraphs>
  <Slides>39</Slides>
  <Notes>10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مهندسی نرم افزار 1</dc:title>
  <dc:creator>pol</dc:creator>
  <cp:lastModifiedBy>P01</cp:lastModifiedBy>
  <cp:revision>531</cp:revision>
  <dcterms:created xsi:type="dcterms:W3CDTF">2018-10-02T08:03:17Z</dcterms:created>
  <dcterms:modified xsi:type="dcterms:W3CDTF">2021-01-18T22:59:39Z</dcterms:modified>
</cp:coreProperties>
</file>