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9"/>
  </p:notesMasterIdLst>
  <p:handoutMasterIdLst>
    <p:handoutMasterId r:id="rId20"/>
  </p:handoutMasterIdLst>
  <p:sldIdLst>
    <p:sldId id="258" r:id="rId2"/>
    <p:sldId id="298" r:id="rId3"/>
    <p:sldId id="303" r:id="rId4"/>
    <p:sldId id="301" r:id="rId5"/>
    <p:sldId id="302" r:id="rId6"/>
    <p:sldId id="304" r:id="rId7"/>
    <p:sldId id="300" r:id="rId8"/>
    <p:sldId id="306" r:id="rId9"/>
    <p:sldId id="307" r:id="rId10"/>
    <p:sldId id="308" r:id="rId11"/>
    <p:sldId id="309" r:id="rId12"/>
    <p:sldId id="310" r:id="rId13"/>
    <p:sldId id="311" r:id="rId14"/>
    <p:sldId id="312" r:id="rId15"/>
    <p:sldId id="313" r:id="rId16"/>
    <p:sldId id="305" r:id="rId17"/>
    <p:sldId id="29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A90CC1-32DF-430D-99A6-EDA94129D07F}" type="datetimeFigureOut">
              <a:rPr lang="en-US" smtClean="0"/>
              <a:t>1/10/2021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58CA9F-8FB1-4042-85F0-D61F61B03305}" type="slidenum">
              <a:rPr lang="en-US" smtClean="0"/>
              <a:t>‹#›</a:t>
            </a:fld>
            <a:endParaRPr lang="en-US"/>
          </a:p>
        </p:txBody>
      </p:sp>
    </p:spTree>
    <p:extLst>
      <p:ext uri="{BB962C8B-B14F-4D97-AF65-F5344CB8AC3E}">
        <p14:creationId xmlns:p14="http://schemas.microsoft.com/office/powerpoint/2010/main" val="2764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A3081-BE3D-4573-8F01-B1BB42C1733F}" type="datetimeFigureOut">
              <a:rPr lang="en-US" smtClean="0"/>
              <a:t>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747CF-D8E6-43AC-9A5A-C67E3F4A43BF}" type="slidenum">
              <a:rPr lang="en-US" smtClean="0"/>
              <a:t>‹#›</a:t>
            </a:fld>
            <a:endParaRPr lang="en-US"/>
          </a:p>
        </p:txBody>
      </p:sp>
    </p:spTree>
    <p:extLst>
      <p:ext uri="{BB962C8B-B14F-4D97-AF65-F5344CB8AC3E}">
        <p14:creationId xmlns:p14="http://schemas.microsoft.com/office/powerpoint/2010/main" val="1012178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EF0747CF-D8E6-43AC-9A5A-C67E3F4A43BF}" type="slidenum">
              <a:rPr lang="en-US" smtClean="0"/>
              <a:t>1</a:t>
            </a:fld>
            <a:endParaRPr lang="en-US"/>
          </a:p>
        </p:txBody>
      </p:sp>
    </p:spTree>
    <p:extLst>
      <p:ext uri="{BB962C8B-B14F-4D97-AF65-F5344CB8AC3E}">
        <p14:creationId xmlns:p14="http://schemas.microsoft.com/office/powerpoint/2010/main" val="228157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1FEA6F9-CC71-4642-85F6-7448B82F34CC}" type="datetime1">
              <a:rPr lang="en-US" smtClean="0"/>
              <a:t>1/10/2021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4871A87-6A3A-464E-9A8C-DAAE1C9F95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5450E-8764-4F29-A44D-9EF0874ED9E7}" type="datetime1">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B4D3F4-A23B-426B-BD8D-7D6687B6432E}" type="datetime1">
              <a:rPr lang="en-US" smtClean="0"/>
              <a:t>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1C0C5AE-1261-414B-88BC-6043F574276D}" type="datetime1">
              <a:rPr lang="en-US" smtClean="0"/>
              <a:t>1/10/2021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18BA140-E195-4FEC-946D-7E43050B6A7D}" type="datetime1">
              <a:rPr lang="en-US" smtClean="0"/>
              <a:t>1/10/2021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4871A87-6A3A-464E-9A8C-DAAE1C9F95F5}"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7D2E0DE-276A-47F7-BF26-7B58F329D832}" type="datetime1">
              <a:rPr lang="en-US" smtClean="0"/>
              <a:t>1/10/2021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F4871A87-6A3A-464E-9A8C-DAAE1C9F95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6BC0766-69F2-4D4D-90CE-06B42B691B70}" type="datetime1">
              <a:rPr lang="en-US" smtClean="0"/>
              <a:t>1/10/2021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4871A87-6A3A-464E-9A8C-DAAE1C9F95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FC0661-2EE2-4D29-89C2-B6730CBD6DB9}" type="datetime1">
              <a:rPr lang="en-US" smtClean="0"/>
              <a:t>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8EAC6D5-7480-4243-9D83-0F8BC7F33A75}" type="datetime1">
              <a:rPr lang="en-US" smtClean="0"/>
              <a:t>1/10/2021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4871A87-6A3A-464E-9A8C-DAAE1C9F95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6E106EB1-84E8-477A-9CF7-9ED7C67AECFF}" type="datetime1">
              <a:rPr lang="en-US" smtClean="0"/>
              <a:t>1/10/2021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4871A87-6A3A-464E-9A8C-DAAE1C9F95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8354D1B-560A-418E-A757-F8662BA32A0B}" type="datetime1">
              <a:rPr lang="en-US" smtClean="0"/>
              <a:t>1/10/2021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4871A87-6A3A-464E-9A8C-DAAE1C9F95F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36AF8A4-577E-42F7-A842-D54A25580410}" type="datetime1">
              <a:rPr lang="en-US" smtClean="0"/>
              <a:t>1/10/2021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4871A87-6A3A-464E-9A8C-DAAE1C9F95F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heilton.com/Article/design-pattern/Visitor"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virgool.io/bistoon/anti-designpattern" TargetMode="External"/><Relationship Id="rId7" Type="http://schemas.openxmlformats.org/officeDocument/2006/relationships/hyperlink" Target="https://sourcemaking.com/antipatterns/software-development-antipatterns" TargetMode="External"/><Relationship Id="rId2" Type="http://schemas.openxmlformats.org/officeDocument/2006/relationships/hyperlink" Target="https://www.radcom.co/fa/blog/software/post/detail/97/Design-Patterns" TargetMode="External"/><Relationship Id="rId1" Type="http://schemas.openxmlformats.org/officeDocument/2006/relationships/slideLayout" Target="../slideLayouts/slideLayout3.xml"/><Relationship Id="rId6" Type="http://schemas.openxmlformats.org/officeDocument/2006/relationships/hyperlink" Target="http://www.heilton.com/Article/design-pattern/Visitor" TargetMode="External"/><Relationship Id="rId5" Type="http://schemas.openxmlformats.org/officeDocument/2006/relationships/hyperlink" Target="https://fa.wikipedia.org/wiki/%D8%A7%D9%84%DA%AF%D9%88%DB%8C_%D8%B7%D8%B1%D8%A7%D8%AD%DB%8C" TargetMode="External"/><Relationship Id="rId4" Type="http://schemas.openxmlformats.org/officeDocument/2006/relationships/hyperlink" Target="http://www.tahlildadeh.com/ArticleDetails/Design-Patter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a.wikipedia.org/wiki/%D8%B2%D8%A8%D8%A7%D9%86_%D8%A7%D9%86%DA%AF%D9%84%DB%8C%D8%B3%DB%8C" TargetMode="External"/><Relationship Id="rId2" Type="http://schemas.openxmlformats.org/officeDocument/2006/relationships/hyperlink" Target="https://fa.wikipedia.org/w/index.php?title=%D8%AF%D8%B3%D8%AA%D9%87_%DA%86%D9%87%D8%A7%D8%B1&amp;action=edit&amp;redlink=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2" descr="C:\Users\pol\Desktop\97-98-1\مهندسی نرم افزار 1\IMG1242248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1493" y="800912"/>
            <a:ext cx="1200058" cy="183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4975" y="251356"/>
            <a:ext cx="829073" cy="338554"/>
          </a:xfrm>
          <a:prstGeom prst="rect">
            <a:avLst/>
          </a:prstGeom>
          <a:noFill/>
        </p:spPr>
        <p:txBody>
          <a:bodyPr wrap="none" rtlCol="0">
            <a:spAutoFit/>
          </a:bodyPr>
          <a:lstStyle/>
          <a:p>
            <a:pPr algn="ctr"/>
            <a:r>
              <a:rPr lang="fa-IR" sz="1600" b="1" dirty="0" smtClean="0">
                <a:solidFill>
                  <a:schemeClr val="bg1"/>
                </a:solidFill>
              </a:rPr>
              <a:t>به نام خدا</a:t>
            </a:r>
            <a:endParaRPr lang="en-US" sz="1600" b="1" dirty="0">
              <a:solidFill>
                <a:schemeClr val="bg1"/>
              </a:solidFill>
            </a:endParaRPr>
          </a:p>
        </p:txBody>
      </p:sp>
      <p:sp>
        <p:nvSpPr>
          <p:cNvPr id="7" name="TextBox 6"/>
          <p:cNvSpPr txBox="1"/>
          <p:nvPr/>
        </p:nvSpPr>
        <p:spPr>
          <a:xfrm>
            <a:off x="3332596" y="3046096"/>
            <a:ext cx="2513830" cy="584775"/>
          </a:xfrm>
          <a:prstGeom prst="rect">
            <a:avLst/>
          </a:prstGeom>
          <a:noFill/>
        </p:spPr>
        <p:txBody>
          <a:bodyPr wrap="none" rtlCol="0">
            <a:spAutoFit/>
          </a:bodyPr>
          <a:lstStyle/>
          <a:p>
            <a:pPr algn="ctr"/>
            <a:r>
              <a:rPr lang="fa-IR" sz="3200" b="1" dirty="0" smtClean="0">
                <a:solidFill>
                  <a:schemeClr val="bg1"/>
                </a:solidFill>
              </a:rPr>
              <a:t>معماری نرم افزار</a:t>
            </a:r>
            <a:endParaRPr lang="en-US" sz="3200" b="1" dirty="0">
              <a:solidFill>
                <a:schemeClr val="bg1"/>
              </a:solidFill>
            </a:endParaRPr>
          </a:p>
        </p:txBody>
      </p:sp>
      <p:sp>
        <p:nvSpPr>
          <p:cNvPr id="8" name="TextBox 7"/>
          <p:cNvSpPr txBox="1"/>
          <p:nvPr/>
        </p:nvSpPr>
        <p:spPr>
          <a:xfrm>
            <a:off x="3363004" y="4086930"/>
            <a:ext cx="2517035" cy="2031325"/>
          </a:xfrm>
          <a:prstGeom prst="rect">
            <a:avLst/>
          </a:prstGeom>
          <a:noFill/>
        </p:spPr>
        <p:txBody>
          <a:bodyPr wrap="none" rtlCol="0">
            <a:spAutoFit/>
          </a:bodyPr>
          <a:lstStyle/>
          <a:p>
            <a:pPr algn="ctr"/>
            <a:r>
              <a:rPr lang="fa-IR" sz="1600" b="1" dirty="0" smtClean="0">
                <a:solidFill>
                  <a:schemeClr val="bg1"/>
                </a:solidFill>
              </a:rPr>
              <a:t>استاد</a:t>
            </a:r>
            <a:r>
              <a:rPr lang="fa-IR" b="1" dirty="0" smtClean="0">
                <a:solidFill>
                  <a:schemeClr val="bg1"/>
                </a:solidFill>
              </a:rPr>
              <a:t>:</a:t>
            </a:r>
          </a:p>
          <a:p>
            <a:pPr algn="ctr"/>
            <a:r>
              <a:rPr lang="fa-IR" b="1" dirty="0" smtClean="0">
                <a:solidFill>
                  <a:schemeClr val="bg1"/>
                </a:solidFill>
              </a:rPr>
              <a:t>دکتر سید علی رضوی ابراهیمی</a:t>
            </a:r>
          </a:p>
          <a:p>
            <a:pPr algn="ctr"/>
            <a:endParaRPr lang="fa-IR" b="1" dirty="0">
              <a:solidFill>
                <a:schemeClr val="bg1"/>
              </a:solidFill>
            </a:endParaRPr>
          </a:p>
          <a:p>
            <a:pPr algn="ctr"/>
            <a:endParaRPr lang="en-US" b="1" dirty="0" smtClean="0">
              <a:solidFill>
                <a:schemeClr val="bg1"/>
              </a:solidFill>
            </a:endParaRPr>
          </a:p>
          <a:p>
            <a:pPr algn="ctr"/>
            <a:r>
              <a:rPr lang="en-US" b="1" dirty="0">
                <a:solidFill>
                  <a:schemeClr val="bg1"/>
                </a:solidFill>
              </a:rPr>
              <a:t> </a:t>
            </a:r>
            <a:r>
              <a:rPr lang="fa-IR" b="1" dirty="0" smtClean="0">
                <a:solidFill>
                  <a:schemeClr val="bg1"/>
                </a:solidFill>
              </a:rPr>
              <a:t>دانشجو:</a:t>
            </a:r>
          </a:p>
          <a:p>
            <a:pPr algn="ctr"/>
            <a:r>
              <a:rPr lang="fa-IR" sz="1600" b="1" dirty="0" smtClean="0">
                <a:solidFill>
                  <a:schemeClr val="bg1"/>
                </a:solidFill>
              </a:rPr>
              <a:t>پولاددباغ مقتدر</a:t>
            </a:r>
          </a:p>
          <a:p>
            <a:pPr algn="ctr"/>
            <a:endParaRPr lang="fa-IR" b="1" dirty="0" smtClean="0">
              <a:solidFill>
                <a:schemeClr val="bg1"/>
              </a:solidFill>
            </a:endParaRPr>
          </a:p>
        </p:txBody>
      </p:sp>
      <p:sp>
        <p:nvSpPr>
          <p:cNvPr id="9" name="TextBox 8"/>
          <p:cNvSpPr txBox="1"/>
          <p:nvPr/>
        </p:nvSpPr>
        <p:spPr>
          <a:xfrm>
            <a:off x="4209733" y="6093296"/>
            <a:ext cx="798617" cy="276999"/>
          </a:xfrm>
          <a:prstGeom prst="rect">
            <a:avLst/>
          </a:prstGeom>
          <a:noFill/>
        </p:spPr>
        <p:txBody>
          <a:bodyPr wrap="none" rtlCol="0">
            <a:spAutoFit/>
          </a:bodyPr>
          <a:lstStyle/>
          <a:p>
            <a:pPr algn="ctr"/>
            <a:r>
              <a:rPr lang="fa-IR" sz="1200" b="1" dirty="0" smtClean="0">
                <a:solidFill>
                  <a:schemeClr val="bg1"/>
                </a:solidFill>
              </a:rPr>
              <a:t>پاییز 1399</a:t>
            </a:r>
            <a:endParaRPr lang="en-US" sz="1200" b="1" dirty="0">
              <a:solidFill>
                <a:schemeClr val="bg1"/>
              </a:solidFill>
            </a:endParaRPr>
          </a:p>
        </p:txBody>
      </p:sp>
      <p:sp>
        <p:nvSpPr>
          <p:cNvPr id="11" name="Slide Number Placeholder 10"/>
          <p:cNvSpPr>
            <a:spLocks noGrp="1"/>
          </p:cNvSpPr>
          <p:nvPr>
            <p:ph type="sldNum" sz="quarter" idx="12"/>
          </p:nvPr>
        </p:nvSpPr>
        <p:spPr/>
        <p:txBody>
          <a:bodyPr/>
          <a:lstStyle/>
          <a:p>
            <a:fld id="{F4871A87-6A3A-464E-9A8C-DAAE1C9F95F5}" type="slidenum">
              <a:rPr lang="en-US" smtClean="0"/>
              <a:t>1</a:t>
            </a:fld>
            <a:r>
              <a:rPr lang="fa-IR" dirty="0" smtClean="0"/>
              <a:t>÷</a:t>
            </a:r>
            <a:endParaRPr lang="en-US" dirty="0"/>
          </a:p>
        </p:txBody>
      </p:sp>
    </p:spTree>
    <p:extLst>
      <p:ext uri="{BB962C8B-B14F-4D97-AF65-F5344CB8AC3E}">
        <p14:creationId xmlns:p14="http://schemas.microsoft.com/office/powerpoint/2010/main" val="334055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pPr rtl="1"/>
            <a:fld id="{F4871A87-6A3A-464E-9A8C-DAAE1C9F95F5}" type="slidenum">
              <a:rPr lang="en-US" smtClean="0"/>
              <a:pPr rtl="1"/>
              <a:t>10</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2051720" y="762158"/>
            <a:ext cx="5040560" cy="1077218"/>
          </a:xfrm>
          <a:prstGeom prst="rect">
            <a:avLst/>
          </a:prstGeom>
          <a:noFill/>
        </p:spPr>
        <p:txBody>
          <a:bodyPr wrap="square" rtlCol="1">
            <a:spAutoFit/>
          </a:bodyPr>
          <a:lstStyle/>
          <a:p>
            <a:pPr algn="ctr" rtl="1"/>
            <a:r>
              <a:rPr lang="fa-IR" sz="3200" b="1" dirty="0">
                <a:solidFill>
                  <a:srgbClr val="FF0000"/>
                </a:solidFill>
              </a:rPr>
              <a:t>انواع الگوهای رفتاری</a:t>
            </a:r>
            <a:r>
              <a:rPr lang="fa-IR" sz="3200" dirty="0"/>
              <a:t> </a:t>
            </a:r>
            <a:r>
              <a:rPr lang="fa-IR" sz="3200" b="1" dirty="0" smtClean="0">
                <a:solidFill>
                  <a:srgbClr val="FF0000"/>
                </a:solidFill>
              </a:rPr>
              <a:t>:</a:t>
            </a:r>
            <a:endParaRPr lang="fa-IR" sz="3200" b="1" dirty="0">
              <a:solidFill>
                <a:srgbClr val="FF0000"/>
              </a:solidFill>
            </a:endParaRPr>
          </a:p>
          <a:p>
            <a:pPr algn="ctr"/>
            <a:endParaRPr lang="fa-IR" sz="3200" dirty="0">
              <a:solidFill>
                <a:srgbClr val="FF0000"/>
              </a:solidFill>
            </a:endParaRPr>
          </a:p>
        </p:txBody>
      </p:sp>
      <p:sp>
        <p:nvSpPr>
          <p:cNvPr id="3" name="TextBox 2"/>
          <p:cNvSpPr txBox="1"/>
          <p:nvPr/>
        </p:nvSpPr>
        <p:spPr>
          <a:xfrm>
            <a:off x="467544" y="1575855"/>
            <a:ext cx="7920880" cy="646331"/>
          </a:xfrm>
          <a:prstGeom prst="rect">
            <a:avLst/>
          </a:prstGeom>
          <a:noFill/>
        </p:spPr>
        <p:txBody>
          <a:bodyPr wrap="square" rtlCol="1">
            <a:spAutoFit/>
          </a:bodyPr>
          <a:lstStyle/>
          <a:p>
            <a:pPr algn="r" rtl="1"/>
            <a:r>
              <a:rPr lang="en-US" b="1" dirty="0" smtClean="0"/>
              <a:t>Behavioral </a:t>
            </a:r>
            <a:r>
              <a:rPr lang="fa-IR" b="1" dirty="0" smtClean="0"/>
              <a:t>:الگوهای </a:t>
            </a:r>
            <a:r>
              <a:rPr lang="fa-IR" b="1" dirty="0"/>
              <a:t>طراحی رفتاری، که به ارتباط بین کلاس ها و اشیا پرداخته و جزو مهمترین و خاص ترین الگوها هستند و شامل الگوهای زیر هستند:</a:t>
            </a:r>
          </a:p>
        </p:txBody>
      </p:sp>
      <p:graphicFrame>
        <p:nvGraphicFramePr>
          <p:cNvPr id="7" name="Table 6"/>
          <p:cNvGraphicFramePr>
            <a:graphicFrameLocks noGrp="1"/>
          </p:cNvGraphicFramePr>
          <p:nvPr>
            <p:extLst>
              <p:ext uri="{D42A27DB-BD31-4B8C-83A1-F6EECF244321}">
                <p14:modId xmlns:p14="http://schemas.microsoft.com/office/powerpoint/2010/main" val="3397546753"/>
              </p:ext>
            </p:extLst>
          </p:nvPr>
        </p:nvGraphicFramePr>
        <p:xfrm>
          <a:off x="344398" y="2708920"/>
          <a:ext cx="8455203" cy="3024336"/>
        </p:xfrm>
        <a:graphic>
          <a:graphicData uri="http://schemas.openxmlformats.org/drawingml/2006/table">
            <a:tbl>
              <a:tblPr rtl="1" firstRow="1" bandRow="1">
                <a:tableStyleId>{5C22544A-7EE6-4342-B048-85BDC9FD1C3A}</a:tableStyleId>
              </a:tblPr>
              <a:tblGrid>
                <a:gridCol w="1485663"/>
                <a:gridCol w="6969540"/>
              </a:tblGrid>
              <a:tr h="183828">
                <a:tc>
                  <a:txBody>
                    <a:bodyPr/>
                    <a:lstStyle/>
                    <a:p>
                      <a:pPr algn="ctr" rtl="1"/>
                      <a:r>
                        <a:rPr lang="fa-IR" dirty="0" smtClean="0"/>
                        <a:t>نام الگو</a:t>
                      </a:r>
                      <a:endParaRPr lang="fa-IR" dirty="0"/>
                    </a:p>
                  </a:txBody>
                  <a:tcPr/>
                </a:tc>
                <a:tc>
                  <a:txBody>
                    <a:bodyPr/>
                    <a:lstStyle/>
                    <a:p>
                      <a:pPr algn="r" rtl="1"/>
                      <a:r>
                        <a:rPr lang="fa-IR" dirty="0" smtClean="0"/>
                        <a:t>چکیده</a:t>
                      </a:r>
                      <a:endParaRPr lang="fa-IR" dirty="0"/>
                    </a:p>
                  </a:txBody>
                  <a:tcPr/>
                </a:tc>
              </a:tr>
              <a:tr h="381136">
                <a:tc>
                  <a:txBody>
                    <a:bodyPr/>
                    <a:lstStyle/>
                    <a:p>
                      <a:pPr algn="ctr" rtl="1"/>
                      <a:r>
                        <a:rPr lang="en-US" b="1" dirty="0" smtClean="0">
                          <a:effectLst/>
                        </a:rPr>
                        <a:t>State</a:t>
                      </a:r>
                      <a:endParaRPr lang="fa-IR" b="1" dirty="0"/>
                    </a:p>
                  </a:txBody>
                  <a:tcPr/>
                </a:tc>
                <a:tc>
                  <a:txBody>
                    <a:bodyPr/>
                    <a:lstStyle/>
                    <a:p>
                      <a:pPr algn="r" rtl="1"/>
                      <a:r>
                        <a:rPr lang="fa-IR" sz="1600" b="1" dirty="0" smtClean="0"/>
                        <a:t>به شی اجازه می دهد در صورتی که حالت درونی آن تغییر کند، رفتار خود را تغییر دهد به صورتی که شی کلاس خود را تغییر داده است.</a:t>
                      </a:r>
                      <a:endParaRPr lang="fa-IR" sz="1600" b="1" dirty="0"/>
                    </a:p>
                  </a:txBody>
                  <a:tcPr/>
                </a:tc>
              </a:tr>
              <a:tr h="432904">
                <a:tc>
                  <a:txBody>
                    <a:bodyPr/>
                    <a:lstStyle/>
                    <a:p>
                      <a:pPr algn="ctr" rtl="1"/>
                      <a:r>
                        <a:rPr lang="en-US" b="1" dirty="0" smtClean="0">
                          <a:effectLst/>
                        </a:rPr>
                        <a:t>Strategy</a:t>
                      </a:r>
                      <a:endParaRPr lang="fa-IR" b="1" dirty="0"/>
                    </a:p>
                  </a:txBody>
                  <a:tcPr/>
                </a:tc>
                <a:tc>
                  <a:txBody>
                    <a:bodyPr/>
                    <a:lstStyle/>
                    <a:p>
                      <a:pPr algn="r" rtl="1"/>
                      <a:r>
                        <a:rPr lang="fa-IR" sz="1600" b="1" dirty="0" smtClean="0"/>
                        <a:t>یک خانواده از الگوریتم ها تعریف کرده و هر کدام را در پوششی قرار می دهد و آن ها را قابل تعویض می کند و اجازه می دهد الگوریتم به صورت مستقل از کاربرانی که از آن استفاده می کنند و متفاوت باشد.</a:t>
                      </a:r>
                      <a:endParaRPr lang="fa-IR" sz="1600" b="1" dirty="0"/>
                    </a:p>
                  </a:txBody>
                  <a:tcPr/>
                </a:tc>
              </a:tr>
              <a:tr h="575208">
                <a:tc>
                  <a:txBody>
                    <a:bodyPr/>
                    <a:lstStyle/>
                    <a:p>
                      <a:pPr algn="ctr" rtl="1"/>
                      <a:r>
                        <a:rPr lang="en-US" b="1" dirty="0" smtClean="0">
                          <a:effectLst/>
                        </a:rPr>
                        <a:t>Template Method</a:t>
                      </a:r>
                      <a:endParaRPr lang="fa-IR" b="1" dirty="0"/>
                    </a:p>
                  </a:txBody>
                  <a:tcPr/>
                </a:tc>
                <a:tc>
                  <a:txBody>
                    <a:bodyPr/>
                    <a:lstStyle/>
                    <a:p>
                      <a:pPr algn="r" rtl="1"/>
                      <a:r>
                        <a:rPr lang="fa-IR" sz="1600" b="1" dirty="0" smtClean="0"/>
                        <a:t>اسکلت بندی الگوریتم در یک عملیات را تعریف می کند و پیاده سازی برخی مراحل را به کلاس های فرعی واگذار می کند. به کلاس های فرعی اجازه می دهد که برخی مراحل یک الگوریتم را بدون تغییر ساختار الگوریتم دوباره تعریف کنند.</a:t>
                      </a:r>
                      <a:endParaRPr lang="fa-IR" sz="1600" b="1" dirty="0"/>
                    </a:p>
                  </a:txBody>
                  <a:tcPr/>
                </a:tc>
              </a:tr>
              <a:tr h="433536">
                <a:tc>
                  <a:txBody>
                    <a:bodyPr/>
                    <a:lstStyle/>
                    <a:p>
                      <a:pPr algn="ctr" rtl="1"/>
                      <a:r>
                        <a:rPr lang="en-US" b="1" dirty="0" smtClean="0">
                          <a:effectLst/>
                        </a:rPr>
                        <a:t>Visitor</a:t>
                      </a:r>
                      <a:endParaRPr lang="fa-IR" b="1" dirty="0"/>
                    </a:p>
                  </a:txBody>
                  <a:tcPr/>
                </a:tc>
                <a:tc>
                  <a:txBody>
                    <a:bodyPr/>
                    <a:lstStyle/>
                    <a:p>
                      <a:pPr algn="r" rtl="1"/>
                      <a:r>
                        <a:rPr lang="fa-IR" sz="1600" b="1" dirty="0" smtClean="0"/>
                        <a:t>امکان عملیات جدید بدون تغییر کلاس های عناصری که در آن کار می کند را فراهم می کند.</a:t>
                      </a:r>
                      <a:endParaRPr lang="fa-IR" sz="1600" b="1" dirty="0"/>
                    </a:p>
                  </a:txBody>
                  <a:tcPr/>
                </a:tc>
              </a:tr>
            </a:tbl>
          </a:graphicData>
        </a:graphic>
      </p:graphicFrame>
    </p:spTree>
    <p:extLst>
      <p:ext uri="{BB962C8B-B14F-4D97-AF65-F5344CB8AC3E}">
        <p14:creationId xmlns:p14="http://schemas.microsoft.com/office/powerpoint/2010/main" val="2096502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pPr rtl="1"/>
            <a:fld id="{F4871A87-6A3A-464E-9A8C-DAAE1C9F95F5}" type="slidenum">
              <a:rPr lang="en-US" smtClean="0"/>
              <a:pPr rtl="1"/>
              <a:t>11</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2051720" y="762158"/>
            <a:ext cx="5040560" cy="1077218"/>
          </a:xfrm>
          <a:prstGeom prst="rect">
            <a:avLst/>
          </a:prstGeom>
          <a:noFill/>
        </p:spPr>
        <p:txBody>
          <a:bodyPr wrap="square" rtlCol="1">
            <a:spAutoFit/>
          </a:bodyPr>
          <a:lstStyle/>
          <a:p>
            <a:pPr algn="ctr" rtl="1"/>
            <a:r>
              <a:rPr lang="fa-IR" sz="3200" b="1" dirty="0">
                <a:solidFill>
                  <a:srgbClr val="FF0000"/>
                </a:solidFill>
              </a:rPr>
              <a:t>انواع الگوهای </a:t>
            </a:r>
            <a:r>
              <a:rPr lang="fa-IR" sz="3200" b="1" dirty="0" smtClean="0">
                <a:solidFill>
                  <a:srgbClr val="FF0000"/>
                </a:solidFill>
              </a:rPr>
              <a:t>خلقی</a:t>
            </a:r>
            <a:r>
              <a:rPr lang="fa-IR" sz="3200" dirty="0" smtClean="0"/>
              <a:t> </a:t>
            </a:r>
            <a:r>
              <a:rPr lang="fa-IR" sz="3200" b="1" dirty="0" smtClean="0">
                <a:solidFill>
                  <a:srgbClr val="FF0000"/>
                </a:solidFill>
              </a:rPr>
              <a:t>:</a:t>
            </a:r>
            <a:endParaRPr lang="fa-IR" sz="3200" b="1" dirty="0">
              <a:solidFill>
                <a:srgbClr val="FF0000"/>
              </a:solidFill>
            </a:endParaRPr>
          </a:p>
          <a:p>
            <a:pPr algn="ctr"/>
            <a:endParaRPr lang="fa-IR" sz="3200" dirty="0">
              <a:solidFill>
                <a:srgbClr val="FF0000"/>
              </a:solidFill>
            </a:endParaRPr>
          </a:p>
        </p:txBody>
      </p:sp>
      <p:sp>
        <p:nvSpPr>
          <p:cNvPr id="3" name="TextBox 2"/>
          <p:cNvSpPr txBox="1"/>
          <p:nvPr/>
        </p:nvSpPr>
        <p:spPr>
          <a:xfrm>
            <a:off x="467544" y="1575855"/>
            <a:ext cx="7920880" cy="646331"/>
          </a:xfrm>
          <a:prstGeom prst="rect">
            <a:avLst/>
          </a:prstGeom>
          <a:noFill/>
        </p:spPr>
        <p:txBody>
          <a:bodyPr wrap="square" rtlCol="1">
            <a:spAutoFit/>
          </a:bodyPr>
          <a:lstStyle/>
          <a:p>
            <a:pPr algn="r" rtl="1"/>
            <a:r>
              <a:rPr lang="en-US" b="1" dirty="0" smtClean="0"/>
              <a:t>Creational </a:t>
            </a:r>
            <a:r>
              <a:rPr lang="fa-IR" b="1" dirty="0" smtClean="0"/>
              <a:t>:الگوهای </a:t>
            </a:r>
            <a:r>
              <a:rPr lang="fa-IR" b="1" dirty="0"/>
              <a:t>طراحی خلاقانه، که برای ساخت ساخت کلاس ها و اشیا به کار برده می شوند. این الگوها شامل الگوهای زیر می باشند:</a:t>
            </a:r>
          </a:p>
        </p:txBody>
      </p:sp>
      <p:graphicFrame>
        <p:nvGraphicFramePr>
          <p:cNvPr id="7" name="Table 6"/>
          <p:cNvGraphicFramePr>
            <a:graphicFrameLocks noGrp="1"/>
          </p:cNvGraphicFramePr>
          <p:nvPr>
            <p:extLst>
              <p:ext uri="{D42A27DB-BD31-4B8C-83A1-F6EECF244321}">
                <p14:modId xmlns:p14="http://schemas.microsoft.com/office/powerpoint/2010/main" val="2751929063"/>
              </p:ext>
            </p:extLst>
          </p:nvPr>
        </p:nvGraphicFramePr>
        <p:xfrm>
          <a:off x="344398" y="2708920"/>
          <a:ext cx="8455203" cy="3237696"/>
        </p:xfrm>
        <a:graphic>
          <a:graphicData uri="http://schemas.openxmlformats.org/drawingml/2006/table">
            <a:tbl>
              <a:tblPr rtl="1" firstRow="1" bandRow="1">
                <a:tableStyleId>{5C22544A-7EE6-4342-B048-85BDC9FD1C3A}</a:tableStyleId>
              </a:tblPr>
              <a:tblGrid>
                <a:gridCol w="1485663"/>
                <a:gridCol w="6969540"/>
              </a:tblGrid>
              <a:tr h="183828">
                <a:tc>
                  <a:txBody>
                    <a:bodyPr/>
                    <a:lstStyle/>
                    <a:p>
                      <a:pPr algn="ctr" rtl="1"/>
                      <a:r>
                        <a:rPr lang="fa-IR" dirty="0" smtClean="0"/>
                        <a:t>نام الگو</a:t>
                      </a:r>
                      <a:endParaRPr lang="fa-IR" dirty="0"/>
                    </a:p>
                  </a:txBody>
                  <a:tcPr/>
                </a:tc>
                <a:tc>
                  <a:txBody>
                    <a:bodyPr/>
                    <a:lstStyle/>
                    <a:p>
                      <a:pPr algn="r" rtl="1"/>
                      <a:r>
                        <a:rPr lang="fa-IR" dirty="0" smtClean="0"/>
                        <a:t>چکیده</a:t>
                      </a:r>
                      <a:endParaRPr lang="fa-IR" dirty="0"/>
                    </a:p>
                  </a:txBody>
                  <a:tcPr/>
                </a:tc>
              </a:tr>
              <a:tr h="381136">
                <a:tc>
                  <a:txBody>
                    <a:bodyPr/>
                    <a:lstStyle/>
                    <a:p>
                      <a:pPr algn="ctr" rtl="1"/>
                      <a:r>
                        <a:rPr lang="en-US" b="1" dirty="0" smtClean="0">
                          <a:effectLst/>
                        </a:rPr>
                        <a:t>Abstract Factory</a:t>
                      </a:r>
                      <a:endParaRPr lang="fa-IR" b="1" dirty="0"/>
                    </a:p>
                  </a:txBody>
                  <a:tcPr/>
                </a:tc>
                <a:tc>
                  <a:txBody>
                    <a:bodyPr/>
                    <a:lstStyle/>
                    <a:p>
                      <a:pPr algn="r" rtl="1"/>
                      <a:r>
                        <a:rPr lang="fa-IR" sz="1600" b="1" dirty="0" smtClean="0"/>
                        <a:t>برای ساخت خانواده هایی از اشیای مرتبط به یکدیگر در زمان اجرا به کار برده می شود.</a:t>
                      </a:r>
                      <a:endParaRPr lang="fa-IR" sz="1600" b="1" dirty="0"/>
                    </a:p>
                  </a:txBody>
                  <a:tcPr/>
                </a:tc>
              </a:tr>
              <a:tr h="432904">
                <a:tc>
                  <a:txBody>
                    <a:bodyPr/>
                    <a:lstStyle/>
                    <a:p>
                      <a:pPr algn="ctr" rtl="1"/>
                      <a:r>
                        <a:rPr lang="en-US" b="1" dirty="0" smtClean="0">
                          <a:effectLst/>
                        </a:rPr>
                        <a:t>Builder</a:t>
                      </a:r>
                      <a:endParaRPr lang="fa-IR" b="1" dirty="0"/>
                    </a:p>
                  </a:txBody>
                  <a:tcPr/>
                </a:tc>
                <a:tc>
                  <a:txBody>
                    <a:bodyPr/>
                    <a:lstStyle/>
                    <a:p>
                      <a:pPr algn="r" rtl="1"/>
                      <a:r>
                        <a:rPr lang="fa-IR" sz="1600" b="1" dirty="0" smtClean="0"/>
                        <a:t>ایجاد اشیای پیچیده با اجزای تشکیل دهنده به صورتی که با همان فرآیند ساخت می توان نمایش های گوناگون ایجاد کرد.</a:t>
                      </a:r>
                      <a:endParaRPr lang="fa-IR" sz="1600" b="1" dirty="0"/>
                    </a:p>
                  </a:txBody>
                  <a:tcPr/>
                </a:tc>
              </a:tr>
              <a:tr h="575208">
                <a:tc>
                  <a:txBody>
                    <a:bodyPr/>
                    <a:lstStyle/>
                    <a:p>
                      <a:pPr algn="ctr" rtl="1"/>
                      <a:r>
                        <a:rPr lang="en-US" b="1" dirty="0" smtClean="0">
                          <a:effectLst/>
                        </a:rPr>
                        <a:t>Factory Method</a:t>
                      </a:r>
                      <a:endParaRPr lang="fa-IR" b="1" dirty="0"/>
                    </a:p>
                  </a:txBody>
                  <a:tcPr/>
                </a:tc>
                <a:tc>
                  <a:txBody>
                    <a:bodyPr/>
                    <a:lstStyle/>
                    <a:p>
                      <a:pPr algn="r" rtl="1"/>
                      <a:r>
                        <a:rPr lang="fa-IR" sz="1600" b="1" dirty="0" smtClean="0"/>
                        <a:t>برای ایجاد شی </a:t>
                      </a:r>
                      <a:r>
                        <a:rPr lang="en-US" sz="1600" b="1" dirty="0" smtClean="0"/>
                        <a:t>Interface </a:t>
                      </a:r>
                      <a:r>
                        <a:rPr lang="fa-IR" sz="1600" b="1" dirty="0" smtClean="0"/>
                        <a:t>را تعیین می کند اما کلاسهای فرعی تصمیم می گیرند چه کلاسی معرفی شود.</a:t>
                      </a:r>
                      <a:endParaRPr lang="fa-IR" sz="1600" b="1" dirty="0"/>
                    </a:p>
                  </a:txBody>
                  <a:tcPr/>
                </a:tc>
              </a:tr>
              <a:tr h="433536">
                <a:tc>
                  <a:txBody>
                    <a:bodyPr/>
                    <a:lstStyle/>
                    <a:p>
                      <a:pPr algn="ctr" rtl="1"/>
                      <a:r>
                        <a:rPr lang="en-US" b="1" dirty="0" smtClean="0">
                          <a:effectLst/>
                        </a:rPr>
                        <a:t>Prototype</a:t>
                      </a:r>
                      <a:endParaRPr lang="fa-IR" b="1" dirty="0"/>
                    </a:p>
                  </a:txBody>
                  <a:tcPr/>
                </a:tc>
                <a:tc>
                  <a:txBody>
                    <a:bodyPr/>
                    <a:lstStyle/>
                    <a:p>
                      <a:pPr algn="r" rtl="1"/>
                      <a:r>
                        <a:rPr lang="fa-IR" sz="1600" b="1" dirty="0" smtClean="0"/>
                        <a:t>برای ایجاد شی جدیدی که خواص شی اصلی را داشته باشد به کار می رود.</a:t>
                      </a:r>
                    </a:p>
                  </a:txBody>
                  <a:tcPr/>
                </a:tc>
              </a:tr>
              <a:tr h="433536">
                <a:tc>
                  <a:txBody>
                    <a:bodyPr/>
                    <a:lstStyle/>
                    <a:p>
                      <a:pPr algn="ctr" rtl="1"/>
                      <a:r>
                        <a:rPr lang="en-US" b="1" dirty="0" smtClean="0">
                          <a:effectLst/>
                        </a:rPr>
                        <a:t>Singleton</a:t>
                      </a:r>
                      <a:endParaRPr lang="fa-IR" b="1" dirty="0"/>
                    </a:p>
                  </a:txBody>
                  <a:tcPr/>
                </a:tc>
                <a:tc>
                  <a:txBody>
                    <a:bodyPr/>
                    <a:lstStyle/>
                    <a:p>
                      <a:pPr algn="r" rtl="1"/>
                      <a:r>
                        <a:rPr lang="fa-IR" sz="1600" b="1" dirty="0" smtClean="0"/>
                        <a:t>این که فقط یک نمونه از یک کلاس وجود داشته باشد را تضمین می کند و یک نمونه کلی برای دسترسی به آن ایجاد می کند.</a:t>
                      </a:r>
                    </a:p>
                  </a:txBody>
                  <a:tcPr/>
                </a:tc>
              </a:tr>
            </a:tbl>
          </a:graphicData>
        </a:graphic>
      </p:graphicFrame>
    </p:spTree>
    <p:extLst>
      <p:ext uri="{BB962C8B-B14F-4D97-AF65-F5344CB8AC3E}">
        <p14:creationId xmlns:p14="http://schemas.microsoft.com/office/powerpoint/2010/main" val="2362611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pPr rtl="1"/>
            <a:fld id="{F4871A87-6A3A-464E-9A8C-DAAE1C9F95F5}" type="slidenum">
              <a:rPr lang="en-US" smtClean="0"/>
              <a:pPr rtl="1"/>
              <a:t>12</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1331640" y="798279"/>
            <a:ext cx="6696744" cy="3416320"/>
          </a:xfrm>
          <a:prstGeom prst="rect">
            <a:avLst/>
          </a:prstGeom>
          <a:noFill/>
        </p:spPr>
        <p:txBody>
          <a:bodyPr wrap="square" rtlCol="1">
            <a:spAutoFit/>
          </a:bodyPr>
          <a:lstStyle/>
          <a:p>
            <a:pPr algn="ctr" rtl="1"/>
            <a:r>
              <a:rPr lang="fa-IR" sz="7200" b="1" dirty="0" smtClean="0">
                <a:solidFill>
                  <a:srgbClr val="FF0000"/>
                </a:solidFill>
              </a:rPr>
              <a:t>ضدالگوها طراحی </a:t>
            </a:r>
            <a:endParaRPr lang="fa-IR" sz="7200" b="1" dirty="0">
              <a:solidFill>
                <a:srgbClr val="FF0000"/>
              </a:solidFill>
            </a:endParaRPr>
          </a:p>
          <a:p>
            <a:pPr algn="ctr" rtl="1"/>
            <a:endParaRPr lang="fa-IR" sz="7200" b="1" dirty="0">
              <a:solidFill>
                <a:srgbClr val="FF0000"/>
              </a:solidFill>
            </a:endParaRPr>
          </a:p>
          <a:p>
            <a:pPr algn="ctr"/>
            <a:endParaRPr lang="fa-IR" sz="7200" dirty="0">
              <a:solidFill>
                <a:srgbClr val="FF0000"/>
              </a:solidFill>
            </a:endParaRPr>
          </a:p>
        </p:txBody>
      </p:sp>
      <p:sp>
        <p:nvSpPr>
          <p:cNvPr id="2" name="TextBox 1"/>
          <p:cNvSpPr txBox="1"/>
          <p:nvPr/>
        </p:nvSpPr>
        <p:spPr>
          <a:xfrm>
            <a:off x="1832598" y="2165955"/>
            <a:ext cx="5694829" cy="830997"/>
          </a:xfrm>
          <a:prstGeom prst="rect">
            <a:avLst/>
          </a:prstGeom>
          <a:noFill/>
        </p:spPr>
        <p:txBody>
          <a:bodyPr wrap="none" rtlCol="1">
            <a:spAutoFit/>
          </a:bodyPr>
          <a:lstStyle/>
          <a:p>
            <a:r>
              <a:rPr lang="en-US" sz="4800" b="1" dirty="0" smtClean="0"/>
              <a:t>Anti Design Pattern</a:t>
            </a:r>
            <a:endParaRPr lang="fa-IR" sz="4800" b="1" dirty="0"/>
          </a:p>
        </p:txBody>
      </p:sp>
      <p:sp>
        <p:nvSpPr>
          <p:cNvPr id="4" name="TextBox 3"/>
          <p:cNvSpPr txBox="1"/>
          <p:nvPr/>
        </p:nvSpPr>
        <p:spPr>
          <a:xfrm>
            <a:off x="379062" y="2996952"/>
            <a:ext cx="8352928" cy="1323439"/>
          </a:xfrm>
          <a:prstGeom prst="rect">
            <a:avLst/>
          </a:prstGeom>
          <a:noFill/>
        </p:spPr>
        <p:txBody>
          <a:bodyPr wrap="square" rtlCol="1">
            <a:spAutoFit/>
          </a:bodyPr>
          <a:lstStyle/>
          <a:p>
            <a:pPr algn="r"/>
            <a:r>
              <a:rPr lang="fa-IR" sz="2000" b="1" dirty="0"/>
              <a:t>طراحی معماری نرم افزار و پیاده‌سازی پروژه ها بر اساس اون دو لبه یک شمشیره!!! همونقدر که شنیدیم که خیلی مفیده و میتونه به پیاده‌سازی اصولی و نگهداشت یک سیستم نرم‌افزاری کمک کنه، اگر طراحی درست صورت نگیره و یا از الگوهای نادرستی در اون استفاده بشه میتونه باعث بشه پروژه کارایی و توسعه‌پذیریش رو از دست بده.</a:t>
            </a:r>
          </a:p>
        </p:txBody>
      </p:sp>
    </p:spTree>
    <p:extLst>
      <p:ext uri="{BB962C8B-B14F-4D97-AF65-F5344CB8AC3E}">
        <p14:creationId xmlns:p14="http://schemas.microsoft.com/office/powerpoint/2010/main" val="3431660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pPr rtl="1"/>
            <a:fld id="{F4871A87-6A3A-464E-9A8C-DAAE1C9F95F5}" type="slidenum">
              <a:rPr lang="en-US" smtClean="0"/>
              <a:pPr rtl="1"/>
              <a:t>13</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1547664" y="73025"/>
            <a:ext cx="6048672" cy="3416320"/>
          </a:xfrm>
          <a:prstGeom prst="rect">
            <a:avLst/>
          </a:prstGeom>
          <a:noFill/>
        </p:spPr>
        <p:txBody>
          <a:bodyPr wrap="square" rtlCol="1">
            <a:spAutoFit/>
          </a:bodyPr>
          <a:lstStyle/>
          <a:p>
            <a:pPr algn="ctr" rtl="1"/>
            <a:r>
              <a:rPr lang="fa-IR" sz="7200" b="1" dirty="0" smtClean="0">
                <a:solidFill>
                  <a:srgbClr val="FF0000"/>
                </a:solidFill>
              </a:rPr>
              <a:t>ضدالگوها طراحی </a:t>
            </a:r>
            <a:endParaRPr lang="fa-IR" sz="7200" b="1" dirty="0">
              <a:solidFill>
                <a:srgbClr val="FF0000"/>
              </a:solidFill>
            </a:endParaRPr>
          </a:p>
          <a:p>
            <a:pPr algn="ctr" rtl="1"/>
            <a:endParaRPr lang="fa-IR" sz="7200" b="1" dirty="0">
              <a:solidFill>
                <a:srgbClr val="FF0000"/>
              </a:solidFill>
            </a:endParaRPr>
          </a:p>
          <a:p>
            <a:pPr algn="ctr"/>
            <a:endParaRPr lang="fa-IR" sz="7200" dirty="0">
              <a:solidFill>
                <a:srgbClr val="FF0000"/>
              </a:solidFill>
            </a:endParaRPr>
          </a:p>
        </p:txBody>
      </p:sp>
      <p:sp>
        <p:nvSpPr>
          <p:cNvPr id="2" name="TextBox 1"/>
          <p:cNvSpPr txBox="1"/>
          <p:nvPr/>
        </p:nvSpPr>
        <p:spPr>
          <a:xfrm>
            <a:off x="1818084" y="1031746"/>
            <a:ext cx="5694829" cy="830997"/>
          </a:xfrm>
          <a:prstGeom prst="rect">
            <a:avLst/>
          </a:prstGeom>
          <a:noFill/>
        </p:spPr>
        <p:txBody>
          <a:bodyPr wrap="none" rtlCol="1">
            <a:spAutoFit/>
          </a:bodyPr>
          <a:lstStyle/>
          <a:p>
            <a:r>
              <a:rPr lang="en-US" sz="4800" b="1" dirty="0" smtClean="0"/>
              <a:t>Anti Design Pattern</a:t>
            </a:r>
            <a:endParaRPr lang="fa-IR" sz="4800" b="1" dirty="0"/>
          </a:p>
        </p:txBody>
      </p:sp>
      <p:sp>
        <p:nvSpPr>
          <p:cNvPr id="3" name="TextBox 2"/>
          <p:cNvSpPr txBox="1"/>
          <p:nvPr/>
        </p:nvSpPr>
        <p:spPr>
          <a:xfrm>
            <a:off x="4788024" y="1988840"/>
            <a:ext cx="3714478" cy="369332"/>
          </a:xfrm>
          <a:prstGeom prst="rect">
            <a:avLst/>
          </a:prstGeom>
          <a:noFill/>
        </p:spPr>
        <p:txBody>
          <a:bodyPr wrap="none" rtlCol="1">
            <a:spAutoFit/>
          </a:bodyPr>
          <a:lstStyle/>
          <a:p>
            <a:r>
              <a:rPr lang="fa-IR" b="1" dirty="0" smtClean="0"/>
              <a:t>چند </a:t>
            </a:r>
            <a:r>
              <a:rPr lang="fa-IR" b="1" dirty="0"/>
              <a:t>تا ضدالگوی معروف در مهندسی نرم افزار:</a:t>
            </a:r>
          </a:p>
        </p:txBody>
      </p:sp>
      <p:graphicFrame>
        <p:nvGraphicFramePr>
          <p:cNvPr id="9" name="Table 8"/>
          <p:cNvGraphicFramePr>
            <a:graphicFrameLocks noGrp="1"/>
          </p:cNvGraphicFramePr>
          <p:nvPr>
            <p:extLst>
              <p:ext uri="{D42A27DB-BD31-4B8C-83A1-F6EECF244321}">
                <p14:modId xmlns:p14="http://schemas.microsoft.com/office/powerpoint/2010/main" val="1250187247"/>
              </p:ext>
            </p:extLst>
          </p:nvPr>
        </p:nvGraphicFramePr>
        <p:xfrm>
          <a:off x="344398" y="2381949"/>
          <a:ext cx="8455203" cy="4206240"/>
        </p:xfrm>
        <a:graphic>
          <a:graphicData uri="http://schemas.openxmlformats.org/drawingml/2006/table">
            <a:tbl>
              <a:tblPr rtl="1" firstRow="1" bandRow="1">
                <a:tableStyleId>{5C22544A-7EE6-4342-B048-85BDC9FD1C3A}</a:tableStyleId>
              </a:tblPr>
              <a:tblGrid>
                <a:gridCol w="1872207"/>
                <a:gridCol w="6582996"/>
              </a:tblGrid>
              <a:tr h="183828">
                <a:tc>
                  <a:txBody>
                    <a:bodyPr/>
                    <a:lstStyle/>
                    <a:p>
                      <a:pPr algn="ctr" rtl="1"/>
                      <a:r>
                        <a:rPr lang="fa-IR" dirty="0" smtClean="0"/>
                        <a:t>نام الگو</a:t>
                      </a:r>
                      <a:endParaRPr lang="fa-IR" dirty="0"/>
                    </a:p>
                  </a:txBody>
                  <a:tcPr/>
                </a:tc>
                <a:tc>
                  <a:txBody>
                    <a:bodyPr/>
                    <a:lstStyle/>
                    <a:p>
                      <a:pPr algn="r" rtl="1"/>
                      <a:r>
                        <a:rPr lang="fa-IR" dirty="0" smtClean="0"/>
                        <a:t>چکیده</a:t>
                      </a:r>
                      <a:endParaRPr lang="fa-IR" dirty="0"/>
                    </a:p>
                  </a:txBody>
                  <a:tcPr/>
                </a:tc>
              </a:tr>
              <a:tr h="381136">
                <a:tc>
                  <a:txBody>
                    <a:bodyPr/>
                    <a:lstStyle/>
                    <a:p>
                      <a:pPr algn="ctr" rtl="1"/>
                      <a:endParaRPr lang="fa-IR" b="1" dirty="0" smtClean="0"/>
                    </a:p>
                    <a:p>
                      <a:pPr algn="ctr" rtl="1"/>
                      <a:r>
                        <a:rPr lang="en-US" b="1" dirty="0" smtClean="0"/>
                        <a:t>god object</a:t>
                      </a:r>
                      <a:endParaRPr lang="fa-IR" b="1" dirty="0"/>
                    </a:p>
                  </a:txBody>
                  <a:tcPr/>
                </a:tc>
                <a:tc>
                  <a:txBody>
                    <a:bodyPr/>
                    <a:lstStyle/>
                    <a:p>
                      <a:pPr algn="r" rtl="1"/>
                      <a:r>
                        <a:rPr lang="fa-IR" sz="1600" b="1" dirty="0" smtClean="0"/>
                        <a:t>کلاسی که انقدر بزرگ شده که تقریبا همه کار انجام میده! و تمام ویژگی ها و تابع هایی که نمیدونیم متعلق به کی هستن رو بهش اضافه میکنیم.ممکنه کلی کلاس هم کنار این کلاس داشته باشین که وظیفه نگهداری داده رو انجام بده ولی اکثر کارها رو یک کلاس انجام میده.</a:t>
                      </a:r>
                    </a:p>
                    <a:p>
                      <a:pPr algn="r" rtl="1"/>
                      <a:r>
                        <a:rPr lang="fa-IR" sz="1600" b="1" dirty="0" smtClean="0">
                          <a:solidFill>
                            <a:srgbClr val="00B050"/>
                          </a:solidFill>
                        </a:rPr>
                        <a:t>مثلا کلاس </a:t>
                      </a:r>
                      <a:r>
                        <a:rPr lang="en-US" sz="1600" b="1" dirty="0" smtClean="0">
                          <a:solidFill>
                            <a:srgbClr val="00B050"/>
                          </a:solidFill>
                        </a:rPr>
                        <a:t>string</a:t>
                      </a:r>
                      <a:r>
                        <a:rPr lang="fa-IR" sz="1600" b="1" dirty="0" smtClean="0">
                          <a:solidFill>
                            <a:srgbClr val="00B050"/>
                          </a:solidFill>
                        </a:rPr>
                        <a:t>ی داریم که کلی مسئولیت های غیر مرتبط رو انجام میده مثل چاپ کردن یک متن.</a:t>
                      </a:r>
                      <a:endParaRPr lang="fa-IR" sz="1600" b="1" dirty="0">
                        <a:solidFill>
                          <a:srgbClr val="00B050"/>
                        </a:solidFill>
                      </a:endParaRPr>
                    </a:p>
                  </a:txBody>
                  <a:tcPr/>
                </a:tc>
              </a:tr>
              <a:tr h="432904">
                <a:tc>
                  <a:txBody>
                    <a:bodyPr/>
                    <a:lstStyle/>
                    <a:p>
                      <a:pPr algn="ctr" rtl="1"/>
                      <a:endParaRPr lang="fa-IR" b="1" dirty="0" smtClean="0"/>
                    </a:p>
                    <a:p>
                      <a:pPr algn="ctr" rtl="1"/>
                      <a:r>
                        <a:rPr lang="en-US" b="1" dirty="0" smtClean="0"/>
                        <a:t>Lava Flow</a:t>
                      </a:r>
                      <a:endParaRPr lang="fa-IR" b="1" dirty="0"/>
                    </a:p>
                  </a:txBody>
                  <a:tcPr/>
                </a:tc>
                <a:tc>
                  <a:txBody>
                    <a:bodyPr/>
                    <a:lstStyle/>
                    <a:p>
                      <a:pPr algn="r" rtl="1"/>
                      <a:r>
                        <a:rPr lang="fa-IR" sz="1600" b="1" dirty="0" smtClean="0"/>
                        <a:t>وقتی در یک پروژه ای کار میکنیم که پیچیده است و حجم کار تحقیقاتی بالایی دارد، معمولا کدهایی زده میشه که بر اساس اصول مهندسی نرم افزار نیست،مستندات خوبی ندارد و بعد از این که اون توسعه دهنده پروژه رو ترک میکنه دیگه کسی متوجه نمیشه کد ها چی بوده و برای چی زده شده و تغییرشون غیر ممکن میشه.</a:t>
                      </a:r>
                      <a:endParaRPr lang="fa-IR" sz="1600" b="1" dirty="0"/>
                    </a:p>
                  </a:txBody>
                  <a:tcPr/>
                </a:tc>
              </a:tr>
              <a:tr h="575208">
                <a:tc>
                  <a:txBody>
                    <a:bodyPr/>
                    <a:lstStyle/>
                    <a:p>
                      <a:pPr algn="ctr" rtl="1"/>
                      <a:r>
                        <a:rPr lang="en-US" b="1" dirty="0" smtClean="0"/>
                        <a:t>Functional Decomposition</a:t>
                      </a:r>
                      <a:endParaRPr lang="fa-IR" b="1" dirty="0"/>
                    </a:p>
                  </a:txBody>
                  <a:tcPr/>
                </a:tc>
                <a:tc>
                  <a:txBody>
                    <a:bodyPr/>
                    <a:lstStyle/>
                    <a:p>
                      <a:pPr algn="r" rtl="1"/>
                      <a:r>
                        <a:rPr lang="fa-IR" sz="1600" b="1" dirty="0" smtClean="0"/>
                        <a:t>اگر تو ساختار برنامه خودتون، کلاسی دارین که فقط یک تابع دارد، این احتمال می رود که شما دچار این ضد الگو شدین.(به مثال خارج جدول توجه کنید)</a:t>
                      </a:r>
                      <a:endParaRPr lang="fa-IR" sz="1600" b="1" dirty="0"/>
                    </a:p>
                  </a:txBody>
                  <a:tcPr/>
                </a:tc>
              </a:tr>
              <a:tr h="433536">
                <a:tc>
                  <a:txBody>
                    <a:bodyPr/>
                    <a:lstStyle/>
                    <a:p>
                      <a:pPr algn="ctr" rtl="1"/>
                      <a:r>
                        <a:rPr lang="en-US" b="1" dirty="0" smtClean="0"/>
                        <a:t>Golden Hammer</a:t>
                      </a:r>
                      <a:endParaRPr lang="fa-IR" b="1" dirty="0"/>
                    </a:p>
                  </a:txBody>
                  <a:tcPr/>
                </a:tc>
                <a:tc>
                  <a:txBody>
                    <a:bodyPr/>
                    <a:lstStyle/>
                    <a:p>
                      <a:pPr algn="r" rtl="1"/>
                      <a:r>
                        <a:rPr lang="fa-IR" sz="1600" b="1" dirty="0" smtClean="0"/>
                        <a:t>ابزاری که شما استفاده میکنین پاسخ‌گوی همه چیز نیست:| برنامه نویسان و مدیران معمولا به فرآیندها، روش‌ها و ابزار هایی که استفاده میکنن عادت میکنن و حاضر نیستن که چیز جدیدی رو یاد بگیرن و امتحان کنن که ممکنه مسائلشون رو بهتر حل کنه.</a:t>
                      </a:r>
                    </a:p>
                  </a:txBody>
                  <a:tcPr/>
                </a:tc>
              </a:tr>
            </a:tbl>
          </a:graphicData>
        </a:graphic>
      </p:graphicFrame>
    </p:spTree>
    <p:extLst>
      <p:ext uri="{BB962C8B-B14F-4D97-AF65-F5344CB8AC3E}">
        <p14:creationId xmlns:p14="http://schemas.microsoft.com/office/powerpoint/2010/main" val="340020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pPr rtl="1"/>
            <a:fld id="{F4871A87-6A3A-464E-9A8C-DAAE1C9F95F5}" type="slidenum">
              <a:rPr lang="en-US" smtClean="0"/>
              <a:pPr rtl="1"/>
              <a:t>14</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1547664" y="73025"/>
            <a:ext cx="6048672" cy="3416320"/>
          </a:xfrm>
          <a:prstGeom prst="rect">
            <a:avLst/>
          </a:prstGeom>
          <a:noFill/>
        </p:spPr>
        <p:txBody>
          <a:bodyPr wrap="square" rtlCol="1">
            <a:spAutoFit/>
          </a:bodyPr>
          <a:lstStyle/>
          <a:p>
            <a:pPr algn="ctr" rtl="1"/>
            <a:r>
              <a:rPr lang="fa-IR" sz="7200" b="1" dirty="0" smtClean="0">
                <a:solidFill>
                  <a:srgbClr val="FF0000"/>
                </a:solidFill>
              </a:rPr>
              <a:t>ضدالگوها طراحی </a:t>
            </a:r>
            <a:endParaRPr lang="fa-IR" sz="7200" b="1" dirty="0">
              <a:solidFill>
                <a:srgbClr val="FF0000"/>
              </a:solidFill>
            </a:endParaRPr>
          </a:p>
          <a:p>
            <a:pPr algn="ctr" rtl="1"/>
            <a:endParaRPr lang="fa-IR" sz="7200" b="1" dirty="0">
              <a:solidFill>
                <a:srgbClr val="FF0000"/>
              </a:solidFill>
            </a:endParaRPr>
          </a:p>
          <a:p>
            <a:pPr algn="ctr"/>
            <a:endParaRPr lang="fa-IR" sz="7200" dirty="0">
              <a:solidFill>
                <a:srgbClr val="FF0000"/>
              </a:solidFill>
            </a:endParaRPr>
          </a:p>
        </p:txBody>
      </p:sp>
      <p:sp>
        <p:nvSpPr>
          <p:cNvPr id="2" name="TextBox 1"/>
          <p:cNvSpPr txBox="1"/>
          <p:nvPr/>
        </p:nvSpPr>
        <p:spPr>
          <a:xfrm>
            <a:off x="1818084" y="1031746"/>
            <a:ext cx="5694829" cy="830997"/>
          </a:xfrm>
          <a:prstGeom prst="rect">
            <a:avLst/>
          </a:prstGeom>
          <a:noFill/>
        </p:spPr>
        <p:txBody>
          <a:bodyPr wrap="none" rtlCol="1">
            <a:spAutoFit/>
          </a:bodyPr>
          <a:lstStyle/>
          <a:p>
            <a:pPr algn="ctr"/>
            <a:r>
              <a:rPr lang="en-US" sz="4800" b="1" dirty="0" smtClean="0"/>
              <a:t>Anti Design Pattern</a:t>
            </a:r>
            <a:endParaRPr lang="fa-IR" sz="4800" b="1" dirty="0"/>
          </a:p>
        </p:txBody>
      </p:sp>
      <p:sp>
        <p:nvSpPr>
          <p:cNvPr id="3" name="TextBox 2"/>
          <p:cNvSpPr txBox="1"/>
          <p:nvPr/>
        </p:nvSpPr>
        <p:spPr>
          <a:xfrm>
            <a:off x="1909381" y="1988840"/>
            <a:ext cx="5325238" cy="646331"/>
          </a:xfrm>
          <a:prstGeom prst="rect">
            <a:avLst/>
          </a:prstGeom>
          <a:noFill/>
        </p:spPr>
        <p:txBody>
          <a:bodyPr wrap="square" rtlCol="1">
            <a:spAutoFit/>
          </a:bodyPr>
          <a:lstStyle/>
          <a:p>
            <a:pPr algn="ctr" rtl="1"/>
            <a:r>
              <a:rPr lang="fa-IR" b="1" dirty="0" smtClean="0"/>
              <a:t>مثال ضد الگوی </a:t>
            </a:r>
            <a:r>
              <a:rPr lang="en-US" b="1" dirty="0" smtClean="0"/>
              <a:t>Functional </a:t>
            </a:r>
            <a:r>
              <a:rPr lang="en-US" b="1" dirty="0"/>
              <a:t>Decomposition</a:t>
            </a:r>
            <a:endParaRPr lang="fa-IR" b="1" dirty="0"/>
          </a:p>
          <a:p>
            <a:pPr algn="ctr" rtl="1"/>
            <a:endParaRPr lang="fa-IR" b="1" dirty="0"/>
          </a:p>
        </p:txBody>
      </p:sp>
      <p:pic>
        <p:nvPicPr>
          <p:cNvPr id="1026" name="Picture 2" descr="C:\Users\P01\Desktop\assessment\ih9dq0s8nyu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564904"/>
            <a:ext cx="5184576" cy="3744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6136" y="2780928"/>
            <a:ext cx="3096344" cy="1754326"/>
          </a:xfrm>
          <a:prstGeom prst="rect">
            <a:avLst/>
          </a:prstGeom>
          <a:noFill/>
        </p:spPr>
        <p:txBody>
          <a:bodyPr wrap="square" rtlCol="1">
            <a:spAutoFit/>
          </a:bodyPr>
          <a:lstStyle/>
          <a:p>
            <a:pPr algn="r" rtl="1"/>
            <a:r>
              <a:rPr lang="fa-IR" b="1" dirty="0"/>
              <a:t>ما یک فرآیند داریم(در سمت چپ) که میتواند به چند تابع</a:t>
            </a:r>
            <a:r>
              <a:rPr lang="en-US" b="1" dirty="0"/>
              <a:t> </a:t>
            </a:r>
            <a:r>
              <a:rPr lang="fa-IR" b="1" dirty="0"/>
              <a:t>در سمت راست تبدیل شود.اساسا این کار توصیه میشه و کار خوبیه .ولی اگر بیایم هر کدوم از این تابع ها رو در یک کلاس قرار بدیم احتمالا دچار این ضدالگو شدیم.</a:t>
            </a:r>
            <a:endParaRPr lang="fa-IR" dirty="0"/>
          </a:p>
        </p:txBody>
      </p:sp>
    </p:spTree>
    <p:extLst>
      <p:ext uri="{BB962C8B-B14F-4D97-AF65-F5344CB8AC3E}">
        <p14:creationId xmlns:p14="http://schemas.microsoft.com/office/powerpoint/2010/main" val="3894699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pPr rtl="1"/>
            <a:fld id="{F4871A87-6A3A-464E-9A8C-DAAE1C9F95F5}" type="slidenum">
              <a:rPr lang="en-US" smtClean="0"/>
              <a:pPr rtl="1"/>
              <a:t>15</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1547664" y="764704"/>
            <a:ext cx="6048672" cy="830997"/>
          </a:xfrm>
          <a:prstGeom prst="rect">
            <a:avLst/>
          </a:prstGeom>
          <a:noFill/>
        </p:spPr>
        <p:txBody>
          <a:bodyPr wrap="square" rtlCol="1">
            <a:spAutoFit/>
          </a:bodyPr>
          <a:lstStyle/>
          <a:p>
            <a:pPr algn="ctr" rtl="1"/>
            <a:r>
              <a:rPr lang="fa-IR" sz="4800" b="1" dirty="0" smtClean="0">
                <a:solidFill>
                  <a:srgbClr val="FF0000"/>
                </a:solidFill>
              </a:rPr>
              <a:t>پیاده سازی الگوها طراحی:</a:t>
            </a:r>
            <a:endParaRPr lang="fa-IR" sz="4800" dirty="0">
              <a:solidFill>
                <a:srgbClr val="FF0000"/>
              </a:solidFill>
            </a:endParaRPr>
          </a:p>
        </p:txBody>
      </p:sp>
      <p:sp>
        <p:nvSpPr>
          <p:cNvPr id="3" name="TextBox 2"/>
          <p:cNvSpPr txBox="1"/>
          <p:nvPr/>
        </p:nvSpPr>
        <p:spPr>
          <a:xfrm>
            <a:off x="1909381" y="1988840"/>
            <a:ext cx="5325238" cy="1200329"/>
          </a:xfrm>
          <a:prstGeom prst="rect">
            <a:avLst/>
          </a:prstGeom>
          <a:noFill/>
        </p:spPr>
        <p:txBody>
          <a:bodyPr wrap="square" rtlCol="1">
            <a:spAutoFit/>
          </a:bodyPr>
          <a:lstStyle/>
          <a:p>
            <a:pPr algn="ctr" rtl="1"/>
            <a:r>
              <a:rPr lang="fa-IR" b="1" dirty="0" smtClean="0"/>
              <a:t>به عنوان نمونه جهت مثال هایی از پیاده سازی این الگوهای طراحی هم به سایت زیر مراجع بفرمایید.</a:t>
            </a:r>
          </a:p>
          <a:p>
            <a:pPr algn="ctr" rtl="1"/>
            <a:r>
              <a:rPr lang="en-US" b="1" dirty="0" smtClean="0">
                <a:hlinkClick r:id="rId2"/>
              </a:rPr>
              <a:t>http://www.heilton.com/Article/design-pattern/Visitor</a:t>
            </a:r>
            <a:endParaRPr lang="fa-IR" b="1" dirty="0"/>
          </a:p>
        </p:txBody>
      </p:sp>
      <p:pic>
        <p:nvPicPr>
          <p:cNvPr id="1027" name="Picture 3" descr="C:\Users\P01\Downloads\Screenshot_2021-01-10 الگوهای طراحی هیلتن • آموزش برنامه نویسی و طراحی وب ،Android، Asp netو 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883" y="3189169"/>
            <a:ext cx="2688233" cy="336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832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16</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164288" y="1461056"/>
            <a:ext cx="1269898" cy="369332"/>
          </a:xfrm>
          <a:prstGeom prst="rect">
            <a:avLst/>
          </a:prstGeom>
          <a:noFill/>
        </p:spPr>
        <p:txBody>
          <a:bodyPr wrap="none" rtlCol="1">
            <a:spAutoFit/>
          </a:bodyPr>
          <a:lstStyle/>
          <a:p>
            <a:r>
              <a:rPr lang="fa-IR" b="1" dirty="0" smtClean="0"/>
              <a:t>فهرست منابع:</a:t>
            </a:r>
            <a:endParaRPr lang="fa-IR" b="1" dirty="0"/>
          </a:p>
        </p:txBody>
      </p:sp>
      <p:sp>
        <p:nvSpPr>
          <p:cNvPr id="6" name="TextBox 5"/>
          <p:cNvSpPr txBox="1"/>
          <p:nvPr/>
        </p:nvSpPr>
        <p:spPr>
          <a:xfrm>
            <a:off x="1043608" y="2636912"/>
            <a:ext cx="7200800" cy="2308324"/>
          </a:xfrm>
          <a:prstGeom prst="rect">
            <a:avLst/>
          </a:prstGeom>
          <a:noFill/>
        </p:spPr>
        <p:txBody>
          <a:bodyPr wrap="square" rtlCol="1">
            <a:spAutoFit/>
          </a:bodyPr>
          <a:lstStyle/>
          <a:p>
            <a:pPr marL="342900" indent="-342900">
              <a:buFont typeface="+mj-lt"/>
              <a:buAutoNum type="arabicPeriod"/>
            </a:pPr>
            <a:r>
              <a:rPr lang="en-US" dirty="0" smtClean="0">
                <a:hlinkClick r:id="rId2"/>
              </a:rPr>
              <a:t>https://www.radcom.co/fa/blog/software/post/detail/97/Design-Patterns</a:t>
            </a:r>
            <a:endParaRPr lang="en-US" dirty="0" smtClean="0"/>
          </a:p>
          <a:p>
            <a:pPr marL="342900" indent="-342900">
              <a:buFont typeface="+mj-lt"/>
              <a:buAutoNum type="arabicPeriod"/>
            </a:pPr>
            <a:r>
              <a:rPr lang="en-US" dirty="0" smtClean="0">
                <a:hlinkClick r:id="rId3"/>
              </a:rPr>
              <a:t>https://virgool.io/bistoon/anti-designpattern</a:t>
            </a:r>
            <a:endParaRPr lang="en-US" dirty="0" smtClean="0"/>
          </a:p>
          <a:p>
            <a:pPr marL="342900" indent="-342900">
              <a:buFont typeface="+mj-lt"/>
              <a:buAutoNum type="arabicPeriod"/>
            </a:pPr>
            <a:r>
              <a:rPr lang="en-US" dirty="0" smtClean="0">
                <a:hlinkClick r:id="rId4"/>
              </a:rPr>
              <a:t>http://www.tahlildadeh.com/ArticleDetails/Design-Pattern</a:t>
            </a:r>
            <a:endParaRPr lang="en-US" dirty="0" smtClean="0"/>
          </a:p>
          <a:p>
            <a:pPr marL="342900" indent="-342900">
              <a:buFont typeface="+mj-lt"/>
              <a:buAutoNum type="arabicPeriod"/>
            </a:pPr>
            <a:r>
              <a:rPr lang="en-US" dirty="0" smtClean="0">
                <a:hlinkClick r:id="rId5"/>
              </a:rPr>
              <a:t>https://fa.wikipedia.org/wiki/</a:t>
            </a:r>
            <a:r>
              <a:rPr lang="fa-IR" dirty="0" smtClean="0">
                <a:hlinkClick r:id="rId5"/>
              </a:rPr>
              <a:t>الگوهای طراحی</a:t>
            </a:r>
            <a:endParaRPr lang="en-US" dirty="0" smtClean="0"/>
          </a:p>
          <a:p>
            <a:pPr marL="342900" indent="-342900">
              <a:buFont typeface="+mj-lt"/>
              <a:buAutoNum type="arabicPeriod"/>
            </a:pPr>
            <a:r>
              <a:rPr lang="en-US" dirty="0" smtClean="0">
                <a:hlinkClick r:id="rId6"/>
              </a:rPr>
              <a:t>http://</a:t>
            </a:r>
            <a:r>
              <a:rPr lang="en-US" dirty="0" smtClean="0">
                <a:hlinkClick r:id="rId6"/>
              </a:rPr>
              <a:t>www.heilton.com/Article/design-pattern/Visitor</a:t>
            </a:r>
            <a:endParaRPr lang="en-US" dirty="0" smtClean="0"/>
          </a:p>
          <a:p>
            <a:pPr marL="342900" indent="-342900">
              <a:buFont typeface="+mj-lt"/>
              <a:buAutoNum type="arabicPeriod"/>
            </a:pPr>
            <a:r>
              <a:rPr lang="en-US" dirty="0" smtClean="0">
                <a:hlinkClick r:id="rId7"/>
              </a:rPr>
              <a:t>https://sourcemaking.com/antipatterns/software-development-antipatterns</a:t>
            </a:r>
            <a:endParaRPr lang="fa-IR" dirty="0"/>
          </a:p>
        </p:txBody>
      </p:sp>
    </p:spTree>
    <p:extLst>
      <p:ext uri="{BB962C8B-B14F-4D97-AF65-F5344CB8AC3E}">
        <p14:creationId xmlns:p14="http://schemas.microsoft.com/office/powerpoint/2010/main" val="219542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17</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374153" y="2564904"/>
            <a:ext cx="2638007" cy="1569660"/>
          </a:xfrm>
          <a:prstGeom prst="rect">
            <a:avLst/>
          </a:prstGeom>
          <a:noFill/>
        </p:spPr>
        <p:txBody>
          <a:bodyPr wrap="square" rtlCol="0">
            <a:spAutoFit/>
          </a:bodyPr>
          <a:lstStyle/>
          <a:p>
            <a:r>
              <a:rPr lang="fa-IR" sz="9600" b="1" dirty="0" smtClean="0"/>
              <a:t>پایان</a:t>
            </a:r>
            <a:endParaRPr lang="en-US" sz="9600" b="1" dirty="0"/>
          </a:p>
        </p:txBody>
      </p:sp>
    </p:spTree>
    <p:extLst>
      <p:ext uri="{BB962C8B-B14F-4D97-AF65-F5344CB8AC3E}">
        <p14:creationId xmlns:p14="http://schemas.microsoft.com/office/powerpoint/2010/main" val="2370417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99592" y="2276872"/>
            <a:ext cx="7112845" cy="923330"/>
          </a:xfrm>
          <a:prstGeom prst="rect">
            <a:avLst/>
          </a:prstGeom>
          <a:noFill/>
        </p:spPr>
        <p:txBody>
          <a:bodyPr wrap="none" rtlCol="1">
            <a:spAutoFit/>
          </a:bodyPr>
          <a:lstStyle/>
          <a:p>
            <a:r>
              <a:rPr lang="fa-IR" sz="5400" b="1" dirty="0" smtClean="0"/>
              <a:t>الگوها و ضد الگو های طراحی</a:t>
            </a:r>
            <a:endParaRPr lang="fa-IR" sz="5400" b="1" dirty="0"/>
          </a:p>
        </p:txBody>
      </p:sp>
      <p:sp>
        <p:nvSpPr>
          <p:cNvPr id="7" name="TextBox 6"/>
          <p:cNvSpPr txBox="1"/>
          <p:nvPr/>
        </p:nvSpPr>
        <p:spPr>
          <a:xfrm>
            <a:off x="155575" y="3312048"/>
            <a:ext cx="8880921" cy="707886"/>
          </a:xfrm>
          <a:prstGeom prst="rect">
            <a:avLst/>
          </a:prstGeom>
          <a:noFill/>
        </p:spPr>
        <p:txBody>
          <a:bodyPr wrap="square" rtlCol="1">
            <a:spAutoFit/>
          </a:bodyPr>
          <a:lstStyle/>
          <a:p>
            <a:pPr algn="ctr"/>
            <a:r>
              <a:rPr lang="en-US" sz="4000" dirty="0" smtClean="0"/>
              <a:t>Design Pattern &amp; Anti </a:t>
            </a:r>
            <a:r>
              <a:rPr lang="en-US" sz="4000" dirty="0"/>
              <a:t>Design Pattern </a:t>
            </a:r>
            <a:endParaRPr lang="fa-IR" sz="4000" dirty="0"/>
          </a:p>
        </p:txBody>
      </p:sp>
    </p:spTree>
    <p:extLst>
      <p:ext uri="{BB962C8B-B14F-4D97-AF65-F5344CB8AC3E}">
        <p14:creationId xmlns:p14="http://schemas.microsoft.com/office/powerpoint/2010/main" val="648311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611560" y="1556792"/>
            <a:ext cx="8016825" cy="3108543"/>
          </a:xfrm>
          <a:prstGeom prst="rect">
            <a:avLst/>
          </a:prstGeom>
          <a:noFill/>
        </p:spPr>
        <p:txBody>
          <a:bodyPr wrap="square" rtlCol="1">
            <a:spAutoFit/>
          </a:bodyPr>
          <a:lstStyle/>
          <a:p>
            <a:pPr algn="r" rtl="1"/>
            <a:r>
              <a:rPr lang="fa-IR" sz="2400" dirty="0" smtClean="0">
                <a:latin typeface="Arial Narrow" pitchFamily="34" charset="0"/>
              </a:rPr>
              <a:t>1:</a:t>
            </a:r>
            <a:r>
              <a:rPr lang="en-US" sz="2400" dirty="0" smtClean="0">
                <a:latin typeface="Arial Narrow" pitchFamily="34" charset="0"/>
              </a:rPr>
              <a:t> </a:t>
            </a:r>
            <a:r>
              <a:rPr lang="fa-IR" sz="2400" dirty="0">
                <a:latin typeface="Arial Narrow" pitchFamily="34" charset="0"/>
              </a:rPr>
              <a:t>الگوها و مستنداتی از روش‌های حل برای مشکلات رایج در برنامه‌نویسی شیءگرا هستند. این الگوها ابتدا توسط </a:t>
            </a:r>
            <a:r>
              <a:rPr lang="fa-IR" sz="2400" i="1" dirty="0">
                <a:latin typeface="Arial Narrow" pitchFamily="34" charset="0"/>
              </a:rPr>
              <a:t>کریستوف الکساندر</a:t>
            </a:r>
            <a:r>
              <a:rPr lang="fa-IR" sz="2400" dirty="0">
                <a:latin typeface="Arial Narrow" pitchFamily="34" charset="0"/>
              </a:rPr>
              <a:t> ارائه شد و سپس از سوی گروهی موسوم به </a:t>
            </a:r>
            <a:r>
              <a:rPr lang="fa-IR" sz="2400" i="1" dirty="0">
                <a:latin typeface="Arial Narrow" pitchFamily="34" charset="0"/>
                <a:hlinkClick r:id="rId2" tooltip="دسته چهار (صفحه وجود ندارد)"/>
              </a:rPr>
              <a:t>دسته چهار</a:t>
            </a:r>
            <a:r>
              <a:rPr lang="fa-IR" sz="2400" dirty="0">
                <a:latin typeface="Arial Narrow" pitchFamily="34" charset="0"/>
              </a:rPr>
              <a:t> (به </a:t>
            </a:r>
            <a:r>
              <a:rPr lang="fa-IR" sz="2400" dirty="0">
                <a:latin typeface="Arial Narrow" pitchFamily="34" charset="0"/>
                <a:hlinkClick r:id="rId3" tooltip="زبان انگلیسی"/>
              </a:rPr>
              <a:t>انگلیسی</a:t>
            </a:r>
            <a:r>
              <a:rPr lang="fa-IR" sz="2400" dirty="0">
                <a:latin typeface="Arial Narrow" pitchFamily="34" charset="0"/>
              </a:rPr>
              <a:t>: </a:t>
            </a:r>
            <a:r>
              <a:rPr lang="en-US" sz="2400" dirty="0">
                <a:latin typeface="Arial Narrow" pitchFamily="34" charset="0"/>
              </a:rPr>
              <a:t>Gang of </a:t>
            </a:r>
            <a:r>
              <a:rPr lang="en-US" sz="2400" dirty="0" smtClean="0">
                <a:latin typeface="Arial Narrow" pitchFamily="34" charset="0"/>
              </a:rPr>
              <a:t>Four </a:t>
            </a:r>
            <a:r>
              <a:rPr lang="fa-IR" sz="2400" dirty="0" smtClean="0">
                <a:latin typeface="Arial Narrow" pitchFamily="34" charset="0"/>
              </a:rPr>
              <a:t>)یا </a:t>
            </a:r>
            <a:r>
              <a:rPr lang="fa-IR" sz="2400" dirty="0">
                <a:latin typeface="Arial Narrow" pitchFamily="34" charset="0"/>
              </a:rPr>
              <a:t>به اختصار </a:t>
            </a:r>
            <a:r>
              <a:rPr lang="en-US" sz="2400" b="1" dirty="0">
                <a:latin typeface="Arial Narrow" pitchFamily="34" charset="0"/>
              </a:rPr>
              <a:t>GOF</a:t>
            </a:r>
            <a:r>
              <a:rPr lang="en-US" sz="2400" dirty="0">
                <a:latin typeface="Arial Narrow" pitchFamily="34" charset="0"/>
              </a:rPr>
              <a:t> </a:t>
            </a:r>
            <a:r>
              <a:rPr lang="fa-IR" sz="2400" dirty="0" smtClean="0">
                <a:latin typeface="Arial Narrow" pitchFamily="34" charset="0"/>
              </a:rPr>
              <a:t>،مورد </a:t>
            </a:r>
            <a:r>
              <a:rPr lang="fa-IR" sz="2400" dirty="0">
                <a:latin typeface="Arial Narrow" pitchFamily="34" charset="0"/>
              </a:rPr>
              <a:t>طبقه‌بندی قرار گرفت و تحت عنوان کتابی به نام </a:t>
            </a:r>
            <a:r>
              <a:rPr lang="fa-IR" sz="2400" i="1" dirty="0">
                <a:latin typeface="Arial Narrow" pitchFamily="34" charset="0"/>
              </a:rPr>
              <a:t>الگوهای طراحی</a:t>
            </a:r>
            <a:r>
              <a:rPr lang="fa-IR" sz="2400" dirty="0">
                <a:latin typeface="Arial Narrow" pitchFamily="34" charset="0"/>
              </a:rPr>
              <a:t> در سال ۱۹۹۴منتشر </a:t>
            </a:r>
            <a:r>
              <a:rPr lang="fa-IR" sz="2400" dirty="0" smtClean="0">
                <a:latin typeface="Arial Narrow" pitchFamily="34" charset="0"/>
              </a:rPr>
              <a:t>شد. </a:t>
            </a:r>
            <a:endParaRPr lang="fa-IR" sz="2400" dirty="0">
              <a:latin typeface="Arial Narrow" pitchFamily="34" charset="0"/>
            </a:endParaRPr>
          </a:p>
          <a:p>
            <a:pPr algn="r" rtl="1"/>
            <a:r>
              <a:rPr lang="fa-IR" sz="2400" dirty="0">
                <a:latin typeface="Arial Narrow" pitchFamily="34" charset="0"/>
              </a:rPr>
              <a:t>کریستوف الکساندر الگوی طراحی را راه حلی برای مسایلی می‌داند که دایماً در محیط اطراف رخ می‌دهد، از این رو می‌توان بدون دوباره کاری در آینده مسایل را با سرعت بالاتری حل نمود</a:t>
            </a:r>
          </a:p>
        </p:txBody>
      </p:sp>
      <p:sp>
        <p:nvSpPr>
          <p:cNvPr id="2" name="TextBox 1"/>
          <p:cNvSpPr txBox="1"/>
          <p:nvPr/>
        </p:nvSpPr>
        <p:spPr>
          <a:xfrm>
            <a:off x="1199005" y="260648"/>
            <a:ext cx="6841938" cy="1107996"/>
          </a:xfrm>
          <a:prstGeom prst="rect">
            <a:avLst/>
          </a:prstGeom>
          <a:noFill/>
        </p:spPr>
        <p:txBody>
          <a:bodyPr wrap="none" rtlCol="1">
            <a:spAutoFit/>
          </a:bodyPr>
          <a:lstStyle/>
          <a:p>
            <a:pPr algn="ctr"/>
            <a:r>
              <a:rPr lang="fa-IR" sz="6600" b="1" dirty="0" smtClean="0">
                <a:solidFill>
                  <a:srgbClr val="FF0000"/>
                </a:solidFill>
                <a:latin typeface="Arial Narrow" pitchFamily="34" charset="0"/>
              </a:rPr>
              <a:t>تعاریف الگوهای </a:t>
            </a:r>
            <a:r>
              <a:rPr lang="fa-IR" sz="6600" b="1" dirty="0">
                <a:solidFill>
                  <a:srgbClr val="FF0000"/>
                </a:solidFill>
                <a:latin typeface="Arial Narrow" pitchFamily="34" charset="0"/>
              </a:rPr>
              <a:t>طراحی</a:t>
            </a:r>
            <a:endParaRPr lang="fa-IR" sz="6600" dirty="0"/>
          </a:p>
        </p:txBody>
      </p:sp>
    </p:spTree>
    <p:extLst>
      <p:ext uri="{BB962C8B-B14F-4D97-AF65-F5344CB8AC3E}">
        <p14:creationId xmlns:p14="http://schemas.microsoft.com/office/powerpoint/2010/main" val="3620138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4</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53058" y="2204864"/>
            <a:ext cx="8160841" cy="2677656"/>
          </a:xfrm>
          <a:prstGeom prst="rect">
            <a:avLst/>
          </a:prstGeom>
          <a:noFill/>
        </p:spPr>
        <p:txBody>
          <a:bodyPr wrap="square" rtlCol="1">
            <a:spAutoFit/>
          </a:bodyPr>
          <a:lstStyle/>
          <a:p>
            <a:endParaRPr lang="en-US" sz="2400" b="1" dirty="0"/>
          </a:p>
          <a:p>
            <a:pPr algn="r" rtl="1"/>
            <a:r>
              <a:rPr lang="fa-IR" sz="2400" dirty="0" smtClean="0"/>
              <a:t>2)</a:t>
            </a:r>
            <a:r>
              <a:rPr lang="en-US" sz="2400" dirty="0" smtClean="0"/>
              <a:t>Design </a:t>
            </a:r>
            <a:r>
              <a:rPr lang="en-US" sz="2400" dirty="0"/>
              <a:t>Pattern</a:t>
            </a:r>
            <a:r>
              <a:rPr lang="fa-IR" sz="2400" dirty="0"/>
              <a:t>ها یکسری جواب های ثابت شده به مشکلات رایج در طراحی هستند. به وسیله آنها می توان یکسری راهکار برای حل مسائل بازگشتی در طراحی برنامه تعریف کرد.</a:t>
            </a:r>
            <a:br>
              <a:rPr lang="fa-IR" sz="2400" dirty="0"/>
            </a:br>
            <a:r>
              <a:rPr lang="fa-IR" sz="2400" dirty="0"/>
              <a:t>به طور واضح، </a:t>
            </a:r>
            <a:r>
              <a:rPr lang="en-US" sz="2400" dirty="0"/>
              <a:t>Design Pattern</a:t>
            </a:r>
            <a:r>
              <a:rPr lang="fa-IR" sz="2400" dirty="0"/>
              <a:t>ها کدهای آماده ای نیستند که بتوان مستقیماً از آن ها استفاده کرد. اما </a:t>
            </a:r>
            <a:r>
              <a:rPr lang="fa-IR" sz="2400" dirty="0" smtClean="0"/>
              <a:t>یکسری </a:t>
            </a:r>
            <a:r>
              <a:rPr lang="fa-IR" sz="2400" dirty="0"/>
              <a:t>رویکرد یا نظریه برای حل چالش های عادی طراحی ارائه می دهند. </a:t>
            </a:r>
          </a:p>
        </p:txBody>
      </p:sp>
      <p:sp>
        <p:nvSpPr>
          <p:cNvPr id="6" name="TextBox 5"/>
          <p:cNvSpPr txBox="1"/>
          <p:nvPr/>
        </p:nvSpPr>
        <p:spPr>
          <a:xfrm>
            <a:off x="1199005" y="592812"/>
            <a:ext cx="6841938" cy="1107996"/>
          </a:xfrm>
          <a:prstGeom prst="rect">
            <a:avLst/>
          </a:prstGeom>
          <a:noFill/>
        </p:spPr>
        <p:txBody>
          <a:bodyPr wrap="none" rtlCol="1">
            <a:spAutoFit/>
          </a:bodyPr>
          <a:lstStyle/>
          <a:p>
            <a:pPr algn="ctr"/>
            <a:r>
              <a:rPr lang="fa-IR" sz="6600" b="1" dirty="0" smtClean="0">
                <a:solidFill>
                  <a:srgbClr val="FF0000"/>
                </a:solidFill>
                <a:latin typeface="Arial Narrow" pitchFamily="34" charset="0"/>
              </a:rPr>
              <a:t>تعاریف الگوهای </a:t>
            </a:r>
            <a:r>
              <a:rPr lang="fa-IR" sz="6600" b="1" dirty="0">
                <a:solidFill>
                  <a:srgbClr val="FF0000"/>
                </a:solidFill>
                <a:latin typeface="Arial Narrow" pitchFamily="34" charset="0"/>
              </a:rPr>
              <a:t>طراحی</a:t>
            </a:r>
            <a:endParaRPr lang="fa-IR" sz="6600" dirty="0"/>
          </a:p>
        </p:txBody>
      </p:sp>
    </p:spTree>
    <p:extLst>
      <p:ext uri="{BB962C8B-B14F-4D97-AF65-F5344CB8AC3E}">
        <p14:creationId xmlns:p14="http://schemas.microsoft.com/office/powerpoint/2010/main" val="2817011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5</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611559" y="2636912"/>
            <a:ext cx="8016825" cy="2862322"/>
          </a:xfrm>
          <a:prstGeom prst="rect">
            <a:avLst/>
          </a:prstGeom>
          <a:noFill/>
        </p:spPr>
        <p:txBody>
          <a:bodyPr wrap="square" rtlCol="1">
            <a:spAutoFit/>
          </a:bodyPr>
          <a:lstStyle/>
          <a:p>
            <a:pPr algn="r" rtl="1"/>
            <a:r>
              <a:rPr lang="fa-IR" sz="2000" dirty="0" smtClean="0"/>
              <a:t>3)در </a:t>
            </a:r>
            <a:r>
              <a:rPr lang="fa-IR" sz="2000" dirty="0"/>
              <a:t>مهندسی و طراحی نرم افزار با مسائل و چالش های مختلفی مواجه می شویم که تکرار پذیر می باشند و ممکن است در پروژه های مختلف بارها با چنین مشکلی مواجه شویم. به عبارت دیگر این مشکلات عمومی بوده و می توان آن ها را به مسائل مختلفی تعمیم داد. لذا در چنین مواردی می توان با یافتن راه حل عمومی و تعمیم آن به مسائل مختلف مشکل مورد نظر را مرتفع نمود. </a:t>
            </a:r>
          </a:p>
          <a:p>
            <a:pPr algn="r" rtl="1"/>
            <a:r>
              <a:rPr lang="fa-IR" sz="2000" dirty="0"/>
              <a:t>با بررسی کلی مسائل نرم افزار می توان آن ها را در گروه های مختلفی دسته بندی نمود و برای آن ها راه حل عمومی ارائه داد. به این راه حل های عمومی در اصطلاح </a:t>
            </a:r>
            <a:r>
              <a:rPr lang="en-US" sz="2000" dirty="0"/>
              <a:t>Design Pattern </a:t>
            </a:r>
            <a:r>
              <a:rPr lang="fa-IR" sz="2000" dirty="0"/>
              <a:t>یا الگوی طراحی گفته می شود و مهندسین نرم افزار هنگام طراحی می توانند در صورت مواجه شدن با چنین مسائلی، به جای حل مجدد آن از راهکارهایی که از قبل برای این مسئله ارائه شده است استفاده نمایند. </a:t>
            </a:r>
          </a:p>
        </p:txBody>
      </p:sp>
      <p:sp>
        <p:nvSpPr>
          <p:cNvPr id="6" name="TextBox 5"/>
          <p:cNvSpPr txBox="1"/>
          <p:nvPr/>
        </p:nvSpPr>
        <p:spPr>
          <a:xfrm>
            <a:off x="1199005" y="592812"/>
            <a:ext cx="6841938" cy="1107996"/>
          </a:xfrm>
          <a:prstGeom prst="rect">
            <a:avLst/>
          </a:prstGeom>
          <a:noFill/>
        </p:spPr>
        <p:txBody>
          <a:bodyPr wrap="none" rtlCol="1">
            <a:spAutoFit/>
          </a:bodyPr>
          <a:lstStyle/>
          <a:p>
            <a:pPr algn="ctr"/>
            <a:r>
              <a:rPr lang="fa-IR" sz="6600" b="1" dirty="0" smtClean="0">
                <a:solidFill>
                  <a:srgbClr val="FF0000"/>
                </a:solidFill>
                <a:latin typeface="Arial Narrow" pitchFamily="34" charset="0"/>
              </a:rPr>
              <a:t>تعاریف الگوهای </a:t>
            </a:r>
            <a:r>
              <a:rPr lang="fa-IR" sz="6600" b="1" dirty="0">
                <a:solidFill>
                  <a:srgbClr val="FF0000"/>
                </a:solidFill>
                <a:latin typeface="Arial Narrow" pitchFamily="34" charset="0"/>
              </a:rPr>
              <a:t>طراحی</a:t>
            </a:r>
            <a:endParaRPr lang="fa-IR" sz="6600" dirty="0"/>
          </a:p>
        </p:txBody>
      </p:sp>
    </p:spTree>
    <p:extLst>
      <p:ext uri="{BB962C8B-B14F-4D97-AF65-F5344CB8AC3E}">
        <p14:creationId xmlns:p14="http://schemas.microsoft.com/office/powerpoint/2010/main" val="2273154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pPr/>
              <a:t>6</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204023" y="592812"/>
            <a:ext cx="5016626" cy="1323439"/>
          </a:xfrm>
          <a:prstGeom prst="rect">
            <a:avLst/>
          </a:prstGeom>
          <a:noFill/>
        </p:spPr>
        <p:txBody>
          <a:bodyPr wrap="square" rtlCol="1">
            <a:spAutoFit/>
          </a:bodyPr>
          <a:lstStyle/>
          <a:p>
            <a:pPr algn="ctr" rtl="1"/>
            <a:r>
              <a:rPr lang="fa-IR" sz="4000" b="1" dirty="0">
                <a:solidFill>
                  <a:srgbClr val="FF0000"/>
                </a:solidFill>
              </a:rPr>
              <a:t>الگوهای طراحی چه هستند؟</a:t>
            </a:r>
          </a:p>
          <a:p>
            <a:pPr algn="ctr" rtl="1"/>
            <a:endParaRPr lang="fa-IR" sz="4000" dirty="0">
              <a:solidFill>
                <a:srgbClr val="FF0000"/>
              </a:solidFill>
            </a:endParaRPr>
          </a:p>
        </p:txBody>
      </p:sp>
      <p:sp>
        <p:nvSpPr>
          <p:cNvPr id="6" name="TextBox 5"/>
          <p:cNvSpPr txBox="1"/>
          <p:nvPr/>
        </p:nvSpPr>
        <p:spPr>
          <a:xfrm>
            <a:off x="4527605" y="592812"/>
            <a:ext cx="184731" cy="1107996"/>
          </a:xfrm>
          <a:prstGeom prst="rect">
            <a:avLst/>
          </a:prstGeom>
          <a:noFill/>
        </p:spPr>
        <p:txBody>
          <a:bodyPr wrap="none" rtlCol="1">
            <a:spAutoFit/>
          </a:bodyPr>
          <a:lstStyle/>
          <a:p>
            <a:pPr algn="ctr"/>
            <a:endParaRPr lang="fa-IR" sz="6600" dirty="0"/>
          </a:p>
        </p:txBody>
      </p:sp>
      <p:sp>
        <p:nvSpPr>
          <p:cNvPr id="2" name="TextBox 1"/>
          <p:cNvSpPr txBox="1"/>
          <p:nvPr/>
        </p:nvSpPr>
        <p:spPr>
          <a:xfrm>
            <a:off x="1003924" y="1361044"/>
            <a:ext cx="7416824" cy="461665"/>
          </a:xfrm>
          <a:prstGeom prst="rect">
            <a:avLst/>
          </a:prstGeom>
          <a:noFill/>
        </p:spPr>
        <p:txBody>
          <a:bodyPr wrap="square" rtlCol="1">
            <a:spAutoFit/>
          </a:bodyPr>
          <a:lstStyle/>
          <a:p>
            <a:pPr algn="ctr" rtl="1"/>
            <a:r>
              <a:rPr lang="fa-IR" sz="2400" b="1" dirty="0"/>
              <a:t>چه مواردی الگوهای طراحی هستند و چه مواردی الگوی طراحی </a:t>
            </a:r>
            <a:r>
              <a:rPr lang="fa-IR" sz="2400" b="1" dirty="0" smtClean="0"/>
              <a:t>نیستند</a:t>
            </a:r>
            <a:r>
              <a:rPr lang="fa-IR" sz="2400" b="1" dirty="0"/>
              <a:t>؟</a:t>
            </a:r>
          </a:p>
        </p:txBody>
      </p:sp>
      <p:sp>
        <p:nvSpPr>
          <p:cNvPr id="4" name="TextBox 3"/>
          <p:cNvSpPr txBox="1"/>
          <p:nvPr/>
        </p:nvSpPr>
        <p:spPr>
          <a:xfrm>
            <a:off x="123148" y="1928331"/>
            <a:ext cx="8808913" cy="4801314"/>
          </a:xfrm>
          <a:prstGeom prst="rect">
            <a:avLst/>
          </a:prstGeom>
          <a:noFill/>
        </p:spPr>
        <p:txBody>
          <a:bodyPr wrap="square" rtlCol="1">
            <a:spAutoFit/>
          </a:bodyPr>
          <a:lstStyle/>
          <a:p>
            <a:pPr marL="342900" indent="-342900" algn="r" rtl="1">
              <a:buFont typeface="+mj-lt"/>
              <a:buAutoNum type="arabicPeriod"/>
            </a:pPr>
            <a:r>
              <a:rPr lang="fa-IR" dirty="0"/>
              <a:t>الگوی طراحی یک پاسخ برای حل یک مشکل در طراحی نرم افزار است که می تواند </a:t>
            </a:r>
            <a:r>
              <a:rPr lang="en-US" dirty="0"/>
              <a:t>Reusable </a:t>
            </a:r>
            <a:r>
              <a:rPr lang="fa-IR" dirty="0"/>
              <a:t>باشد و مجددا مورد استفاده قرار گیرد</a:t>
            </a:r>
            <a:r>
              <a:rPr lang="fa-IR" dirty="0" smtClean="0"/>
              <a:t>.</a:t>
            </a:r>
          </a:p>
          <a:p>
            <a:pPr marL="342900" indent="-342900" algn="r" rtl="1">
              <a:buFont typeface="+mj-lt"/>
              <a:buAutoNum type="arabicPeriod"/>
            </a:pPr>
            <a:r>
              <a:rPr lang="fa-IR" dirty="0"/>
              <a:t>این پاسخ ها به صورت عمومی هستند و برای حل مشکلات عمومی که از قبل مشخص شده اند مورد استفاده قرار می گیرند بنابراین اگر مشکل خاصی دارید باید از الگوی طراحی خاص خودتان استفاده نمایید</a:t>
            </a:r>
            <a:r>
              <a:rPr lang="fa-IR" dirty="0" smtClean="0"/>
              <a:t>.</a:t>
            </a:r>
          </a:p>
          <a:p>
            <a:pPr marL="342900" indent="-342900" algn="r" rtl="1">
              <a:buFont typeface="+mj-lt"/>
              <a:buAutoNum type="arabicPeriod"/>
            </a:pPr>
            <a:r>
              <a:rPr lang="fa-IR" dirty="0"/>
              <a:t>توجه نمایید که </a:t>
            </a:r>
            <a:r>
              <a:rPr lang="fa-IR" b="1" u="sng" dirty="0"/>
              <a:t>الگوریتم</a:t>
            </a:r>
            <a:r>
              <a:rPr lang="fa-IR" dirty="0"/>
              <a:t> ها الگوی طراحی </a:t>
            </a:r>
            <a:r>
              <a:rPr lang="fa-IR" b="1" u="sng" dirty="0"/>
              <a:t>نیستند</a:t>
            </a:r>
            <a:r>
              <a:rPr lang="fa-IR" b="1" u="sng" dirty="0" smtClean="0"/>
              <a:t>.</a:t>
            </a:r>
          </a:p>
          <a:p>
            <a:pPr marL="342900" indent="-342900" algn="r" rtl="1">
              <a:buFont typeface="+mj-lt"/>
              <a:buAutoNum type="arabicPeriod"/>
            </a:pPr>
            <a:endParaRPr lang="fa-IR" b="1" u="sng" dirty="0" smtClean="0"/>
          </a:p>
          <a:p>
            <a:pPr marL="342900" indent="-342900" algn="r" rtl="1">
              <a:buFont typeface="+mj-lt"/>
              <a:buAutoNum type="arabicPeriod"/>
            </a:pPr>
            <a:r>
              <a:rPr lang="fa-IR" dirty="0"/>
              <a:t>همچنین الگوهای طراحی کتابخانه و فریمورک و پکیج نیستند که آن ها را نصب و... کنیم</a:t>
            </a:r>
            <a:r>
              <a:rPr lang="fa-IR" dirty="0" smtClean="0"/>
              <a:t>.</a:t>
            </a:r>
          </a:p>
          <a:p>
            <a:pPr marL="342900" indent="-342900" algn="r" rtl="1">
              <a:buFont typeface="+mj-lt"/>
              <a:buAutoNum type="arabicPeriod"/>
            </a:pPr>
            <a:r>
              <a:rPr lang="fa-IR" dirty="0"/>
              <a:t>الگوهای طراحی صرفا یک پیاده سازی و ترکیبی از </a:t>
            </a:r>
            <a:r>
              <a:rPr lang="en-US" dirty="0"/>
              <a:t>Object </a:t>
            </a:r>
            <a:r>
              <a:rPr lang="fa-IR" dirty="0"/>
              <a:t>ها و کلاس هایی هستند که در برنامه داریم</a:t>
            </a:r>
            <a:r>
              <a:rPr lang="fa-IR" dirty="0" smtClean="0"/>
              <a:t>.</a:t>
            </a:r>
          </a:p>
          <a:p>
            <a:pPr marL="342900" indent="-342900" algn="r" rtl="1">
              <a:buFont typeface="+mj-lt"/>
              <a:buAutoNum type="arabicPeriod"/>
            </a:pPr>
            <a:r>
              <a:rPr lang="fa-IR" dirty="0"/>
              <a:t>جوابی برای پیدا کردن مشکل نیستند و کمک نمی کنند که مشکل را پیدا کنیم بلکه کمک می کنند که مشکل را حل کنیم</a:t>
            </a:r>
            <a:r>
              <a:rPr lang="fa-IR" dirty="0" smtClean="0"/>
              <a:t>.</a:t>
            </a:r>
          </a:p>
          <a:p>
            <a:pPr marL="342900" indent="-342900" algn="r" rtl="1">
              <a:buFont typeface="+mj-lt"/>
              <a:buAutoNum type="arabicPeriod"/>
            </a:pPr>
            <a:r>
              <a:rPr lang="fa-IR" dirty="0"/>
              <a:t>همه الگوهای طراحی را نباید در برنامه خود استفاده کنیم باید ببینیم که در هر جا که چنین مشکلی وجود دارد الگوی مورد نظر را استفاده کنیم. همچنین الزامی به استفاده آن ها در برنامه نبوده و تنها در زمانی که به الگوهای طراحی نیاز است باید در برنامه استفاده شود</a:t>
            </a:r>
            <a:r>
              <a:rPr lang="fa-IR" dirty="0" smtClean="0"/>
              <a:t>.</a:t>
            </a:r>
          </a:p>
          <a:p>
            <a:pPr marL="342900" indent="-342900" algn="r" rtl="1">
              <a:buFont typeface="+mj-lt"/>
              <a:buAutoNum type="arabicPeriod"/>
            </a:pPr>
            <a:r>
              <a:rPr lang="fa-IR" dirty="0"/>
              <a:t>الگوهای طراحی الگوهای معماری نیستند... الگوهای طراحی برای سطح کوچکتر مورد استفاده قرار می گیرد. صرفا برای حل مشکلاتی که توی روند </a:t>
            </a:r>
            <a:r>
              <a:rPr lang="fa-IR" b="1" u="sng" dirty="0"/>
              <a:t>ایجاد</a:t>
            </a:r>
            <a:r>
              <a:rPr lang="fa-IR" dirty="0"/>
              <a:t> یا </a:t>
            </a:r>
            <a:r>
              <a:rPr lang="fa-IR" b="1" u="sng" dirty="0"/>
              <a:t>ارتباط</a:t>
            </a:r>
            <a:r>
              <a:rPr lang="fa-IR" dirty="0"/>
              <a:t> یا </a:t>
            </a:r>
            <a:r>
              <a:rPr lang="fa-IR" b="1" u="sng" dirty="0"/>
              <a:t>رفتار</a:t>
            </a:r>
            <a:r>
              <a:rPr lang="fa-IR" dirty="0"/>
              <a:t> </a:t>
            </a:r>
            <a:r>
              <a:rPr lang="en-US" dirty="0"/>
              <a:t>Object</a:t>
            </a:r>
            <a:r>
              <a:rPr lang="fa-IR" dirty="0"/>
              <a:t>ها وجود دارد استفاده می شود. اما الگوی معماری برای یک سطح بزرگ از برنامه ما است.</a:t>
            </a:r>
          </a:p>
          <a:p>
            <a:pPr marL="342900" indent="-342900" algn="r" rtl="1">
              <a:buFont typeface="+mj-lt"/>
              <a:buAutoNum type="arabicPeriod"/>
            </a:pPr>
            <a:endParaRPr lang="fa-IR" dirty="0"/>
          </a:p>
        </p:txBody>
      </p:sp>
    </p:spTree>
    <p:extLst>
      <p:ext uri="{BB962C8B-B14F-4D97-AF65-F5344CB8AC3E}">
        <p14:creationId xmlns:p14="http://schemas.microsoft.com/office/powerpoint/2010/main" val="1938842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pPr/>
              <a:t>7</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2195736" y="753170"/>
            <a:ext cx="5040560" cy="1077218"/>
          </a:xfrm>
          <a:prstGeom prst="rect">
            <a:avLst/>
          </a:prstGeom>
          <a:noFill/>
        </p:spPr>
        <p:txBody>
          <a:bodyPr wrap="square" rtlCol="1">
            <a:spAutoFit/>
          </a:bodyPr>
          <a:lstStyle/>
          <a:p>
            <a:pPr algn="ctr" rtl="1"/>
            <a:r>
              <a:rPr lang="fa-IR" sz="3200" b="1" dirty="0">
                <a:solidFill>
                  <a:srgbClr val="FF0000"/>
                </a:solidFill>
              </a:rPr>
              <a:t>انواع الگوهای </a:t>
            </a:r>
            <a:r>
              <a:rPr lang="fa-IR" sz="3200" b="1" dirty="0" smtClean="0">
                <a:solidFill>
                  <a:srgbClr val="FF0000"/>
                </a:solidFill>
              </a:rPr>
              <a:t>طراحی:</a:t>
            </a:r>
            <a:endParaRPr lang="fa-IR" sz="3200" b="1" dirty="0">
              <a:solidFill>
                <a:srgbClr val="FF0000"/>
              </a:solidFill>
            </a:endParaRPr>
          </a:p>
          <a:p>
            <a:pPr algn="ctr"/>
            <a:endParaRPr lang="fa-IR" sz="3200" dirty="0">
              <a:solidFill>
                <a:srgbClr val="FF0000"/>
              </a:solidFill>
            </a:endParaRPr>
          </a:p>
        </p:txBody>
      </p:sp>
      <p:sp>
        <p:nvSpPr>
          <p:cNvPr id="2" name="Right Arrow Callout 1"/>
          <p:cNvSpPr/>
          <p:nvPr/>
        </p:nvSpPr>
        <p:spPr>
          <a:xfrm>
            <a:off x="1259632" y="2885593"/>
            <a:ext cx="2448272" cy="83144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smtClean="0"/>
              <a:t>Creational</a:t>
            </a:r>
          </a:p>
          <a:p>
            <a:pPr algn="ctr"/>
            <a:r>
              <a:rPr lang="fa-IR" b="1" dirty="0" smtClean="0"/>
              <a:t>خلقی</a:t>
            </a:r>
            <a:endParaRPr lang="fa-IR" dirty="0"/>
          </a:p>
        </p:txBody>
      </p:sp>
      <p:sp>
        <p:nvSpPr>
          <p:cNvPr id="10" name="Up Arrow Callout 9"/>
          <p:cNvSpPr/>
          <p:nvPr/>
        </p:nvSpPr>
        <p:spPr>
          <a:xfrm>
            <a:off x="3627579" y="3861048"/>
            <a:ext cx="1728192" cy="1584176"/>
          </a:xfrm>
          <a:prstGeom prst="upArrowCallout">
            <a:avLst>
              <a:gd name="adj1" fmla="val 25000"/>
              <a:gd name="adj2" fmla="val 25000"/>
              <a:gd name="adj3" fmla="val 14922"/>
              <a:gd name="adj4" fmla="val 47568"/>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TextBox 12"/>
          <p:cNvSpPr txBox="1"/>
          <p:nvPr/>
        </p:nvSpPr>
        <p:spPr>
          <a:xfrm>
            <a:off x="3861919" y="4798893"/>
            <a:ext cx="1259512" cy="646331"/>
          </a:xfrm>
          <a:prstGeom prst="rect">
            <a:avLst/>
          </a:prstGeom>
          <a:noFill/>
        </p:spPr>
        <p:txBody>
          <a:bodyPr wrap="none" rtlCol="1">
            <a:spAutoFit/>
          </a:bodyPr>
          <a:lstStyle/>
          <a:p>
            <a:pPr algn="ctr"/>
            <a:r>
              <a:rPr lang="en-US" b="1" dirty="0" smtClean="0"/>
              <a:t>Structural</a:t>
            </a:r>
          </a:p>
          <a:p>
            <a:pPr algn="ctr"/>
            <a:r>
              <a:rPr lang="fa-IR" b="1" dirty="0"/>
              <a:t>ساختاری</a:t>
            </a:r>
          </a:p>
        </p:txBody>
      </p:sp>
      <p:sp>
        <p:nvSpPr>
          <p:cNvPr id="15" name="Right Arrow Callout 14"/>
          <p:cNvSpPr/>
          <p:nvPr/>
        </p:nvSpPr>
        <p:spPr>
          <a:xfrm rot="10800000">
            <a:off x="5220072" y="2924945"/>
            <a:ext cx="2448272" cy="83144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dirty="0"/>
          </a:p>
        </p:txBody>
      </p:sp>
      <p:sp>
        <p:nvSpPr>
          <p:cNvPr id="16" name="Oval 15"/>
          <p:cNvSpPr/>
          <p:nvPr/>
        </p:nvSpPr>
        <p:spPr>
          <a:xfrm>
            <a:off x="3419872" y="2325948"/>
            <a:ext cx="2143607" cy="1950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fa-IR" sz="2000" b="1" dirty="0" smtClean="0"/>
              <a:t>انواع الگوهای طراحی</a:t>
            </a:r>
            <a:endParaRPr lang="fa-IR" sz="2000" b="1" dirty="0"/>
          </a:p>
        </p:txBody>
      </p:sp>
      <p:sp>
        <p:nvSpPr>
          <p:cNvPr id="17" name="TextBox 16"/>
          <p:cNvSpPr txBox="1"/>
          <p:nvPr/>
        </p:nvSpPr>
        <p:spPr>
          <a:xfrm>
            <a:off x="6272719" y="3017498"/>
            <a:ext cx="1332352" cy="646331"/>
          </a:xfrm>
          <a:prstGeom prst="rect">
            <a:avLst/>
          </a:prstGeom>
          <a:noFill/>
        </p:spPr>
        <p:txBody>
          <a:bodyPr wrap="none" rtlCol="1">
            <a:spAutoFit/>
          </a:bodyPr>
          <a:lstStyle/>
          <a:p>
            <a:pPr algn="ctr"/>
            <a:r>
              <a:rPr lang="en-US" b="1" dirty="0" smtClean="0"/>
              <a:t>Behavioral</a:t>
            </a:r>
          </a:p>
          <a:p>
            <a:pPr algn="ctr"/>
            <a:r>
              <a:rPr lang="fa-IR" b="1" dirty="0" smtClean="0"/>
              <a:t>رفتاری</a:t>
            </a:r>
            <a:endParaRPr lang="fa-IR" dirty="0"/>
          </a:p>
        </p:txBody>
      </p:sp>
    </p:spTree>
    <p:extLst>
      <p:ext uri="{BB962C8B-B14F-4D97-AF65-F5344CB8AC3E}">
        <p14:creationId xmlns:p14="http://schemas.microsoft.com/office/powerpoint/2010/main" val="123424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pPr/>
              <a:t>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2217575" y="548680"/>
            <a:ext cx="5040560" cy="1077218"/>
          </a:xfrm>
          <a:prstGeom prst="rect">
            <a:avLst/>
          </a:prstGeom>
          <a:noFill/>
        </p:spPr>
        <p:txBody>
          <a:bodyPr wrap="square" rtlCol="1">
            <a:spAutoFit/>
          </a:bodyPr>
          <a:lstStyle/>
          <a:p>
            <a:pPr algn="ctr" rtl="1"/>
            <a:r>
              <a:rPr lang="fa-IR" sz="3200" b="1" dirty="0">
                <a:solidFill>
                  <a:srgbClr val="FF0000"/>
                </a:solidFill>
              </a:rPr>
              <a:t>انواع الگوهای </a:t>
            </a:r>
            <a:r>
              <a:rPr lang="fa-IR" sz="3200" b="1" dirty="0" smtClean="0">
                <a:solidFill>
                  <a:srgbClr val="FF0000"/>
                </a:solidFill>
              </a:rPr>
              <a:t>ساختاری:</a:t>
            </a:r>
            <a:endParaRPr lang="fa-IR" sz="3200" b="1" dirty="0">
              <a:solidFill>
                <a:srgbClr val="FF0000"/>
              </a:solidFill>
            </a:endParaRPr>
          </a:p>
          <a:p>
            <a:pPr algn="ctr"/>
            <a:endParaRPr lang="fa-IR" sz="3200" dirty="0">
              <a:solidFill>
                <a:srgbClr val="FF0000"/>
              </a:solidFill>
            </a:endParaRPr>
          </a:p>
        </p:txBody>
      </p:sp>
      <p:sp>
        <p:nvSpPr>
          <p:cNvPr id="3" name="TextBox 2"/>
          <p:cNvSpPr txBox="1"/>
          <p:nvPr/>
        </p:nvSpPr>
        <p:spPr>
          <a:xfrm>
            <a:off x="431056" y="1302732"/>
            <a:ext cx="7920880" cy="646331"/>
          </a:xfrm>
          <a:prstGeom prst="rect">
            <a:avLst/>
          </a:prstGeom>
          <a:noFill/>
        </p:spPr>
        <p:txBody>
          <a:bodyPr wrap="square" rtlCol="1">
            <a:spAutoFit/>
          </a:bodyPr>
          <a:lstStyle/>
          <a:p>
            <a:pPr algn="r" rtl="1"/>
            <a:r>
              <a:rPr lang="en-US" b="1" dirty="0"/>
              <a:t>Structural </a:t>
            </a:r>
            <a:r>
              <a:rPr lang="en-US" b="1" dirty="0" smtClean="0"/>
              <a:t> </a:t>
            </a:r>
            <a:r>
              <a:rPr lang="fa-IR" b="1" dirty="0" smtClean="0"/>
              <a:t>: الگوهای </a:t>
            </a:r>
            <a:r>
              <a:rPr lang="fa-IR" b="1" dirty="0"/>
              <a:t>طراحی ساختاری، که به ترکیب کلاس ها و اشیا و آیتم ها پرداخته و در نهایت </a:t>
            </a:r>
            <a:r>
              <a:rPr lang="fa-IR" b="1" dirty="0" smtClean="0"/>
              <a:t>عملکرد، </a:t>
            </a:r>
            <a:r>
              <a:rPr lang="fa-IR" b="1" dirty="0"/>
              <a:t>برای عملکرد جدید استفاده می شوند. که شامل الگوهای زیر است:</a:t>
            </a:r>
          </a:p>
        </p:txBody>
      </p:sp>
      <p:graphicFrame>
        <p:nvGraphicFramePr>
          <p:cNvPr id="7" name="Table 6"/>
          <p:cNvGraphicFramePr>
            <a:graphicFrameLocks noGrp="1"/>
          </p:cNvGraphicFramePr>
          <p:nvPr>
            <p:extLst>
              <p:ext uri="{D42A27DB-BD31-4B8C-83A1-F6EECF244321}">
                <p14:modId xmlns:p14="http://schemas.microsoft.com/office/powerpoint/2010/main" val="493317656"/>
              </p:ext>
            </p:extLst>
          </p:nvPr>
        </p:nvGraphicFramePr>
        <p:xfrm>
          <a:off x="315100" y="2348880"/>
          <a:ext cx="8455203" cy="4260696"/>
        </p:xfrm>
        <a:graphic>
          <a:graphicData uri="http://schemas.openxmlformats.org/drawingml/2006/table">
            <a:tbl>
              <a:tblPr rtl="1" firstRow="1" bandRow="1">
                <a:tableStyleId>{5C22544A-7EE6-4342-B048-85BDC9FD1C3A}</a:tableStyleId>
              </a:tblPr>
              <a:tblGrid>
                <a:gridCol w="1497472"/>
                <a:gridCol w="6957731"/>
              </a:tblGrid>
              <a:tr h="486054">
                <a:tc>
                  <a:txBody>
                    <a:bodyPr/>
                    <a:lstStyle/>
                    <a:p>
                      <a:pPr algn="ctr" rtl="1"/>
                      <a:r>
                        <a:rPr lang="fa-IR" dirty="0" smtClean="0"/>
                        <a:t>نام الگو</a:t>
                      </a:r>
                      <a:endParaRPr lang="fa-IR" dirty="0"/>
                    </a:p>
                  </a:txBody>
                  <a:tcPr/>
                </a:tc>
                <a:tc>
                  <a:txBody>
                    <a:bodyPr/>
                    <a:lstStyle/>
                    <a:p>
                      <a:pPr algn="r" rtl="1"/>
                      <a:r>
                        <a:rPr lang="fa-IR" dirty="0" smtClean="0"/>
                        <a:t>توضیحات</a:t>
                      </a:r>
                      <a:endParaRPr lang="fa-IR" dirty="0"/>
                    </a:p>
                  </a:txBody>
                  <a:tcPr/>
                </a:tc>
              </a:tr>
              <a:tr h="486054">
                <a:tc>
                  <a:txBody>
                    <a:bodyPr/>
                    <a:lstStyle/>
                    <a:p>
                      <a:pPr algn="ctr" rtl="1"/>
                      <a:r>
                        <a:rPr lang="en-US" b="1" dirty="0" smtClean="0">
                          <a:effectLst/>
                        </a:rPr>
                        <a:t>Adapter</a:t>
                      </a:r>
                      <a:endParaRPr lang="fa-IR" dirty="0"/>
                    </a:p>
                  </a:txBody>
                  <a:tcPr/>
                </a:tc>
                <a:tc>
                  <a:txBody>
                    <a:bodyPr/>
                    <a:lstStyle/>
                    <a:p>
                      <a:pPr algn="r" rtl="1"/>
                      <a:r>
                        <a:rPr lang="fa-IR" sz="1600" b="1" smtClean="0"/>
                        <a:t>برای </a:t>
                      </a:r>
                      <a:r>
                        <a:rPr lang="fa-IR" sz="1600" b="1" dirty="0" smtClean="0"/>
                        <a:t>این که </a:t>
                      </a:r>
                      <a:r>
                        <a:rPr lang="fa-IR" sz="1600" b="1" smtClean="0"/>
                        <a:t>کلاس ایی </a:t>
                      </a:r>
                      <a:r>
                        <a:rPr lang="fa-IR" sz="1600" b="1" dirty="0" smtClean="0"/>
                        <a:t>که با هم مرتبط نیستند بتوانند با هم کار کنند </a:t>
                      </a:r>
                      <a:r>
                        <a:rPr lang="en-US" sz="1600" b="1" dirty="0" smtClean="0"/>
                        <a:t>Interface </a:t>
                      </a:r>
                      <a:r>
                        <a:rPr lang="fa-IR" sz="1600" b="1" dirty="0" smtClean="0"/>
                        <a:t>ایجاد می کند.</a:t>
                      </a:r>
                      <a:endParaRPr lang="fa-IR" sz="1600" b="1" dirty="0"/>
                    </a:p>
                  </a:txBody>
                  <a:tcPr/>
                </a:tc>
              </a:tr>
              <a:tr h="486054">
                <a:tc>
                  <a:txBody>
                    <a:bodyPr/>
                    <a:lstStyle/>
                    <a:p>
                      <a:pPr algn="ctr" rtl="1"/>
                      <a:r>
                        <a:rPr lang="en-US" b="1" dirty="0" smtClean="0"/>
                        <a:t>Bridge</a:t>
                      </a:r>
                      <a:endParaRPr lang="fa-IR" b="1" dirty="0"/>
                    </a:p>
                  </a:txBody>
                  <a:tcPr/>
                </a:tc>
                <a:tc>
                  <a:txBody>
                    <a:bodyPr/>
                    <a:lstStyle/>
                    <a:p>
                      <a:pPr algn="r" rtl="1"/>
                      <a:r>
                        <a:rPr lang="fa-IR" sz="1600" b="1" dirty="0" smtClean="0"/>
                        <a:t>برای جدا کردن قسمت پیاده سازی از قسمت انتزاعی در یک کلاس به کار می رود و باعث می شود دو طرف مستقل از یکدیگر و به راحتی کار کنند.</a:t>
                      </a:r>
                      <a:endParaRPr lang="fa-IR" sz="1600" b="1" dirty="0"/>
                    </a:p>
                  </a:txBody>
                  <a:tcPr/>
                </a:tc>
              </a:tr>
              <a:tr h="486054">
                <a:tc>
                  <a:txBody>
                    <a:bodyPr/>
                    <a:lstStyle/>
                    <a:p>
                      <a:pPr algn="ctr" rtl="1"/>
                      <a:r>
                        <a:rPr lang="en-US" b="1" dirty="0" smtClean="0"/>
                        <a:t>Composite</a:t>
                      </a:r>
                      <a:endParaRPr lang="fa-IR" b="1" dirty="0"/>
                    </a:p>
                  </a:txBody>
                  <a:tcPr/>
                </a:tc>
                <a:tc>
                  <a:txBody>
                    <a:bodyPr/>
                    <a:lstStyle/>
                    <a:p>
                      <a:pPr algn="r" rtl="1"/>
                      <a:r>
                        <a:rPr lang="fa-IR" sz="1600" b="1" dirty="0" smtClean="0"/>
                        <a:t>برای ایجاد اشیا در ساختارهای درختی و بازگشتی به کار برده می شود. در این صورت با اشیا منفرد و ترکیبی به صورت یکسان برخورد می شود.</a:t>
                      </a:r>
                      <a:endParaRPr lang="fa-IR" sz="1600" b="1" dirty="0"/>
                    </a:p>
                  </a:txBody>
                  <a:tcPr/>
                </a:tc>
              </a:tr>
              <a:tr h="486054">
                <a:tc>
                  <a:txBody>
                    <a:bodyPr/>
                    <a:lstStyle/>
                    <a:p>
                      <a:pPr algn="ctr" rtl="1"/>
                      <a:r>
                        <a:rPr lang="en-US" b="1" dirty="0" smtClean="0"/>
                        <a:t>Decorator</a:t>
                      </a:r>
                      <a:endParaRPr lang="fa-IR" b="1" dirty="0"/>
                    </a:p>
                  </a:txBody>
                  <a:tcPr/>
                </a:tc>
                <a:tc>
                  <a:txBody>
                    <a:bodyPr/>
                    <a:lstStyle/>
                    <a:p>
                      <a:pPr algn="r" rtl="1"/>
                      <a:r>
                        <a:rPr lang="fa-IR" sz="1600" b="1" dirty="0" smtClean="0"/>
                        <a:t>به صورت پویا مسئولیت های اضافه را به شی ضمیمه می کند. جایگزینی منعطف برای طبقه بندی فرعی برای توسعه عملکرد ایجاد می کنند.</a:t>
                      </a:r>
                      <a:endParaRPr lang="fa-IR" sz="1600" b="1" dirty="0"/>
                    </a:p>
                  </a:txBody>
                  <a:tcPr/>
                </a:tc>
              </a:tr>
              <a:tr h="486054">
                <a:tc>
                  <a:txBody>
                    <a:bodyPr/>
                    <a:lstStyle/>
                    <a:p>
                      <a:pPr algn="ctr" rtl="1"/>
                      <a:r>
                        <a:rPr lang="en-US" b="1" dirty="0" smtClean="0"/>
                        <a:t>Facade</a:t>
                      </a:r>
                      <a:endParaRPr lang="fa-IR" b="1" dirty="0"/>
                    </a:p>
                  </a:txBody>
                  <a:tcPr/>
                </a:tc>
                <a:tc>
                  <a:txBody>
                    <a:bodyPr/>
                    <a:lstStyle/>
                    <a:p>
                      <a:pPr algn="r" rtl="1"/>
                      <a:r>
                        <a:rPr lang="fa-IR" sz="1600" b="1" smtClean="0"/>
                        <a:t>برای مجموعه میانجی های موجود در کلاس فرعی </a:t>
                      </a:r>
                      <a:r>
                        <a:rPr lang="en-US" sz="1600" b="1" smtClean="0"/>
                        <a:t>Interface </a:t>
                      </a:r>
                      <a:r>
                        <a:rPr lang="fa-IR" sz="1600" b="1" smtClean="0"/>
                        <a:t>یکنواخت ایجاد می کند و در سطح بالاتر استفاده از سیستم فرعی را ساده تر می کند.</a:t>
                      </a:r>
                      <a:endParaRPr lang="fa-IR" sz="1600" b="1" dirty="0"/>
                    </a:p>
                  </a:txBody>
                  <a:tcPr/>
                </a:tc>
              </a:tr>
              <a:tr h="486054">
                <a:tc>
                  <a:txBody>
                    <a:bodyPr/>
                    <a:lstStyle/>
                    <a:p>
                      <a:pPr algn="ctr" rtl="1"/>
                      <a:r>
                        <a:rPr lang="en-US" b="1" dirty="0" smtClean="0"/>
                        <a:t>Flyweight</a:t>
                      </a:r>
                      <a:endParaRPr lang="fa-IR" b="1" dirty="0"/>
                    </a:p>
                  </a:txBody>
                  <a:tcPr/>
                </a:tc>
                <a:tc>
                  <a:txBody>
                    <a:bodyPr/>
                    <a:lstStyle/>
                    <a:p>
                      <a:pPr algn="r" rtl="1"/>
                      <a:r>
                        <a:rPr lang="fa-IR" sz="1600" b="1" dirty="0" smtClean="0"/>
                        <a:t>زمانی که تعداد اشیا زیاد و مدیریت آن ها سخت باشد استفاده می شود.</a:t>
                      </a:r>
                      <a:endParaRPr lang="fa-IR" sz="1600" b="1" dirty="0"/>
                    </a:p>
                  </a:txBody>
                  <a:tcPr/>
                </a:tc>
              </a:tr>
              <a:tr h="486054">
                <a:tc>
                  <a:txBody>
                    <a:bodyPr/>
                    <a:lstStyle/>
                    <a:p>
                      <a:pPr algn="ctr" rtl="1"/>
                      <a:r>
                        <a:rPr lang="en-US" b="1" dirty="0" smtClean="0">
                          <a:effectLst/>
                        </a:rPr>
                        <a:t>Proxy</a:t>
                      </a:r>
                      <a:endParaRPr lang="fa-IR" dirty="0"/>
                    </a:p>
                  </a:txBody>
                  <a:tcPr/>
                </a:tc>
                <a:tc>
                  <a:txBody>
                    <a:bodyPr/>
                    <a:lstStyle/>
                    <a:p>
                      <a:pPr algn="r" rtl="1"/>
                      <a:r>
                        <a:rPr lang="fa-IR" sz="1600" b="1" dirty="0" smtClean="0"/>
                        <a:t>برای شی یک جانشین فراهم می کند تا دسترسی به آن را کنترل کند.</a:t>
                      </a:r>
                      <a:endParaRPr lang="fa-IR" sz="1600" b="1" dirty="0"/>
                    </a:p>
                  </a:txBody>
                  <a:tcPr/>
                </a:tc>
              </a:tr>
            </a:tbl>
          </a:graphicData>
        </a:graphic>
      </p:graphicFrame>
    </p:spTree>
    <p:extLst>
      <p:ext uri="{BB962C8B-B14F-4D97-AF65-F5344CB8AC3E}">
        <p14:creationId xmlns:p14="http://schemas.microsoft.com/office/powerpoint/2010/main" val="4283984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pPr/>
              <a:t>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TextBox 5"/>
          <p:cNvSpPr txBox="1"/>
          <p:nvPr/>
        </p:nvSpPr>
        <p:spPr>
          <a:xfrm>
            <a:off x="2183610" y="548680"/>
            <a:ext cx="5040560" cy="1077218"/>
          </a:xfrm>
          <a:prstGeom prst="rect">
            <a:avLst/>
          </a:prstGeom>
          <a:noFill/>
        </p:spPr>
        <p:txBody>
          <a:bodyPr wrap="square" rtlCol="1">
            <a:spAutoFit/>
          </a:bodyPr>
          <a:lstStyle/>
          <a:p>
            <a:pPr algn="ctr" rtl="1"/>
            <a:r>
              <a:rPr lang="fa-IR" sz="3200" b="1" dirty="0">
                <a:solidFill>
                  <a:srgbClr val="FF0000"/>
                </a:solidFill>
              </a:rPr>
              <a:t>انواع الگوهای رفتاری</a:t>
            </a:r>
            <a:r>
              <a:rPr lang="fa-IR" sz="3200" dirty="0"/>
              <a:t> </a:t>
            </a:r>
            <a:r>
              <a:rPr lang="fa-IR" sz="3200" b="1" dirty="0" smtClean="0">
                <a:solidFill>
                  <a:srgbClr val="FF0000"/>
                </a:solidFill>
              </a:rPr>
              <a:t>:</a:t>
            </a:r>
            <a:endParaRPr lang="fa-IR" sz="3200" b="1" dirty="0">
              <a:solidFill>
                <a:srgbClr val="FF0000"/>
              </a:solidFill>
            </a:endParaRPr>
          </a:p>
          <a:p>
            <a:pPr algn="ctr"/>
            <a:endParaRPr lang="fa-IR" sz="3200" dirty="0">
              <a:solidFill>
                <a:srgbClr val="FF0000"/>
              </a:solidFill>
            </a:endParaRPr>
          </a:p>
        </p:txBody>
      </p:sp>
      <p:sp>
        <p:nvSpPr>
          <p:cNvPr id="3" name="TextBox 2"/>
          <p:cNvSpPr txBox="1"/>
          <p:nvPr/>
        </p:nvSpPr>
        <p:spPr>
          <a:xfrm>
            <a:off x="431056" y="1373331"/>
            <a:ext cx="7920880" cy="646331"/>
          </a:xfrm>
          <a:prstGeom prst="rect">
            <a:avLst/>
          </a:prstGeom>
          <a:noFill/>
        </p:spPr>
        <p:txBody>
          <a:bodyPr wrap="square" rtlCol="1">
            <a:spAutoFit/>
          </a:bodyPr>
          <a:lstStyle/>
          <a:p>
            <a:pPr algn="r" rtl="1"/>
            <a:r>
              <a:rPr lang="en-US" b="1" dirty="0" smtClean="0"/>
              <a:t>Behavioral </a:t>
            </a:r>
            <a:r>
              <a:rPr lang="fa-IR" b="1" dirty="0" smtClean="0"/>
              <a:t>:الگوهای </a:t>
            </a:r>
            <a:r>
              <a:rPr lang="fa-IR" b="1" dirty="0"/>
              <a:t>طراحی رفتاری، که به ارتباط بین کلاس ها و اشیا پرداخته و جزو مهمترین و خاص ترین الگوها هستند و شامل الگوهای زیر هستند:</a:t>
            </a:r>
          </a:p>
        </p:txBody>
      </p:sp>
      <p:graphicFrame>
        <p:nvGraphicFramePr>
          <p:cNvPr id="7" name="Table 6"/>
          <p:cNvGraphicFramePr>
            <a:graphicFrameLocks noGrp="1"/>
          </p:cNvGraphicFramePr>
          <p:nvPr>
            <p:extLst>
              <p:ext uri="{D42A27DB-BD31-4B8C-83A1-F6EECF244321}">
                <p14:modId xmlns:p14="http://schemas.microsoft.com/office/powerpoint/2010/main" val="2945002300"/>
              </p:ext>
            </p:extLst>
          </p:nvPr>
        </p:nvGraphicFramePr>
        <p:xfrm>
          <a:off x="323528" y="2348880"/>
          <a:ext cx="8455203" cy="4116076"/>
        </p:xfrm>
        <a:graphic>
          <a:graphicData uri="http://schemas.openxmlformats.org/drawingml/2006/table">
            <a:tbl>
              <a:tblPr rtl="1" firstRow="1" bandRow="1">
                <a:tableStyleId>{5C22544A-7EE6-4342-B048-85BDC9FD1C3A}</a:tableStyleId>
              </a:tblPr>
              <a:tblGrid>
                <a:gridCol w="1497472"/>
                <a:gridCol w="6957731"/>
              </a:tblGrid>
              <a:tr h="183828">
                <a:tc>
                  <a:txBody>
                    <a:bodyPr/>
                    <a:lstStyle/>
                    <a:p>
                      <a:pPr algn="ctr" rtl="1"/>
                      <a:r>
                        <a:rPr lang="fa-IR" dirty="0" smtClean="0"/>
                        <a:t>نام الگو</a:t>
                      </a:r>
                      <a:endParaRPr lang="fa-IR" dirty="0"/>
                    </a:p>
                  </a:txBody>
                  <a:tcPr/>
                </a:tc>
                <a:tc>
                  <a:txBody>
                    <a:bodyPr/>
                    <a:lstStyle/>
                    <a:p>
                      <a:pPr algn="r" rtl="1"/>
                      <a:r>
                        <a:rPr lang="fa-IR" dirty="0" smtClean="0"/>
                        <a:t>چکیده</a:t>
                      </a:r>
                      <a:endParaRPr lang="fa-IR" dirty="0"/>
                    </a:p>
                  </a:txBody>
                  <a:tcPr/>
                </a:tc>
              </a:tr>
              <a:tr h="635692">
                <a:tc>
                  <a:txBody>
                    <a:bodyPr/>
                    <a:lstStyle/>
                    <a:p>
                      <a:pPr algn="ctr" rtl="1"/>
                      <a:r>
                        <a:rPr lang="en-US" sz="1400" b="1" dirty="0" smtClean="0">
                          <a:effectLst/>
                        </a:rPr>
                        <a:t>Chain of Responsibility</a:t>
                      </a:r>
                      <a:endParaRPr lang="fa-IR" sz="1400" dirty="0"/>
                    </a:p>
                  </a:txBody>
                  <a:tcPr/>
                </a:tc>
                <a:tc>
                  <a:txBody>
                    <a:bodyPr/>
                    <a:lstStyle/>
                    <a:p>
                      <a:pPr algn="r" rtl="1"/>
                      <a:r>
                        <a:rPr lang="fa-IR" sz="1600" b="1" dirty="0" smtClean="0"/>
                        <a:t>به صورت یک زنجیره از اشیا به درخواست کاربر پاسخ می دهد.</a:t>
                      </a:r>
                      <a:endParaRPr lang="fa-IR" sz="1600" b="1" dirty="0"/>
                    </a:p>
                  </a:txBody>
                  <a:tcPr/>
                </a:tc>
              </a:tr>
              <a:tr h="381136">
                <a:tc>
                  <a:txBody>
                    <a:bodyPr/>
                    <a:lstStyle/>
                    <a:p>
                      <a:pPr algn="ctr" rtl="1"/>
                      <a:r>
                        <a:rPr lang="en-US" b="1" dirty="0" smtClean="0">
                          <a:effectLst/>
                        </a:rPr>
                        <a:t>Command</a:t>
                      </a:r>
                      <a:endParaRPr lang="fa-IR" b="1" dirty="0"/>
                    </a:p>
                  </a:txBody>
                  <a:tcPr/>
                </a:tc>
                <a:tc>
                  <a:txBody>
                    <a:bodyPr/>
                    <a:lstStyle/>
                    <a:p>
                      <a:pPr algn="r" rtl="1"/>
                      <a:r>
                        <a:rPr lang="fa-IR" sz="1600" b="1" dirty="0" smtClean="0"/>
                        <a:t>این که یک عملیات به چه صورتی انجام شود را تعیین نموده و آن ها را مدیریت می کند.</a:t>
                      </a:r>
                      <a:endParaRPr lang="fa-IR" sz="1600" b="1" dirty="0"/>
                    </a:p>
                  </a:txBody>
                  <a:tcPr/>
                </a:tc>
              </a:tr>
              <a:tr h="432904">
                <a:tc>
                  <a:txBody>
                    <a:bodyPr/>
                    <a:lstStyle/>
                    <a:p>
                      <a:pPr algn="ctr" rtl="1"/>
                      <a:r>
                        <a:rPr lang="en-US" b="1" dirty="0" smtClean="0">
                          <a:effectLst/>
                        </a:rPr>
                        <a:t>Interpreter</a:t>
                      </a:r>
                      <a:endParaRPr lang="fa-IR" b="1" dirty="0"/>
                    </a:p>
                  </a:txBody>
                  <a:tcPr/>
                </a:tc>
                <a:tc>
                  <a:txBody>
                    <a:bodyPr/>
                    <a:lstStyle/>
                    <a:p>
                      <a:pPr algn="r" rtl="1"/>
                      <a:r>
                        <a:rPr lang="fa-IR" sz="1600" b="1" dirty="0" smtClean="0"/>
                        <a:t>برای تعریف گرامرهای زبان و تفسیر جملات استفاده می شود و فقط در کامپایلرها به کار می رود.</a:t>
                      </a:r>
                      <a:endParaRPr lang="fa-IR" sz="1600" b="1" dirty="0"/>
                    </a:p>
                  </a:txBody>
                  <a:tcPr/>
                </a:tc>
              </a:tr>
              <a:tr h="575208">
                <a:tc>
                  <a:txBody>
                    <a:bodyPr/>
                    <a:lstStyle/>
                    <a:p>
                      <a:pPr algn="ctr" rtl="1"/>
                      <a:r>
                        <a:rPr lang="en-US" b="1" dirty="0" smtClean="0">
                          <a:effectLst/>
                        </a:rPr>
                        <a:t>Iterator</a:t>
                      </a:r>
                      <a:endParaRPr lang="fa-IR" b="1" dirty="0"/>
                    </a:p>
                  </a:txBody>
                  <a:tcPr/>
                </a:tc>
                <a:tc>
                  <a:txBody>
                    <a:bodyPr/>
                    <a:lstStyle/>
                    <a:p>
                      <a:pPr algn="r" rtl="1"/>
                      <a:r>
                        <a:rPr lang="fa-IR" sz="1600" b="1" dirty="0" smtClean="0"/>
                        <a:t>برای دسترسی به عناصر یک شی به هم پیوسته به طور متوالی بدون این که نمایش دچار مشکل شود، شیوه ای ایجاد می کند.</a:t>
                      </a:r>
                      <a:endParaRPr lang="fa-IR" sz="1600" b="1" dirty="0"/>
                    </a:p>
                  </a:txBody>
                  <a:tcPr/>
                </a:tc>
              </a:tr>
              <a:tr h="710480">
                <a:tc>
                  <a:txBody>
                    <a:bodyPr/>
                    <a:lstStyle/>
                    <a:p>
                      <a:pPr algn="ctr" rtl="1"/>
                      <a:r>
                        <a:rPr lang="en-US" b="1" dirty="0" smtClean="0">
                          <a:effectLst/>
                        </a:rPr>
                        <a:t>Mediator</a:t>
                      </a:r>
                      <a:endParaRPr lang="fa-IR" b="1" dirty="0"/>
                    </a:p>
                  </a:txBody>
                  <a:tcPr/>
                </a:tc>
                <a:tc>
                  <a:txBody>
                    <a:bodyPr/>
                    <a:lstStyle/>
                    <a:p>
                      <a:pPr algn="r" rtl="1"/>
                      <a:r>
                        <a:rPr lang="fa-IR" sz="1600" b="1" dirty="0" smtClean="0"/>
                        <a:t>یک شی که چگونگی تعامل با مجموعه اشیا را در محفظه قرار می دهد ایجاد می کند. همچنین باعث می شود که اشیا کمتر به صورت دو به دو با هم در ارتباط بوده و </a:t>
                      </a:r>
                      <a:r>
                        <a:rPr lang="en-US" sz="1600" b="1" dirty="0" smtClean="0"/>
                        <a:t>Coupling </a:t>
                      </a:r>
                      <a:r>
                        <a:rPr lang="fa-IR" sz="1600" b="1" dirty="0" smtClean="0"/>
                        <a:t>کمتر شود.</a:t>
                      </a:r>
                      <a:endParaRPr lang="fa-IR" sz="1600" b="1" dirty="0"/>
                    </a:p>
                  </a:txBody>
                  <a:tcPr/>
                </a:tc>
              </a:tr>
              <a:tr h="431864">
                <a:tc>
                  <a:txBody>
                    <a:bodyPr/>
                    <a:lstStyle/>
                    <a:p>
                      <a:pPr algn="ctr" rtl="1"/>
                      <a:r>
                        <a:rPr lang="en-US" b="1" dirty="0" smtClean="0">
                          <a:effectLst/>
                        </a:rPr>
                        <a:t>Memento</a:t>
                      </a:r>
                      <a:endParaRPr lang="fa-IR" b="1" dirty="0"/>
                    </a:p>
                  </a:txBody>
                  <a:tcPr/>
                </a:tc>
                <a:tc>
                  <a:txBody>
                    <a:bodyPr/>
                    <a:lstStyle/>
                    <a:p>
                      <a:pPr algn="r" rtl="1"/>
                      <a:r>
                        <a:rPr lang="fa-IR" sz="1600" b="1" dirty="0" smtClean="0"/>
                        <a:t>حالت کنونی شی را برای این که بعدا بتوان شی را به آن حالت بازگرداند، ذخیره می کند.</a:t>
                      </a:r>
                      <a:endParaRPr lang="fa-IR" sz="1600" b="1" dirty="0"/>
                    </a:p>
                  </a:txBody>
                  <a:tcPr/>
                </a:tc>
              </a:tr>
              <a:tr h="508976">
                <a:tc>
                  <a:txBody>
                    <a:bodyPr/>
                    <a:lstStyle/>
                    <a:p>
                      <a:pPr algn="ctr" rtl="1"/>
                      <a:r>
                        <a:rPr lang="en-US" b="1" dirty="0" smtClean="0">
                          <a:effectLst/>
                        </a:rPr>
                        <a:t>Observer</a:t>
                      </a:r>
                      <a:endParaRPr lang="fa-IR" dirty="0"/>
                    </a:p>
                  </a:txBody>
                  <a:tcPr/>
                </a:tc>
                <a:tc>
                  <a:txBody>
                    <a:bodyPr/>
                    <a:lstStyle/>
                    <a:p>
                      <a:pPr algn="r" rtl="1"/>
                      <a:r>
                        <a:rPr lang="fa-IR" sz="1600" b="1" dirty="0" smtClean="0"/>
                        <a:t>بین اشیا یک وابستگی یک به چند ایجاد می کند. طوری که در صورتی که شی تغییر کند کلیه موارد وابسته به آن نیز تغییر نموده و به صورت خودکار آپدیت شوند.</a:t>
                      </a:r>
                      <a:endParaRPr lang="fa-IR" sz="1600" b="1" dirty="0"/>
                    </a:p>
                  </a:txBody>
                  <a:tcPr/>
                </a:tc>
              </a:tr>
            </a:tbl>
          </a:graphicData>
        </a:graphic>
      </p:graphicFrame>
    </p:spTree>
    <p:extLst>
      <p:ext uri="{BB962C8B-B14F-4D97-AF65-F5344CB8AC3E}">
        <p14:creationId xmlns:p14="http://schemas.microsoft.com/office/powerpoint/2010/main" val="3842990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1683</TotalTime>
  <Words>1777</Words>
  <Application>Microsoft Office PowerPoint</Application>
  <PresentationFormat>On-screen Show (4:3)</PresentationFormat>
  <Paragraphs>153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مهندسی نرم افزار 1</dc:title>
  <dc:creator>pol</dc:creator>
  <cp:lastModifiedBy>P01</cp:lastModifiedBy>
  <cp:revision>392</cp:revision>
  <dcterms:created xsi:type="dcterms:W3CDTF">2018-10-02T08:03:17Z</dcterms:created>
  <dcterms:modified xsi:type="dcterms:W3CDTF">2021-01-10T12:40:50Z</dcterms:modified>
</cp:coreProperties>
</file>