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75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121" d="100"/>
          <a:sy n="121" d="100"/>
        </p:scale>
        <p:origin x="2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68226" y="1691132"/>
            <a:ext cx="8056245" cy="176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18940" y="4180332"/>
            <a:ext cx="3754119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238" y="104139"/>
            <a:ext cx="10931523" cy="1202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56284"/>
            <a:ext cx="10280015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slab.org/matlab/notes/values-variables-types/variables/index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cher/pni-summer-intro-matlab-20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matlab/matlab_prog/infinity-and-n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6-057-introduction-to-matlab-january-iap-2019/" TargetMode="External"/><Relationship Id="rId2" Type="http://schemas.openxmlformats.org/officeDocument/2006/relationships/hyperlink" Target="https://github.com/mlnguyen/pni_summer_matlab2020/tree/ma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74637" y="1704551"/>
            <a:ext cx="8056245" cy="94897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354580" marR="5080" indent="-2341880" algn="l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Introduction</a:t>
            </a:r>
            <a:r>
              <a:rPr sz="6000" spc="-25" dirty="0"/>
              <a:t> </a:t>
            </a:r>
            <a:r>
              <a:rPr sz="6000" dirty="0"/>
              <a:t>to</a:t>
            </a:r>
            <a:r>
              <a:rPr sz="6000" spc="-15" dirty="0"/>
              <a:t> </a:t>
            </a:r>
            <a:r>
              <a:rPr sz="6000" spc="-85" dirty="0"/>
              <a:t>MATLAB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19069" y="4750675"/>
            <a:ext cx="5905531" cy="1135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7510" algn="ctr">
              <a:lnSpc>
                <a:spcPct val="117500"/>
              </a:lnSpc>
              <a:spcBef>
                <a:spcPts val="100"/>
              </a:spcBef>
            </a:pPr>
            <a:r>
              <a:rPr lang="en-US" sz="3200" dirty="0"/>
              <a:t>Polina Cherepanova</a:t>
            </a:r>
          </a:p>
          <a:p>
            <a:pPr marL="12700" marR="5080" indent="397510" algn="ctr">
              <a:lnSpc>
                <a:spcPct val="117500"/>
              </a:lnSpc>
              <a:spcBef>
                <a:spcPts val="100"/>
              </a:spcBef>
            </a:pPr>
            <a:r>
              <a:rPr lang="en-US" sz="3200" dirty="0" err="1">
                <a:solidFill>
                  <a:srgbClr val="0070C0"/>
                </a:solidFill>
              </a:rPr>
              <a:t>cherepanova@princeton.edu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0051DF3-E231-26CD-7451-17C939D11B4D}"/>
              </a:ext>
            </a:extLst>
          </p:cNvPr>
          <p:cNvSpPr txBox="1">
            <a:spLocks/>
          </p:cNvSpPr>
          <p:nvPr/>
        </p:nvSpPr>
        <p:spPr>
          <a:xfrm>
            <a:off x="498039" y="2826075"/>
            <a:ext cx="10809442" cy="60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indent="397510" algn="ctr">
              <a:lnSpc>
                <a:spcPct val="117500"/>
              </a:lnSpc>
              <a:spcBef>
                <a:spcPts val="100"/>
              </a:spcBef>
            </a:pPr>
            <a:r>
              <a:rPr lang="en-US" sz="3600" dirty="0"/>
              <a:t>Summer Internship Program Coding Course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3CFDE62-88E8-7967-B38C-43618BB3D8D8}"/>
              </a:ext>
            </a:extLst>
          </p:cNvPr>
          <p:cNvSpPr txBox="1">
            <a:spLocks/>
          </p:cNvSpPr>
          <p:nvPr/>
        </p:nvSpPr>
        <p:spPr>
          <a:xfrm>
            <a:off x="6477000" y="4750675"/>
            <a:ext cx="4585200" cy="1135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indent="397510" algn="ctr">
              <a:lnSpc>
                <a:spcPct val="117500"/>
              </a:lnSpc>
              <a:spcBef>
                <a:spcPts val="100"/>
              </a:spcBef>
            </a:pPr>
            <a:r>
              <a:rPr lang="en-US" sz="3200" dirty="0"/>
              <a:t>Polina </a:t>
            </a:r>
            <a:r>
              <a:rPr lang="en-US" sz="3200" dirty="0" err="1"/>
              <a:t>Iamshchinina</a:t>
            </a:r>
            <a:endParaRPr lang="en-US" sz="3200" dirty="0"/>
          </a:p>
          <a:p>
            <a:pPr marL="12700" marR="5080" indent="397510" algn="ctr">
              <a:lnSpc>
                <a:spcPct val="117500"/>
              </a:lnSpc>
              <a:spcBef>
                <a:spcPts val="100"/>
              </a:spcBef>
            </a:pPr>
            <a:r>
              <a:rPr lang="en-US" sz="3200" dirty="0">
                <a:solidFill>
                  <a:srgbClr val="0070C0"/>
                </a:solidFill>
              </a:rPr>
              <a:t>pi7127@princeton.edu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9F095-FAB4-E002-E7F9-AF1FA342F431}"/>
              </a:ext>
            </a:extLst>
          </p:cNvPr>
          <p:cNvSpPr/>
          <p:nvPr/>
        </p:nvSpPr>
        <p:spPr>
          <a:xfrm>
            <a:off x="498039" y="4405583"/>
            <a:ext cx="11195920" cy="17666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FCFB7D1-01C7-CFC3-6793-C4F3ED295DBF}"/>
              </a:ext>
            </a:extLst>
          </p:cNvPr>
          <p:cNvSpPr txBox="1">
            <a:spLocks/>
          </p:cNvSpPr>
          <p:nvPr/>
        </p:nvSpPr>
        <p:spPr>
          <a:xfrm>
            <a:off x="4933629" y="3369318"/>
            <a:ext cx="1619571" cy="60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indent="397510" algn="ctr">
              <a:lnSpc>
                <a:spcPct val="117500"/>
              </a:lnSpc>
              <a:spcBef>
                <a:spcPts val="100"/>
              </a:spcBef>
            </a:pPr>
            <a:r>
              <a:rPr lang="en-US" sz="3600" dirty="0"/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628" rIns="0" bIns="0" rtlCol="0">
            <a:spAutoFit/>
          </a:bodyPr>
          <a:lstStyle/>
          <a:p>
            <a:pPr marL="3057525">
              <a:lnSpc>
                <a:spcPct val="100000"/>
              </a:lnSpc>
              <a:spcBef>
                <a:spcPts val="100"/>
              </a:spcBef>
            </a:pPr>
            <a:r>
              <a:rPr sz="4000" spc="-145" dirty="0"/>
              <a:t>Helpful</a:t>
            </a:r>
            <a:r>
              <a:rPr sz="4000" spc="-204" dirty="0"/>
              <a:t> </a:t>
            </a:r>
            <a:r>
              <a:rPr sz="4000" spc="-120" dirty="0"/>
              <a:t>tips</a:t>
            </a:r>
            <a:r>
              <a:rPr sz="4000" spc="-200" dirty="0"/>
              <a:t> </a:t>
            </a:r>
            <a:r>
              <a:rPr sz="4000" spc="-45" dirty="0"/>
              <a:t>for</a:t>
            </a:r>
            <a:r>
              <a:rPr sz="4000" spc="-210" dirty="0"/>
              <a:t> </a:t>
            </a:r>
            <a:r>
              <a:rPr sz="4000" spc="-470" dirty="0"/>
              <a:t>MATLAB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0" y="1182461"/>
            <a:ext cx="7874000" cy="33146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4931155"/>
            <a:ext cx="8758555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</a:tabLst>
            </a:pPr>
            <a:r>
              <a:rPr sz="2400" spc="-260" dirty="0">
                <a:latin typeface="Arial"/>
                <a:cs typeface="Arial"/>
              </a:rPr>
              <a:t>You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press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up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arrow</a:t>
            </a:r>
            <a:r>
              <a:rPr sz="2400" spc="-125" dirty="0">
                <a:latin typeface="Arial"/>
                <a:cs typeface="Arial"/>
              </a:rPr>
              <a:t> and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select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previous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arenR"/>
            </a:pPr>
            <a:endParaRPr sz="25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arenR"/>
              <a:tabLst>
                <a:tab pos="354965" algn="l"/>
              </a:tabLst>
            </a:pPr>
            <a:r>
              <a:rPr sz="2400" spc="-260" dirty="0">
                <a:latin typeface="Arial"/>
                <a:cs typeface="Arial"/>
              </a:rPr>
              <a:t>You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autocomplete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name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variable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by </a:t>
            </a:r>
            <a:r>
              <a:rPr sz="2400" spc="-135" dirty="0">
                <a:latin typeface="Arial"/>
                <a:cs typeface="Arial"/>
              </a:rPr>
              <a:t>pressing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tab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key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576" y="376427"/>
            <a:ext cx="3977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clear,</a:t>
            </a:r>
            <a:r>
              <a:rPr sz="4400" spc="-204" dirty="0"/>
              <a:t> </a:t>
            </a:r>
            <a:r>
              <a:rPr sz="4400" spc="-215" dirty="0"/>
              <a:t>clc,</a:t>
            </a:r>
            <a:r>
              <a:rPr sz="4400" spc="-204" dirty="0"/>
              <a:t> </a:t>
            </a:r>
            <a:r>
              <a:rPr sz="4400" spc="-265" dirty="0"/>
              <a:t>close</a:t>
            </a:r>
            <a:r>
              <a:rPr sz="4400" spc="-200" dirty="0"/>
              <a:t> </a:t>
            </a:r>
            <a:r>
              <a:rPr sz="4400" spc="-65" dirty="0"/>
              <a:t>all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37802" y="1387348"/>
            <a:ext cx="784669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5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removes</a:t>
            </a:r>
            <a:r>
              <a:rPr sz="2800" spc="-1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all</a:t>
            </a:r>
            <a:r>
              <a:rPr sz="2800" spc="-1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elements </a:t>
            </a:r>
            <a:r>
              <a:rPr sz="2800" spc="-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from</a:t>
            </a:r>
            <a:r>
              <a:rPr sz="2800" spc="-13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workspace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625"/>
              </a:spcBef>
            </a:pPr>
            <a:r>
              <a:rPr sz="2800" spc="-16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clears</a:t>
            </a:r>
            <a:r>
              <a:rPr sz="2800" spc="-1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text</a:t>
            </a:r>
            <a:r>
              <a:rPr sz="2800" spc="-1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2800" spc="-1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command</a:t>
            </a:r>
            <a:r>
              <a:rPr sz="2800" spc="-1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window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650"/>
              </a:spcBef>
            </a:pPr>
            <a:r>
              <a:rPr sz="2800" spc="-19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closes</a:t>
            </a:r>
            <a:r>
              <a:rPr sz="2800" spc="-1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all</a:t>
            </a:r>
            <a:r>
              <a:rPr sz="2800" spc="-1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figures</a:t>
            </a:r>
            <a:r>
              <a:rPr sz="2800" spc="-1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(will</a:t>
            </a:r>
            <a:r>
              <a:rPr sz="2800" spc="-1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be</a:t>
            </a:r>
            <a:r>
              <a:rPr sz="2800" spc="-1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useful</a:t>
            </a:r>
            <a:r>
              <a:rPr sz="2800" spc="-13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spc="-6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later)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387348"/>
            <a:ext cx="1828800" cy="155683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clear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clc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sz="2800" spc="-165" dirty="0">
                <a:solidFill>
                  <a:srgbClr val="7030A0"/>
                </a:solidFill>
                <a:latin typeface="Arial"/>
                <a:cs typeface="Arial"/>
              </a:rPr>
              <a:t>close</a:t>
            </a:r>
            <a:r>
              <a:rPr sz="2800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all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889755"/>
            <a:ext cx="1018540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I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usually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include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all</a:t>
            </a:r>
            <a:r>
              <a:rPr sz="2800" spc="-125" dirty="0">
                <a:latin typeface="Arial"/>
                <a:cs typeface="Arial"/>
              </a:rPr>
              <a:t> these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commands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beginning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each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matlab script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3048635">
              <a:lnSpc>
                <a:spcPct val="100000"/>
              </a:lnSpc>
              <a:spcBef>
                <a:spcPts val="100"/>
              </a:spcBef>
            </a:pPr>
            <a:r>
              <a:rPr sz="4000" spc="-204" dirty="0"/>
              <a:t>First</a:t>
            </a:r>
            <a:r>
              <a:rPr sz="4000" spc="-200" dirty="0"/>
              <a:t> </a:t>
            </a:r>
            <a:r>
              <a:rPr sz="4000" spc="-459" dirty="0"/>
              <a:t>MATLAB</a:t>
            </a:r>
            <a:r>
              <a:rPr sz="4000" spc="-195" dirty="0"/>
              <a:t> </a:t>
            </a:r>
            <a:r>
              <a:rPr sz="4000" spc="-190" dirty="0"/>
              <a:t>command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1949470"/>
            <a:ext cx="11235690" cy="2563495"/>
            <a:chOff x="838200" y="1949470"/>
            <a:chExt cx="11235690" cy="2563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3213100"/>
              <a:ext cx="11235480" cy="12062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4565" y="3281678"/>
              <a:ext cx="1065530" cy="593725"/>
            </a:xfrm>
            <a:custGeom>
              <a:avLst/>
              <a:gdLst/>
              <a:ahLst/>
              <a:cxnLst/>
              <a:rect l="l" t="t" r="r" b="b"/>
              <a:pathLst>
                <a:path w="1065530" h="593725">
                  <a:moveTo>
                    <a:pt x="1065348" y="0"/>
                  </a:moveTo>
                  <a:lnTo>
                    <a:pt x="0" y="0"/>
                  </a:lnTo>
                  <a:lnTo>
                    <a:pt x="0" y="593634"/>
                  </a:lnTo>
                  <a:lnTo>
                    <a:pt x="1065348" y="593634"/>
                  </a:lnTo>
                  <a:lnTo>
                    <a:pt x="1065348" y="0"/>
                  </a:lnTo>
                  <a:close/>
                </a:path>
              </a:pathLst>
            </a:custGeom>
            <a:solidFill>
              <a:srgbClr val="FF00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3603" y="3281678"/>
              <a:ext cx="9029700" cy="593725"/>
            </a:xfrm>
            <a:custGeom>
              <a:avLst/>
              <a:gdLst/>
              <a:ahLst/>
              <a:cxnLst/>
              <a:rect l="l" t="t" r="r" b="b"/>
              <a:pathLst>
                <a:path w="9029700" h="593725">
                  <a:moveTo>
                    <a:pt x="9029339" y="0"/>
                  </a:moveTo>
                  <a:lnTo>
                    <a:pt x="0" y="0"/>
                  </a:lnTo>
                  <a:lnTo>
                    <a:pt x="0" y="593634"/>
                  </a:lnTo>
                  <a:lnTo>
                    <a:pt x="9029339" y="593634"/>
                  </a:lnTo>
                  <a:lnTo>
                    <a:pt x="9029339" y="0"/>
                  </a:lnTo>
                  <a:close/>
                </a:path>
              </a:pathLst>
            </a:custGeom>
            <a:solidFill>
              <a:srgbClr val="00B05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1" y="3918856"/>
              <a:ext cx="8723630" cy="593725"/>
            </a:xfrm>
            <a:custGeom>
              <a:avLst/>
              <a:gdLst/>
              <a:ahLst/>
              <a:cxnLst/>
              <a:rect l="l" t="t" r="r" b="b"/>
              <a:pathLst>
                <a:path w="8723630" h="593725">
                  <a:moveTo>
                    <a:pt x="8723085" y="0"/>
                  </a:moveTo>
                  <a:lnTo>
                    <a:pt x="0" y="0"/>
                  </a:lnTo>
                  <a:lnTo>
                    <a:pt x="0" y="593634"/>
                  </a:lnTo>
                  <a:lnTo>
                    <a:pt x="8723085" y="593634"/>
                  </a:lnTo>
                  <a:lnTo>
                    <a:pt x="8723085" y="0"/>
                  </a:lnTo>
                  <a:close/>
                </a:path>
              </a:pathLst>
            </a:custGeom>
            <a:solidFill>
              <a:srgbClr val="00B0F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0089" y="2431168"/>
              <a:ext cx="114300" cy="761365"/>
            </a:xfrm>
            <a:custGeom>
              <a:avLst/>
              <a:gdLst/>
              <a:ahLst/>
              <a:cxnLst/>
              <a:rect l="l" t="t" r="r" b="b"/>
              <a:pathLst>
                <a:path w="114300" h="761364">
                  <a:moveTo>
                    <a:pt x="38099" y="647053"/>
                  </a:moveTo>
                  <a:lnTo>
                    <a:pt x="0" y="647053"/>
                  </a:lnTo>
                  <a:lnTo>
                    <a:pt x="57150" y="761353"/>
                  </a:lnTo>
                  <a:lnTo>
                    <a:pt x="104775" y="666103"/>
                  </a:lnTo>
                  <a:lnTo>
                    <a:pt x="38100" y="666103"/>
                  </a:lnTo>
                  <a:lnTo>
                    <a:pt x="38099" y="647053"/>
                  </a:lnTo>
                  <a:close/>
                </a:path>
                <a:path w="114300" h="761364">
                  <a:moveTo>
                    <a:pt x="76198" y="0"/>
                  </a:moveTo>
                  <a:lnTo>
                    <a:pt x="38098" y="0"/>
                  </a:lnTo>
                  <a:lnTo>
                    <a:pt x="38100" y="666103"/>
                  </a:lnTo>
                  <a:lnTo>
                    <a:pt x="76200" y="666103"/>
                  </a:lnTo>
                  <a:lnTo>
                    <a:pt x="76198" y="0"/>
                  </a:lnTo>
                  <a:close/>
                </a:path>
                <a:path w="114300" h="761364">
                  <a:moveTo>
                    <a:pt x="114300" y="647053"/>
                  </a:moveTo>
                  <a:lnTo>
                    <a:pt x="76199" y="647053"/>
                  </a:lnTo>
                  <a:lnTo>
                    <a:pt x="76200" y="666103"/>
                  </a:lnTo>
                  <a:lnTo>
                    <a:pt x="104775" y="666103"/>
                  </a:lnTo>
                  <a:lnTo>
                    <a:pt x="114300" y="6470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9218" y="1949470"/>
              <a:ext cx="590550" cy="1220470"/>
            </a:xfrm>
            <a:custGeom>
              <a:avLst/>
              <a:gdLst/>
              <a:ahLst/>
              <a:cxnLst/>
              <a:rect l="l" t="t" r="r" b="b"/>
              <a:pathLst>
                <a:path w="590550" h="1220470">
                  <a:moveTo>
                    <a:pt x="0" y="1092332"/>
                  </a:moveTo>
                  <a:lnTo>
                    <a:pt x="3068" y="1220086"/>
                  </a:lnTo>
                  <a:lnTo>
                    <a:pt x="102132" y="1142003"/>
                  </a:lnTo>
                  <a:lnTo>
                    <a:pt x="60845" y="1142003"/>
                  </a:lnTo>
                  <a:lnTo>
                    <a:pt x="26369" y="1125786"/>
                  </a:lnTo>
                  <a:lnTo>
                    <a:pt x="34477" y="1108547"/>
                  </a:lnTo>
                  <a:lnTo>
                    <a:pt x="0" y="1092332"/>
                  </a:lnTo>
                  <a:close/>
                </a:path>
                <a:path w="590550" h="1220470">
                  <a:moveTo>
                    <a:pt x="34477" y="1108547"/>
                  </a:moveTo>
                  <a:lnTo>
                    <a:pt x="26369" y="1125786"/>
                  </a:lnTo>
                  <a:lnTo>
                    <a:pt x="60845" y="1142003"/>
                  </a:lnTo>
                  <a:lnTo>
                    <a:pt x="68954" y="1124763"/>
                  </a:lnTo>
                  <a:lnTo>
                    <a:pt x="34477" y="1108547"/>
                  </a:lnTo>
                  <a:close/>
                </a:path>
                <a:path w="590550" h="1220470">
                  <a:moveTo>
                    <a:pt x="68954" y="1124763"/>
                  </a:moveTo>
                  <a:lnTo>
                    <a:pt x="60845" y="1142003"/>
                  </a:lnTo>
                  <a:lnTo>
                    <a:pt x="102132" y="1142003"/>
                  </a:lnTo>
                  <a:lnTo>
                    <a:pt x="103431" y="1140979"/>
                  </a:lnTo>
                  <a:lnTo>
                    <a:pt x="68954" y="1124763"/>
                  </a:lnTo>
                  <a:close/>
                </a:path>
                <a:path w="590550" h="1220470">
                  <a:moveTo>
                    <a:pt x="555873" y="0"/>
                  </a:moveTo>
                  <a:lnTo>
                    <a:pt x="34477" y="1108547"/>
                  </a:lnTo>
                  <a:lnTo>
                    <a:pt x="68954" y="1124763"/>
                  </a:lnTo>
                  <a:lnTo>
                    <a:pt x="590351" y="16215"/>
                  </a:lnTo>
                  <a:lnTo>
                    <a:pt x="55587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2194" y="1484884"/>
            <a:ext cx="197040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800" spc="-300" dirty="0">
                <a:solidFill>
                  <a:srgbClr val="FF0000"/>
                </a:solidFill>
                <a:latin typeface="Arial"/>
                <a:cs typeface="Arial"/>
              </a:rPr>
              <a:t>MATLAB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In-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built</a:t>
            </a:r>
            <a:r>
              <a:rPr sz="28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2852" y="1442211"/>
            <a:ext cx="6900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00B050"/>
                </a:solidFill>
                <a:latin typeface="Arial"/>
                <a:cs typeface="Arial"/>
              </a:rPr>
              <a:t>Input</a:t>
            </a:r>
            <a:r>
              <a:rPr sz="2800" spc="-1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00B050"/>
                </a:solidFill>
                <a:latin typeface="Arial"/>
                <a:cs typeface="Arial"/>
              </a:rPr>
              <a:t>function</a:t>
            </a:r>
            <a:r>
              <a:rPr sz="2800" spc="-1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00B050"/>
                </a:solidFill>
                <a:latin typeface="Arial"/>
                <a:cs typeface="Arial"/>
              </a:rPr>
              <a:t>passed</a:t>
            </a:r>
            <a:r>
              <a:rPr sz="2800" spc="-114" dirty="0">
                <a:solidFill>
                  <a:srgbClr val="00B050"/>
                </a:solidFill>
                <a:latin typeface="Arial"/>
                <a:cs typeface="Arial"/>
              </a:rPr>
              <a:t> inside</a:t>
            </a:r>
            <a:r>
              <a:rPr sz="2800" spc="-1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00B050"/>
                </a:solidFill>
                <a:latin typeface="Arial"/>
                <a:cs typeface="Arial"/>
              </a:rPr>
              <a:t>brackets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94" y="5569203"/>
            <a:ext cx="3288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00B0F0"/>
                </a:solidFill>
                <a:latin typeface="Arial"/>
                <a:cs typeface="Arial"/>
              </a:rPr>
              <a:t>Output</a:t>
            </a:r>
            <a:r>
              <a:rPr sz="2800" spc="-1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sz="2800" spc="-1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00B0F0"/>
                </a:solidFill>
                <a:latin typeface="Arial"/>
                <a:cs typeface="Arial"/>
              </a:rPr>
              <a:t>the</a:t>
            </a:r>
            <a:r>
              <a:rPr sz="2800" spc="-1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B0F0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27373" y="4581348"/>
            <a:ext cx="687705" cy="923290"/>
          </a:xfrm>
          <a:custGeom>
            <a:avLst/>
            <a:gdLst/>
            <a:ahLst/>
            <a:cxnLst/>
            <a:rect l="l" t="t" r="r" b="b"/>
            <a:pathLst>
              <a:path w="687704" h="923289">
                <a:moveTo>
                  <a:pt x="83165" y="80690"/>
                </a:moveTo>
                <a:lnTo>
                  <a:pt x="52500" y="103301"/>
                </a:lnTo>
                <a:lnTo>
                  <a:pt x="657038" y="923197"/>
                </a:lnTo>
                <a:lnTo>
                  <a:pt x="687703" y="900586"/>
                </a:lnTo>
                <a:lnTo>
                  <a:pt x="83165" y="80690"/>
                </a:lnTo>
                <a:close/>
              </a:path>
              <a:path w="687704" h="923289">
                <a:moveTo>
                  <a:pt x="0" y="0"/>
                </a:moveTo>
                <a:lnTo>
                  <a:pt x="21833" y="125912"/>
                </a:lnTo>
                <a:lnTo>
                  <a:pt x="52500" y="103301"/>
                </a:lnTo>
                <a:lnTo>
                  <a:pt x="41194" y="87969"/>
                </a:lnTo>
                <a:lnTo>
                  <a:pt x="71860" y="65358"/>
                </a:lnTo>
                <a:lnTo>
                  <a:pt x="103960" y="65358"/>
                </a:lnTo>
                <a:lnTo>
                  <a:pt x="113830" y="58080"/>
                </a:lnTo>
                <a:lnTo>
                  <a:pt x="0" y="0"/>
                </a:lnTo>
                <a:close/>
              </a:path>
              <a:path w="687704" h="923289">
                <a:moveTo>
                  <a:pt x="71860" y="65358"/>
                </a:moveTo>
                <a:lnTo>
                  <a:pt x="41194" y="87969"/>
                </a:lnTo>
                <a:lnTo>
                  <a:pt x="52500" y="103301"/>
                </a:lnTo>
                <a:lnTo>
                  <a:pt x="83165" y="80690"/>
                </a:lnTo>
                <a:lnTo>
                  <a:pt x="71860" y="65358"/>
                </a:lnTo>
                <a:close/>
              </a:path>
              <a:path w="687704" h="923289">
                <a:moveTo>
                  <a:pt x="103960" y="65358"/>
                </a:moveTo>
                <a:lnTo>
                  <a:pt x="71860" y="65358"/>
                </a:lnTo>
                <a:lnTo>
                  <a:pt x="83165" y="80690"/>
                </a:lnTo>
                <a:lnTo>
                  <a:pt x="103960" y="6535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2938145">
              <a:lnSpc>
                <a:spcPct val="100000"/>
              </a:lnSpc>
              <a:spcBef>
                <a:spcPts val="100"/>
              </a:spcBef>
            </a:pPr>
            <a:r>
              <a:rPr sz="4000" spc="-225" dirty="0"/>
              <a:t>Help</a:t>
            </a:r>
            <a:r>
              <a:rPr sz="4000" spc="-185" dirty="0"/>
              <a:t> </a:t>
            </a:r>
            <a:r>
              <a:rPr sz="4000" spc="-95" dirty="0"/>
              <a:t>function</a:t>
            </a:r>
            <a:r>
              <a:rPr sz="4000" spc="-185" dirty="0"/>
              <a:t> </a:t>
            </a:r>
            <a:r>
              <a:rPr sz="4000" spc="-85" dirty="0"/>
              <a:t>in</a:t>
            </a:r>
            <a:r>
              <a:rPr sz="4000" spc="-180" dirty="0"/>
              <a:t> </a:t>
            </a:r>
            <a:r>
              <a:rPr sz="4000" spc="-470" dirty="0"/>
              <a:t>MATLAB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503" y="985286"/>
            <a:ext cx="8088991" cy="5638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314" y="352555"/>
            <a:ext cx="91058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80" dirty="0"/>
              <a:t>Options for </a:t>
            </a:r>
            <a:r>
              <a:rPr sz="4400" spc="-280" dirty="0"/>
              <a:t>Running</a:t>
            </a:r>
            <a:r>
              <a:rPr sz="4400" spc="-210" dirty="0"/>
              <a:t> </a:t>
            </a:r>
            <a:r>
              <a:rPr sz="4400" spc="-160" dirty="0"/>
              <a:t>your</a:t>
            </a:r>
            <a:r>
              <a:rPr sz="4400" spc="-210" dirty="0"/>
              <a:t> </a:t>
            </a:r>
            <a:r>
              <a:rPr sz="4400" spc="-509" dirty="0"/>
              <a:t>MATLAB</a:t>
            </a:r>
            <a:r>
              <a:rPr sz="4400" spc="-215" dirty="0"/>
              <a:t> </a:t>
            </a:r>
            <a:r>
              <a:rPr sz="4400" spc="-85" dirty="0"/>
              <a:t>script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40460"/>
            <a:ext cx="526732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526415" algn="l"/>
              </a:tabLst>
            </a:pPr>
            <a:r>
              <a:rPr sz="2800" spc="-165" dirty="0">
                <a:latin typeface="Arial"/>
                <a:cs typeface="Arial"/>
              </a:rPr>
              <a:t>Running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from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command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window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6415" algn="l"/>
              </a:tabLst>
            </a:pPr>
            <a:r>
              <a:rPr sz="2800" spc="-245" dirty="0">
                <a:latin typeface="Arial"/>
                <a:cs typeface="Arial"/>
              </a:rPr>
              <a:t>Run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section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26415" algn="l"/>
              </a:tabLst>
            </a:pPr>
            <a:r>
              <a:rPr sz="2800" spc="-245" dirty="0">
                <a:latin typeface="Arial"/>
                <a:cs typeface="Arial"/>
              </a:rPr>
              <a:t>Run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and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advance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6415" algn="l"/>
              </a:tabLst>
            </a:pPr>
            <a:r>
              <a:rPr sz="2800" spc="-245" dirty="0">
                <a:latin typeface="Arial"/>
                <a:cs typeface="Arial"/>
              </a:rPr>
              <a:t>Run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6415" algn="l"/>
              </a:tabLst>
            </a:pPr>
            <a:r>
              <a:rPr sz="2800" spc="-25" dirty="0">
                <a:latin typeface="Arial"/>
                <a:cs typeface="Arial"/>
              </a:rPr>
              <a:t>Run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163404"/>
            <a:ext cx="9677400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80" y="174243"/>
            <a:ext cx="5787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80" dirty="0"/>
              <a:t>Assigning</a:t>
            </a:r>
            <a:r>
              <a:rPr sz="4000" spc="-180" dirty="0"/>
              <a:t> </a:t>
            </a:r>
            <a:r>
              <a:rPr sz="4000" spc="-265" dirty="0"/>
              <a:t>values</a:t>
            </a:r>
            <a:r>
              <a:rPr sz="4000" spc="-180" dirty="0"/>
              <a:t> </a:t>
            </a:r>
            <a:r>
              <a:rPr sz="4000" dirty="0"/>
              <a:t>to</a:t>
            </a:r>
            <a:r>
              <a:rPr sz="4000" spc="-175" dirty="0"/>
              <a:t> variables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250187"/>
            <a:ext cx="7684770" cy="358816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20" dirty="0">
                <a:solidFill>
                  <a:srgbClr val="7030A0"/>
                </a:solidFill>
                <a:latin typeface="Arial"/>
                <a:cs typeface="Arial"/>
              </a:rPr>
              <a:t>a=5;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a+2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800" spc="-95" dirty="0">
                <a:latin typeface="Arial"/>
                <a:cs typeface="Arial"/>
              </a:rPr>
              <a:t>What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is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new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value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85" dirty="0">
                <a:latin typeface="Arial"/>
                <a:cs typeface="Arial"/>
              </a:rPr>
              <a:t>a?</a:t>
            </a:r>
            <a:endParaRPr sz="2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sz="2800" spc="-150" dirty="0">
                <a:latin typeface="Arial"/>
                <a:cs typeface="Arial"/>
              </a:rPr>
              <a:t>How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can</a:t>
            </a:r>
            <a:r>
              <a:rPr sz="2800" spc="-130" dirty="0">
                <a:latin typeface="Arial"/>
                <a:cs typeface="Arial"/>
              </a:rPr>
              <a:t> you </a:t>
            </a:r>
            <a:r>
              <a:rPr sz="2800" spc="-150" dirty="0">
                <a:latin typeface="Arial"/>
                <a:cs typeface="Arial"/>
              </a:rPr>
              <a:t>increase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variable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‘a’</a:t>
            </a:r>
            <a:r>
              <a:rPr sz="2800" spc="-130" dirty="0">
                <a:latin typeface="Arial"/>
                <a:cs typeface="Arial"/>
              </a:rPr>
              <a:t> by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2?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4" descr="A blue and white screen&#10;&#10;Description automatically generated">
            <a:extLst>
              <a:ext uri="{FF2B5EF4-FFF2-40B4-BE49-F238E27FC236}">
                <a16:creationId xmlns:a16="http://schemas.microsoft.com/office/drawing/2014/main" id="{E59C7F7A-C62D-DE61-FA68-0C0D45BB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1" y="1066800"/>
            <a:ext cx="7772400" cy="1934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678" y="174243"/>
            <a:ext cx="5394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5" dirty="0"/>
              <a:t>Calculation</a:t>
            </a:r>
            <a:r>
              <a:rPr sz="4000" spc="-190" dirty="0"/>
              <a:t> </a:t>
            </a:r>
            <a:r>
              <a:rPr sz="4000" spc="-235" dirty="0"/>
              <a:t>using</a:t>
            </a:r>
            <a:r>
              <a:rPr sz="4000" spc="-185" dirty="0"/>
              <a:t> </a:t>
            </a:r>
            <a:r>
              <a:rPr sz="4000" spc="-180" dirty="0"/>
              <a:t>variables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247140"/>
            <a:ext cx="9153525" cy="46442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Char char="•"/>
              <a:tabLst>
                <a:tab pos="240665" algn="l"/>
              </a:tabLst>
            </a:pPr>
            <a:r>
              <a:rPr sz="2800" spc="-135" dirty="0">
                <a:solidFill>
                  <a:srgbClr val="7030A0"/>
                </a:solidFill>
                <a:latin typeface="Arial"/>
                <a:cs typeface="Arial"/>
              </a:rPr>
              <a:t>volume=</a:t>
            </a:r>
            <a:r>
              <a:rPr sz="2800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7030A0"/>
                </a:solidFill>
                <a:latin typeface="Arial"/>
                <a:cs typeface="Arial"/>
              </a:rPr>
              <a:t>length</a:t>
            </a:r>
            <a:r>
              <a:rPr sz="2800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800" spc="-1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width</a:t>
            </a:r>
            <a:r>
              <a:rPr sz="2800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800" spc="-1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height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length=2;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width=5;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60"/>
              </a:spcBef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height=7;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volume=length*width*height;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800" spc="-155" dirty="0">
                <a:latin typeface="Arial"/>
                <a:cs typeface="Arial"/>
              </a:rPr>
              <a:t>How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you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value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variable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lang="en-US" sz="2800" spc="-145" dirty="0">
                <a:latin typeface="Arial"/>
                <a:cs typeface="Arial"/>
              </a:rPr>
              <a:t>`</a:t>
            </a:r>
            <a:r>
              <a:rPr sz="2800" spc="-10" dirty="0">
                <a:latin typeface="Arial"/>
                <a:cs typeface="Arial"/>
              </a:rPr>
              <a:t>volume</a:t>
            </a:r>
            <a:r>
              <a:rPr lang="en-US" sz="2800" spc="-10" dirty="0">
                <a:latin typeface="Arial"/>
                <a:cs typeface="Arial"/>
              </a:rPr>
              <a:t>`</a:t>
            </a:r>
            <a:r>
              <a:rPr sz="2800" spc="-1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2710"/>
              </a:lnSpc>
              <a:spcBef>
                <a:spcPts val="970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How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you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lang="en-US" sz="2800" spc="-130" dirty="0">
                <a:latin typeface="Arial"/>
                <a:cs typeface="Arial"/>
              </a:rPr>
              <a:t>the values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lang="en-US" sz="2800" spc="-135" dirty="0">
                <a:latin typeface="Arial"/>
                <a:cs typeface="Arial"/>
              </a:rPr>
              <a:t> </a:t>
            </a:r>
            <a:r>
              <a:rPr lang="en-US" sz="2800" spc="-140" dirty="0">
                <a:latin typeface="Arial"/>
                <a:cs typeface="Arial"/>
              </a:rPr>
              <a:t>`</a:t>
            </a:r>
            <a:r>
              <a:rPr sz="2800" spc="-105" dirty="0">
                <a:latin typeface="Arial"/>
                <a:cs typeface="Arial"/>
              </a:rPr>
              <a:t>volume</a:t>
            </a:r>
            <a:r>
              <a:rPr lang="en-US" sz="2800" spc="-105" dirty="0">
                <a:latin typeface="Arial"/>
                <a:cs typeface="Arial"/>
              </a:rPr>
              <a:t>`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and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lang="en-US" sz="2800" spc="-125" dirty="0">
                <a:latin typeface="Arial"/>
                <a:cs typeface="Arial"/>
              </a:rPr>
              <a:t>`</a:t>
            </a:r>
            <a:r>
              <a:rPr sz="2800" spc="-10" dirty="0">
                <a:latin typeface="Arial"/>
                <a:cs typeface="Arial"/>
              </a:rPr>
              <a:t>width</a:t>
            </a:r>
            <a:r>
              <a:rPr lang="en-US" sz="2800" spc="-10" dirty="0">
                <a:latin typeface="Arial"/>
                <a:cs typeface="Arial"/>
              </a:rPr>
              <a:t>`</a:t>
            </a:r>
            <a:r>
              <a:rPr sz="2800" spc="-10" dirty="0">
                <a:latin typeface="Arial"/>
                <a:cs typeface="Arial"/>
              </a:rPr>
              <a:t> together?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650" y="104139"/>
            <a:ext cx="4307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80" dirty="0"/>
              <a:t>Using</a:t>
            </a:r>
            <a:r>
              <a:rPr sz="4000" spc="-200" dirty="0"/>
              <a:t> </a:t>
            </a:r>
            <a:r>
              <a:rPr sz="4000" spc="-465" dirty="0"/>
              <a:t>MATLAB</a:t>
            </a:r>
            <a:r>
              <a:rPr sz="4000" spc="-195" dirty="0"/>
              <a:t> </a:t>
            </a:r>
            <a:r>
              <a:rPr sz="4000" spc="-25" dirty="0"/>
              <a:t>editor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158" y="1014911"/>
            <a:ext cx="10633978" cy="37639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133" y="5289091"/>
            <a:ext cx="11570335" cy="11080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32434" indent="-341630">
              <a:lnSpc>
                <a:spcPts val="2615"/>
              </a:lnSpc>
              <a:spcBef>
                <a:spcPts val="265"/>
              </a:spcBef>
              <a:buAutoNum type="arabicParenR"/>
              <a:tabLst>
                <a:tab pos="432434" algn="l"/>
              </a:tabLst>
            </a:pPr>
            <a:r>
              <a:rPr sz="2200" spc="-150" dirty="0">
                <a:latin typeface="Arial"/>
                <a:cs typeface="Arial"/>
              </a:rPr>
              <a:t>Any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line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code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which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begins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395" dirty="0">
                <a:solidFill>
                  <a:srgbClr val="00B050"/>
                </a:solidFill>
                <a:latin typeface="Arial"/>
                <a:cs typeface="Arial"/>
              </a:rPr>
              <a:t>%</a:t>
            </a:r>
            <a:r>
              <a:rPr sz="2200" spc="-9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is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considered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220" dirty="0">
                <a:latin typeface="Arial"/>
                <a:cs typeface="Arial"/>
              </a:rPr>
              <a:t>as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comment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is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executed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by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MATLAB.</a:t>
            </a:r>
            <a:endParaRPr sz="2200">
              <a:latin typeface="Arial"/>
              <a:cs typeface="Arial"/>
            </a:endParaRPr>
          </a:p>
          <a:p>
            <a:pPr marL="432434" indent="-341630">
              <a:lnSpc>
                <a:spcPts val="2590"/>
              </a:lnSpc>
              <a:buAutoNum type="arabicParenR"/>
              <a:tabLst>
                <a:tab pos="432434" algn="l"/>
              </a:tabLst>
            </a:pPr>
            <a:r>
              <a:rPr sz="2200" spc="-150" dirty="0">
                <a:latin typeface="Arial"/>
                <a:cs typeface="Arial"/>
              </a:rPr>
              <a:t>Using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395" dirty="0">
                <a:solidFill>
                  <a:srgbClr val="00B050"/>
                </a:solidFill>
                <a:latin typeface="Arial"/>
                <a:cs typeface="Arial"/>
              </a:rPr>
              <a:t>%%</a:t>
            </a:r>
            <a:r>
              <a:rPr sz="2200" spc="-9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divide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code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into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sections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(very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helpful)</a:t>
            </a:r>
            <a:endParaRPr sz="2200">
              <a:latin typeface="Arial"/>
              <a:cs typeface="Arial"/>
            </a:endParaRPr>
          </a:p>
          <a:p>
            <a:pPr marL="432434" indent="-341630">
              <a:lnSpc>
                <a:spcPts val="2615"/>
              </a:lnSpc>
              <a:buAutoNum type="arabicParenR"/>
              <a:tabLst>
                <a:tab pos="432434" algn="l"/>
              </a:tabLst>
            </a:pPr>
            <a:r>
              <a:rPr sz="2200" spc="-114" dirty="0">
                <a:latin typeface="Arial"/>
                <a:cs typeface="Arial"/>
              </a:rPr>
              <a:t>Adding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comments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at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very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top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code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be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displayed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when</a:t>
            </a:r>
            <a:r>
              <a:rPr sz="2200" spc="-100" dirty="0">
                <a:latin typeface="Arial"/>
                <a:cs typeface="Arial"/>
              </a:rPr>
              <a:t> you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use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help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filename.m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1320996"/>
            <a:ext cx="10769598" cy="46801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44987" y="6570980"/>
            <a:ext cx="771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</a:t>
            </a:r>
            <a:r>
              <a:rPr sz="1800" u="sng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www.cdslab.org/matlab/notes/values-</a:t>
            </a:r>
            <a:r>
              <a:rPr sz="1800" u="sng" spc="-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variables-</a:t>
            </a:r>
            <a:r>
              <a:rPr sz="1800" u="sng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types/variables/index.html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708" rIns="0" bIns="0" rtlCol="0">
            <a:spAutoFit/>
          </a:bodyPr>
          <a:lstStyle/>
          <a:p>
            <a:pPr marL="14859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Predefined</a:t>
            </a:r>
            <a:r>
              <a:rPr spc="-160" dirty="0"/>
              <a:t> </a:t>
            </a:r>
            <a:r>
              <a:rPr spc="-215" dirty="0"/>
              <a:t>values</a:t>
            </a:r>
            <a:r>
              <a:rPr spc="-145" dirty="0"/>
              <a:t> </a:t>
            </a:r>
            <a:r>
              <a:rPr spc="-185" dirty="0"/>
              <a:t>and</a:t>
            </a:r>
            <a:r>
              <a:rPr spc="-160" dirty="0"/>
              <a:t> </a:t>
            </a:r>
            <a:r>
              <a:rPr spc="-170" dirty="0"/>
              <a:t>variables</a:t>
            </a:r>
            <a:r>
              <a:rPr spc="-145" dirty="0"/>
              <a:t> </a:t>
            </a:r>
            <a:r>
              <a:rPr spc="-60" dirty="0"/>
              <a:t>in</a:t>
            </a:r>
            <a:r>
              <a:rPr spc="-155" dirty="0"/>
              <a:t> </a:t>
            </a:r>
            <a:r>
              <a:rPr spc="-400" dirty="0"/>
              <a:t>MATLAB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720" y="315468"/>
            <a:ext cx="471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0" dirty="0"/>
              <a:t>Keywords</a:t>
            </a:r>
            <a:r>
              <a:rPr sz="4400" spc="-204" dirty="0"/>
              <a:t> </a:t>
            </a:r>
            <a:r>
              <a:rPr sz="4400" spc="-95" dirty="0"/>
              <a:t>in</a:t>
            </a:r>
            <a:r>
              <a:rPr sz="4400" spc="-204" dirty="0"/>
              <a:t> </a:t>
            </a:r>
            <a:r>
              <a:rPr sz="4400" spc="-520" dirty="0"/>
              <a:t>MATLAB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31899"/>
            <a:ext cx="10222865" cy="472757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300" dirty="0">
                <a:latin typeface="Arial"/>
                <a:cs typeface="Arial"/>
              </a:rPr>
              <a:t>MATLAB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has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pre-</a:t>
            </a:r>
            <a:r>
              <a:rPr sz="2800" spc="-85" dirty="0">
                <a:latin typeface="Arial"/>
                <a:cs typeface="Arial"/>
              </a:rPr>
              <a:t>defined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keywords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such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70" dirty="0">
                <a:latin typeface="Arial"/>
                <a:cs typeface="Arial"/>
              </a:rPr>
              <a:t>as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7030A0"/>
                </a:solidFill>
                <a:latin typeface="Arial"/>
                <a:cs typeface="Arial"/>
              </a:rPr>
              <a:t>while</a:t>
            </a:r>
            <a:r>
              <a:rPr sz="2800" spc="-70" dirty="0">
                <a:latin typeface="Arial"/>
                <a:cs typeface="Arial"/>
              </a:rPr>
              <a:t>,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7030A0"/>
                </a:solidFill>
                <a:latin typeface="Arial"/>
                <a:cs typeface="Arial"/>
              </a:rPr>
              <a:t>for</a:t>
            </a:r>
            <a:r>
              <a:rPr sz="2800" spc="-105" dirty="0">
                <a:latin typeface="Arial"/>
                <a:cs typeface="Arial"/>
              </a:rPr>
              <a:t>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7030A0"/>
                </a:solidFill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7030A0"/>
                </a:solidFill>
                <a:latin typeface="Arial"/>
                <a:cs typeface="Arial"/>
              </a:rPr>
              <a:t>parfor</a:t>
            </a:r>
            <a:r>
              <a:rPr sz="2800" spc="-105" dirty="0">
                <a:latin typeface="Arial"/>
                <a:cs typeface="Arial"/>
              </a:rPr>
              <a:t>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global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etc.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 dirty="0">
              <a:latin typeface="Arial"/>
              <a:cs typeface="Arial"/>
            </a:endParaRPr>
          </a:p>
          <a:p>
            <a:pPr marL="241300" marR="701040" indent="-228600">
              <a:lnSpc>
                <a:spcPts val="2690"/>
              </a:lnSpc>
              <a:buChar char="•"/>
              <a:tabLst>
                <a:tab pos="241300" algn="l"/>
              </a:tabLst>
            </a:pPr>
            <a:r>
              <a:rPr sz="2800" spc="-310" dirty="0">
                <a:latin typeface="Arial"/>
                <a:cs typeface="Arial"/>
              </a:rPr>
              <a:t>You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cannot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use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these </a:t>
            </a:r>
            <a:r>
              <a:rPr sz="2800" spc="-150" dirty="0">
                <a:latin typeface="Arial"/>
                <a:cs typeface="Arial"/>
              </a:rPr>
              <a:t>keywords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70" dirty="0">
                <a:latin typeface="Arial"/>
                <a:cs typeface="Arial"/>
              </a:rPr>
              <a:t>as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a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variable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e.g.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you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cannot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use 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while=1</a:t>
            </a:r>
            <a:r>
              <a:rPr sz="2800" spc="-10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 dirty="0">
              <a:latin typeface="Arial"/>
              <a:cs typeface="Arial"/>
            </a:endParaRPr>
          </a:p>
          <a:p>
            <a:pPr marL="241300" marR="1357630" indent="-228600">
              <a:lnSpc>
                <a:spcPts val="2710"/>
              </a:lnSpc>
              <a:buChar char="•"/>
              <a:tabLst>
                <a:tab pos="241300" algn="l"/>
              </a:tabLst>
            </a:pPr>
            <a:r>
              <a:rPr sz="2800" spc="-355" dirty="0">
                <a:latin typeface="Arial"/>
                <a:cs typeface="Arial"/>
              </a:rPr>
              <a:t>To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see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complete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list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keywords,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enter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7030A0"/>
                </a:solidFill>
                <a:latin typeface="Arial"/>
                <a:cs typeface="Arial"/>
              </a:rPr>
              <a:t>iskeyword</a:t>
            </a:r>
            <a:r>
              <a:rPr sz="2800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command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window.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50" dirty="0">
              <a:latin typeface="Arial"/>
              <a:cs typeface="Arial"/>
            </a:endParaRPr>
          </a:p>
          <a:p>
            <a:pPr marL="241300" marR="629285" indent="-228600">
              <a:lnSpc>
                <a:spcPts val="2710"/>
              </a:lnSpc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Also,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try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use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00" dirty="0">
                <a:latin typeface="Arial"/>
                <a:cs typeface="Arial"/>
              </a:rPr>
              <a:t>MATLAB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functions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70" dirty="0">
                <a:latin typeface="Arial"/>
                <a:cs typeface="Arial"/>
              </a:rPr>
              <a:t>as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variable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names.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For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e.g. </a:t>
            </a:r>
            <a:r>
              <a:rPr sz="2800" spc="-130" dirty="0">
                <a:latin typeface="Arial"/>
                <a:cs typeface="Arial"/>
              </a:rPr>
              <a:t>avoid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us</a:t>
            </a:r>
            <a:r>
              <a:rPr lang="en-US" sz="2800" spc="-195" dirty="0">
                <a:latin typeface="Arial"/>
                <a:cs typeface="Arial"/>
              </a:rPr>
              <a:t>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7030A0"/>
                </a:solidFill>
                <a:latin typeface="Arial"/>
                <a:cs typeface="Arial"/>
              </a:rPr>
              <a:t>mean=4</a:t>
            </a:r>
            <a:r>
              <a:rPr sz="2800" spc="-155" dirty="0">
                <a:latin typeface="Arial"/>
                <a:cs typeface="Arial"/>
              </a:rPr>
              <a:t>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sin=20</a:t>
            </a: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, etc.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lang="en-US" sz="4400" spc="-245" dirty="0"/>
              <a:t>Course</a:t>
            </a:r>
            <a:r>
              <a:rPr sz="4400" spc="-160" dirty="0"/>
              <a:t> </a:t>
            </a:r>
            <a:r>
              <a:rPr sz="4400" spc="-155" dirty="0"/>
              <a:t>overview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9877425" cy="4519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Tuesdays and Thursdays, 2-3 pm</a:t>
            </a:r>
          </a:p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240665" algn="l"/>
              </a:tabLst>
            </a:pPr>
            <a:endParaRPr sz="2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lang="en-US" sz="2800" dirty="0">
                <a:latin typeface="Arial"/>
                <a:cs typeface="Arial"/>
              </a:rPr>
              <a:t>PNI A02 (except June 25 &amp; 27 in A30)</a:t>
            </a: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240665" indent="-227965">
              <a:buFontTx/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Office hours by appointment (email us!)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 dirty="0">
              <a:latin typeface="Arial"/>
              <a:cs typeface="Arial"/>
            </a:endParaRPr>
          </a:p>
          <a:p>
            <a:pPr marL="241300" marR="5080" indent="-228600">
              <a:lnSpc>
                <a:spcPts val="2710"/>
              </a:lnSpc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Weekly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assignments</a:t>
            </a:r>
            <a:r>
              <a:rPr lang="en-US" sz="2800" spc="-150" dirty="0">
                <a:latin typeface="Arial"/>
                <a:cs typeface="Arial"/>
              </a:rPr>
              <a:t> assigned each Thursday, due the following Thursday before class</a:t>
            </a:r>
          </a:p>
          <a:p>
            <a:pPr marL="241300" marR="5080" indent="-228600">
              <a:lnSpc>
                <a:spcPts val="2710"/>
              </a:lnSpc>
              <a:buChar char="•"/>
              <a:tabLst>
                <a:tab pos="241300" algn="l"/>
              </a:tabLst>
            </a:pPr>
            <a:endParaRPr lang="en-US" sz="2800" spc="-150" dirty="0">
              <a:latin typeface="Arial"/>
              <a:cs typeface="Arial"/>
            </a:endParaRPr>
          </a:p>
          <a:p>
            <a:pPr marL="241300" marR="5080" indent="-228600">
              <a:lnSpc>
                <a:spcPts val="2710"/>
              </a:lnSpc>
              <a:buChar char="•"/>
              <a:tabLst>
                <a:tab pos="241300" algn="l"/>
              </a:tabLst>
            </a:pPr>
            <a:r>
              <a:rPr lang="en-US" sz="2800" spc="-150" dirty="0">
                <a:latin typeface="Arial"/>
                <a:cs typeface="Arial"/>
              </a:rPr>
              <a:t>Course </a:t>
            </a:r>
            <a:r>
              <a:rPr lang="en-US" sz="2800" spc="-150" dirty="0" err="1">
                <a:latin typeface="Arial"/>
                <a:cs typeface="Arial"/>
              </a:rPr>
              <a:t>github</a:t>
            </a:r>
            <a:r>
              <a:rPr lang="en-US" sz="2800" spc="-150" dirty="0">
                <a:latin typeface="Arial"/>
                <a:cs typeface="Arial"/>
              </a:rPr>
              <a:t>: </a:t>
            </a:r>
            <a:r>
              <a:rPr lang="en-US" sz="2800" spc="-150" dirty="0">
                <a:latin typeface="Arial"/>
                <a:cs typeface="Arial"/>
                <a:hlinkClick r:id="rId2"/>
              </a:rPr>
              <a:t>https://</a:t>
            </a:r>
            <a:r>
              <a:rPr lang="en-US" sz="2800" spc="-150" dirty="0" err="1">
                <a:latin typeface="Arial"/>
                <a:cs typeface="Arial"/>
                <a:hlinkClick r:id="rId2"/>
              </a:rPr>
              <a:t>github.com</a:t>
            </a:r>
            <a:r>
              <a:rPr lang="en-US" sz="2800" spc="-150" dirty="0">
                <a:latin typeface="Arial"/>
                <a:cs typeface="Arial"/>
                <a:hlinkClick r:id="rId2"/>
              </a:rPr>
              <a:t>/</a:t>
            </a:r>
            <a:r>
              <a:rPr lang="en-US" sz="2800" spc="-150" dirty="0" err="1">
                <a:latin typeface="Arial"/>
                <a:cs typeface="Arial"/>
                <a:hlinkClick r:id="rId2"/>
              </a:rPr>
              <a:t>polcher</a:t>
            </a:r>
            <a:r>
              <a:rPr lang="en-US" sz="2800" spc="-150" dirty="0">
                <a:latin typeface="Arial"/>
                <a:cs typeface="Arial"/>
                <a:hlinkClick r:id="rId2"/>
              </a:rPr>
              <a:t>/pni-summer-intro-matlab-2024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691" y="192531"/>
            <a:ext cx="8375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4" dirty="0"/>
              <a:t>Time</a:t>
            </a:r>
            <a:r>
              <a:rPr sz="4000" spc="-195" dirty="0"/>
              <a:t> </a:t>
            </a:r>
            <a:r>
              <a:rPr sz="4000" spc="-215" dirty="0"/>
              <a:t>taken</a:t>
            </a:r>
            <a:r>
              <a:rPr sz="4000" spc="-195" dirty="0"/>
              <a:t> </a:t>
            </a:r>
            <a:r>
              <a:rPr sz="4000" spc="-220" dirty="0"/>
              <a:t>by</a:t>
            </a:r>
            <a:r>
              <a:rPr sz="4000" spc="-195" dirty="0"/>
              <a:t> </a:t>
            </a:r>
            <a:r>
              <a:rPr sz="4000" spc="-459" dirty="0"/>
              <a:t>MATLAB</a:t>
            </a:r>
            <a:r>
              <a:rPr sz="4000" spc="-195" dirty="0"/>
              <a:t> </a:t>
            </a:r>
            <a:r>
              <a:rPr sz="4000" dirty="0"/>
              <a:t>to</a:t>
            </a:r>
            <a:r>
              <a:rPr sz="4000" spc="-190" dirty="0"/>
              <a:t> </a:t>
            </a:r>
            <a:r>
              <a:rPr sz="4000" spc="-240" dirty="0"/>
              <a:t>execute</a:t>
            </a:r>
            <a:r>
              <a:rPr sz="4000" spc="-195" dirty="0"/>
              <a:t> </a:t>
            </a:r>
            <a:r>
              <a:rPr sz="4000" spc="-360" dirty="0"/>
              <a:t>a</a:t>
            </a:r>
            <a:r>
              <a:rPr sz="4000" spc="-190" dirty="0"/>
              <a:t> </a:t>
            </a:r>
            <a:r>
              <a:rPr sz="4000" spc="-114" dirty="0"/>
              <a:t>code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231" y="1041762"/>
            <a:ext cx="1879599" cy="1142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581" y="2383374"/>
            <a:ext cx="8356598" cy="3200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14540" y="5934963"/>
            <a:ext cx="952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0" dirty="0">
                <a:solidFill>
                  <a:srgbClr val="00B050"/>
                </a:solidFill>
                <a:latin typeface="Arial"/>
                <a:cs typeface="Arial"/>
              </a:rPr>
              <a:t>MATLAB</a:t>
            </a:r>
            <a:r>
              <a:rPr sz="2800" spc="-1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00B050"/>
                </a:solidFill>
                <a:latin typeface="Arial"/>
                <a:cs typeface="Arial"/>
              </a:rPr>
              <a:t>tells</a:t>
            </a:r>
            <a:r>
              <a:rPr sz="2800" spc="-1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Arial"/>
                <a:cs typeface="Arial"/>
              </a:rPr>
              <a:t>time</a:t>
            </a:r>
            <a:r>
              <a:rPr sz="2800" spc="-1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2800" spc="-1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00B050"/>
                </a:solidFill>
                <a:latin typeface="Arial"/>
                <a:cs typeface="Arial"/>
              </a:rPr>
              <a:t>execute</a:t>
            </a:r>
            <a:r>
              <a:rPr sz="2800" spc="-1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800" spc="-1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00B050"/>
                </a:solidFill>
                <a:latin typeface="Arial"/>
                <a:cs typeface="Arial"/>
              </a:rPr>
              <a:t>command</a:t>
            </a:r>
            <a:r>
              <a:rPr sz="2800" spc="-1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00B050"/>
                </a:solidFill>
                <a:latin typeface="Arial"/>
                <a:cs typeface="Arial"/>
              </a:rPr>
              <a:t>between</a:t>
            </a:r>
            <a:r>
              <a:rPr sz="2800" spc="-1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Arial"/>
                <a:cs typeface="Arial"/>
              </a:rPr>
              <a:t>tic</a:t>
            </a:r>
            <a:r>
              <a:rPr sz="2800" spc="-1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800" spc="-1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Arial"/>
                <a:cs typeface="Arial"/>
              </a:rPr>
              <a:t>toc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133" y="336803"/>
            <a:ext cx="7253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Infinity</a:t>
            </a:r>
            <a:r>
              <a:rPr sz="4400" spc="-210" dirty="0"/>
              <a:t> </a:t>
            </a:r>
            <a:r>
              <a:rPr sz="4400" spc="-250" dirty="0"/>
              <a:t>and</a:t>
            </a:r>
            <a:r>
              <a:rPr sz="4400" spc="-200" dirty="0"/>
              <a:t> </a:t>
            </a:r>
            <a:r>
              <a:rPr sz="4400" spc="-390" dirty="0"/>
              <a:t>NaN</a:t>
            </a:r>
            <a:r>
              <a:rPr sz="4400" spc="-200" dirty="0"/>
              <a:t> </a:t>
            </a:r>
            <a:r>
              <a:rPr sz="4400" spc="-135" dirty="0"/>
              <a:t>(Not</a:t>
            </a:r>
            <a:r>
              <a:rPr sz="4400" spc="-195" dirty="0"/>
              <a:t> </a:t>
            </a:r>
            <a:r>
              <a:rPr sz="4400" spc="-395" dirty="0"/>
              <a:t>a</a:t>
            </a:r>
            <a:r>
              <a:rPr sz="4400" spc="-200" dirty="0"/>
              <a:t> </a:t>
            </a:r>
            <a:r>
              <a:rPr sz="4400" spc="-110" dirty="0"/>
              <a:t>number)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pc="-35" dirty="0"/>
              <a:t>Inf:</a:t>
            </a:r>
            <a:r>
              <a:rPr spc="-130" dirty="0"/>
              <a:t> </a:t>
            </a:r>
            <a:r>
              <a:rPr spc="-40" dirty="0"/>
              <a:t>Inf</a:t>
            </a:r>
            <a:r>
              <a:rPr spc="-135" dirty="0"/>
              <a:t> </a:t>
            </a:r>
            <a:r>
              <a:rPr spc="-155" dirty="0"/>
              <a:t>is</a:t>
            </a:r>
            <a:r>
              <a:rPr spc="-125" dirty="0"/>
              <a:t> </a:t>
            </a:r>
            <a:r>
              <a:rPr spc="-40" dirty="0"/>
              <a:t>the</a:t>
            </a:r>
            <a:r>
              <a:rPr spc="-135" dirty="0"/>
              <a:t> </a:t>
            </a:r>
            <a:r>
              <a:rPr spc="-110" dirty="0"/>
              <a:t>outcome</a:t>
            </a:r>
            <a:r>
              <a:rPr spc="-140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95" dirty="0"/>
              <a:t>division</a:t>
            </a:r>
            <a:r>
              <a:rPr spc="-125" dirty="0"/>
              <a:t> </a:t>
            </a:r>
            <a:r>
              <a:rPr spc="-130" dirty="0"/>
              <a:t>by </a:t>
            </a:r>
            <a:r>
              <a:rPr spc="-150" dirty="0"/>
              <a:t>0</a:t>
            </a:r>
            <a:r>
              <a:rPr spc="-125" dirty="0"/>
              <a:t> </a:t>
            </a:r>
            <a:r>
              <a:rPr spc="-135" dirty="0"/>
              <a:t>(e.g.</a:t>
            </a:r>
            <a:r>
              <a:rPr spc="-125" dirty="0"/>
              <a:t> </a:t>
            </a:r>
            <a:r>
              <a:rPr dirty="0"/>
              <a:t>1/0)</a:t>
            </a:r>
            <a:r>
              <a:rPr spc="-125" dirty="0"/>
              <a:t> </a:t>
            </a:r>
            <a:r>
              <a:rPr spc="-20" dirty="0"/>
              <a:t>or</a:t>
            </a:r>
            <a:r>
              <a:rPr spc="-135" dirty="0"/>
              <a:t> </a:t>
            </a:r>
            <a:r>
              <a:rPr spc="-65" dirty="0"/>
              <a:t>overflow</a:t>
            </a:r>
            <a:r>
              <a:rPr spc="-135" dirty="0"/>
              <a:t> </a:t>
            </a:r>
            <a:r>
              <a:rPr spc="-110" dirty="0"/>
              <a:t>when</a:t>
            </a:r>
            <a:r>
              <a:rPr spc="-125" dirty="0"/>
              <a:t> </a:t>
            </a:r>
            <a:r>
              <a:rPr spc="-25" dirty="0"/>
              <a:t>the </a:t>
            </a:r>
            <a:r>
              <a:rPr spc="-70" dirty="0"/>
              <a:t>result</a:t>
            </a:r>
            <a:r>
              <a:rPr spc="-135" dirty="0"/>
              <a:t> </a:t>
            </a:r>
            <a:r>
              <a:rPr spc="-155" dirty="0"/>
              <a:t>is</a:t>
            </a:r>
            <a:r>
              <a:rPr spc="-130" dirty="0"/>
              <a:t> </a:t>
            </a:r>
            <a:r>
              <a:rPr spc="-10" dirty="0"/>
              <a:t>too</a:t>
            </a:r>
            <a:r>
              <a:rPr spc="-135" dirty="0"/>
              <a:t> </a:t>
            </a:r>
            <a:r>
              <a:rPr spc="-140" dirty="0"/>
              <a:t>large </a:t>
            </a:r>
            <a:r>
              <a:rPr spc="-135" dirty="0"/>
              <a:t>(e.g.</a:t>
            </a:r>
            <a:r>
              <a:rPr spc="-120" dirty="0"/>
              <a:t> </a:t>
            </a:r>
            <a:r>
              <a:rPr spc="-30" dirty="0"/>
              <a:t>exp(1000))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400" dirty="0"/>
          </a:p>
          <a:p>
            <a:pPr marL="241300" marR="103505" indent="-228600">
              <a:lnSpc>
                <a:spcPts val="3000"/>
              </a:lnSpc>
              <a:buChar char="•"/>
              <a:tabLst>
                <a:tab pos="241300" algn="l"/>
              </a:tabLst>
            </a:pPr>
            <a:r>
              <a:rPr spc="-185" dirty="0"/>
              <a:t>NaN:</a:t>
            </a:r>
            <a:r>
              <a:rPr spc="-120" dirty="0"/>
              <a:t> </a:t>
            </a:r>
            <a:r>
              <a:rPr spc="-295" dirty="0"/>
              <a:t>MATLAB</a:t>
            </a:r>
            <a:r>
              <a:rPr spc="-120" dirty="0"/>
              <a:t> </a:t>
            </a:r>
            <a:r>
              <a:rPr spc="-229" dirty="0"/>
              <a:t>uses</a:t>
            </a:r>
            <a:r>
              <a:rPr spc="-130" dirty="0"/>
              <a:t> </a:t>
            </a:r>
            <a:r>
              <a:rPr spc="-240" dirty="0"/>
              <a:t>NaN</a:t>
            </a:r>
            <a:r>
              <a:rPr spc="-110" dirty="0"/>
              <a:t> </a:t>
            </a:r>
            <a:r>
              <a:rPr dirty="0"/>
              <a:t>to</a:t>
            </a:r>
            <a:r>
              <a:rPr spc="-130" dirty="0"/>
              <a:t> </a:t>
            </a:r>
            <a:r>
              <a:rPr spc="-100" dirty="0"/>
              <a:t>represent</a:t>
            </a:r>
            <a:r>
              <a:rPr spc="-120" dirty="0"/>
              <a:t> </a:t>
            </a:r>
            <a:r>
              <a:rPr spc="-35" dirty="0"/>
              <a:t>the</a:t>
            </a:r>
            <a:r>
              <a:rPr spc="-125" dirty="0"/>
              <a:t> </a:t>
            </a:r>
            <a:r>
              <a:rPr spc="-135" dirty="0"/>
              <a:t>numbers</a:t>
            </a:r>
            <a:r>
              <a:rPr spc="-114" dirty="0"/>
              <a:t> </a:t>
            </a:r>
            <a:r>
              <a:rPr spc="-95" dirty="0"/>
              <a:t>which</a:t>
            </a:r>
            <a:r>
              <a:rPr spc="-110" dirty="0"/>
              <a:t> </a:t>
            </a:r>
            <a:r>
              <a:rPr spc="-140" dirty="0"/>
              <a:t>are</a:t>
            </a:r>
            <a:r>
              <a:rPr spc="-130" dirty="0"/>
              <a:t> </a:t>
            </a:r>
            <a:r>
              <a:rPr dirty="0"/>
              <a:t>not</a:t>
            </a:r>
            <a:r>
              <a:rPr spc="-120" dirty="0"/>
              <a:t> </a:t>
            </a:r>
            <a:r>
              <a:rPr spc="-20" dirty="0"/>
              <a:t>real or</a:t>
            </a:r>
            <a:r>
              <a:rPr spc="-160" dirty="0"/>
              <a:t> </a:t>
            </a:r>
            <a:r>
              <a:rPr spc="-130" dirty="0"/>
              <a:t>complex.</a:t>
            </a:r>
            <a:r>
              <a:rPr spc="-135" dirty="0"/>
              <a:t> </a:t>
            </a:r>
            <a:r>
              <a:rPr spc="-150" dirty="0"/>
              <a:t>e.g.</a:t>
            </a:r>
            <a:r>
              <a:rPr spc="-135" dirty="0"/>
              <a:t> </a:t>
            </a:r>
            <a:r>
              <a:rPr dirty="0"/>
              <a:t>0/0,</a:t>
            </a:r>
            <a:r>
              <a:rPr spc="-145" dirty="0"/>
              <a:t> </a:t>
            </a:r>
            <a:r>
              <a:rPr spc="-10" dirty="0"/>
              <a:t>Inf/Inf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250" dirty="0"/>
          </a:p>
          <a:p>
            <a:pPr marL="241300" marR="714375" indent="-228600">
              <a:lnSpc>
                <a:spcPts val="3100"/>
              </a:lnSpc>
              <a:buChar char="•"/>
              <a:tabLst>
                <a:tab pos="241300" algn="l"/>
              </a:tabLst>
            </a:pPr>
            <a:r>
              <a:rPr spc="-140" dirty="0"/>
              <a:t>Usually</a:t>
            </a:r>
            <a:r>
              <a:rPr spc="-130" dirty="0"/>
              <a:t> </a:t>
            </a:r>
            <a:r>
              <a:rPr spc="-30" dirty="0"/>
              <a:t>in</a:t>
            </a:r>
            <a:r>
              <a:rPr spc="-114" dirty="0"/>
              <a:t> </a:t>
            </a:r>
            <a:r>
              <a:rPr spc="-90" dirty="0"/>
              <a:t>experiments/data</a:t>
            </a:r>
            <a:r>
              <a:rPr spc="-125" dirty="0"/>
              <a:t> </a:t>
            </a:r>
            <a:r>
              <a:rPr spc="-155" dirty="0"/>
              <a:t>analysis,</a:t>
            </a:r>
            <a:r>
              <a:rPr spc="-114" dirty="0"/>
              <a:t> </a:t>
            </a:r>
            <a:r>
              <a:rPr spc="-40" dirty="0"/>
              <a:t>the</a:t>
            </a:r>
            <a:r>
              <a:rPr spc="-130" dirty="0"/>
              <a:t> </a:t>
            </a:r>
            <a:r>
              <a:rPr spc="-150" dirty="0"/>
              <a:t>missing</a:t>
            </a:r>
            <a:r>
              <a:rPr spc="-125" dirty="0"/>
              <a:t> </a:t>
            </a:r>
            <a:r>
              <a:rPr spc="-114" dirty="0"/>
              <a:t>data</a:t>
            </a:r>
            <a:r>
              <a:rPr spc="-125" dirty="0"/>
              <a:t> </a:t>
            </a:r>
            <a:r>
              <a:rPr spc="-85" dirty="0"/>
              <a:t>points</a:t>
            </a:r>
            <a:r>
              <a:rPr spc="-114" dirty="0"/>
              <a:t> </a:t>
            </a:r>
            <a:r>
              <a:rPr spc="-25" dirty="0"/>
              <a:t>are </a:t>
            </a:r>
            <a:r>
              <a:rPr spc="-110" dirty="0"/>
              <a:t>represented</a:t>
            </a:r>
            <a:r>
              <a:rPr spc="-114" dirty="0"/>
              <a:t> </a:t>
            </a:r>
            <a:r>
              <a:rPr spc="-130" dirty="0"/>
              <a:t>by </a:t>
            </a:r>
            <a:r>
              <a:rPr spc="-20" dirty="0"/>
              <a:t>NaN.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1227" y="6513068"/>
            <a:ext cx="734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https://</a:t>
            </a:r>
            <a:r>
              <a:rPr sz="1800" spc="-35" dirty="0">
                <a:latin typeface="Arial"/>
                <a:cs typeface="Arial"/>
                <a:hlinkClick r:id="rId2"/>
              </a:rPr>
              <a:t>www.mathworks.com/help/matlab/matlab_prog/infinity-</a:t>
            </a:r>
            <a:r>
              <a:rPr sz="1800" spc="-85" dirty="0">
                <a:latin typeface="Arial"/>
                <a:cs typeface="Arial"/>
                <a:hlinkClick r:id="rId2"/>
              </a:rPr>
              <a:t>and-</a:t>
            </a:r>
            <a:r>
              <a:rPr sz="1800" spc="-10" dirty="0">
                <a:latin typeface="Arial"/>
                <a:cs typeface="Arial"/>
                <a:hlinkClick r:id="rId2"/>
              </a:rPr>
              <a:t>nan.html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lang="en-US" sz="4400" spc="-245" dirty="0"/>
              <a:t>Course</a:t>
            </a:r>
            <a:r>
              <a:rPr sz="4400" spc="-160" dirty="0"/>
              <a:t> </a:t>
            </a:r>
            <a:r>
              <a:rPr lang="en-US" sz="4400" spc="-155" dirty="0"/>
              <a:t>overview (subject to change)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7849A1-9A0C-3EA8-97B2-7063449D71CE}"/>
              </a:ext>
            </a:extLst>
          </p:cNvPr>
          <p:cNvSpPr txBox="1"/>
          <p:nvPr/>
        </p:nvSpPr>
        <p:spPr>
          <a:xfrm>
            <a:off x="916939" y="1756155"/>
            <a:ext cx="987742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June 6: Introduction, variables</a:t>
            </a:r>
          </a:p>
          <a:p>
            <a:pPr marL="240665" indent="-227965">
              <a:lnSpc>
                <a:spcPts val="3329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June 11 and 13: Arrays and matrices</a:t>
            </a:r>
          </a:p>
          <a:p>
            <a:pPr marL="240665" indent="-227965">
              <a:lnSpc>
                <a:spcPts val="3329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June 18 and 20: Functions and operators</a:t>
            </a:r>
          </a:p>
          <a:p>
            <a:pPr marL="240665" indent="-227965">
              <a:lnSpc>
                <a:spcPts val="3329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June 25 and 27: Loops and plotting intro</a:t>
            </a:r>
          </a:p>
          <a:p>
            <a:pPr marL="240665" indent="-227965">
              <a:lnSpc>
                <a:spcPts val="3329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July 2: Plotting and transition to advanced MATLAB</a:t>
            </a:r>
          </a:p>
        </p:txBody>
      </p:sp>
    </p:spTree>
    <p:extLst>
      <p:ext uri="{BB962C8B-B14F-4D97-AF65-F5344CB8AC3E}">
        <p14:creationId xmlns:p14="http://schemas.microsoft.com/office/powerpoint/2010/main" val="414774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lang="en-US" sz="4400" spc="-245" dirty="0"/>
              <a:t>Course</a:t>
            </a:r>
            <a:r>
              <a:rPr sz="4400" spc="-160" dirty="0"/>
              <a:t> </a:t>
            </a:r>
            <a:r>
              <a:rPr lang="en-US" sz="4400" spc="-155" dirty="0"/>
              <a:t>overview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7849A1-9A0C-3EA8-97B2-7063449D71CE}"/>
              </a:ext>
            </a:extLst>
          </p:cNvPr>
          <p:cNvSpPr txBox="1"/>
          <p:nvPr/>
        </p:nvSpPr>
        <p:spPr>
          <a:xfrm>
            <a:off x="916939" y="1756155"/>
            <a:ext cx="9877425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We want to encourage a welcoming and safe space for everyone to ask questions</a:t>
            </a:r>
          </a:p>
          <a:p>
            <a:pPr marL="240665" indent="-227965">
              <a:spcBef>
                <a:spcPts val="100"/>
              </a:spcBef>
              <a:buChar char="•"/>
              <a:tabLst>
                <a:tab pos="240665" algn="l"/>
              </a:tabLst>
            </a:pPr>
            <a:endParaRPr lang="en-US" sz="1100" spc="-20" dirty="0">
              <a:latin typeface="Arial"/>
              <a:cs typeface="Arial"/>
            </a:endParaRPr>
          </a:p>
          <a:p>
            <a:pPr marL="240665" indent="-227965"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Practice makes progress!</a:t>
            </a:r>
          </a:p>
          <a:p>
            <a:pPr marL="12700">
              <a:spcBef>
                <a:spcPts val="100"/>
              </a:spcBef>
              <a:tabLst>
                <a:tab pos="240665" algn="l"/>
              </a:tabLst>
            </a:pPr>
            <a:endParaRPr lang="en-US" sz="1100" spc="-20" dirty="0">
              <a:latin typeface="Arial"/>
              <a:cs typeface="Arial"/>
            </a:endParaRPr>
          </a:p>
          <a:p>
            <a:pPr marL="240665" indent="-227965"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Group work highly encouraged</a:t>
            </a:r>
          </a:p>
          <a:p>
            <a:pPr marL="12700">
              <a:spcBef>
                <a:spcPts val="100"/>
              </a:spcBef>
              <a:tabLst>
                <a:tab pos="240665" algn="l"/>
              </a:tabLst>
            </a:pPr>
            <a:endParaRPr lang="en-US" sz="1100" spc="-20" dirty="0">
              <a:latin typeface="Arial"/>
              <a:cs typeface="Arial"/>
            </a:endParaRPr>
          </a:p>
          <a:p>
            <a:pPr marL="240665" indent="-227965"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US" sz="2800" spc="-20" dirty="0">
                <a:latin typeface="Arial"/>
                <a:cs typeface="Arial"/>
              </a:rPr>
              <a:t>If you run into problems, Google and Stack Overflow will likely have solutions</a:t>
            </a:r>
          </a:p>
        </p:txBody>
      </p:sp>
    </p:spTree>
    <p:extLst>
      <p:ext uri="{BB962C8B-B14F-4D97-AF65-F5344CB8AC3E}">
        <p14:creationId xmlns:p14="http://schemas.microsoft.com/office/powerpoint/2010/main" val="256599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4400" spc="-420" dirty="0"/>
              <a:t>Some</a:t>
            </a:r>
            <a:r>
              <a:rPr sz="4400" spc="-200" dirty="0"/>
              <a:t> </a:t>
            </a:r>
            <a:r>
              <a:rPr sz="4400" spc="-75" dirty="0"/>
              <a:t>other</a:t>
            </a:r>
            <a:r>
              <a:rPr sz="4400" spc="-200" dirty="0"/>
              <a:t> </a:t>
            </a:r>
            <a:r>
              <a:rPr sz="4400" spc="-204" dirty="0"/>
              <a:t>excellent</a:t>
            </a:r>
            <a:r>
              <a:rPr sz="4400" spc="-190" dirty="0"/>
              <a:t> </a:t>
            </a:r>
            <a:r>
              <a:rPr sz="4400" spc="-260" dirty="0"/>
              <a:t>resources</a:t>
            </a:r>
            <a:r>
              <a:rPr sz="4400" spc="-200" dirty="0"/>
              <a:t> </a:t>
            </a:r>
            <a:r>
              <a:rPr sz="4400" dirty="0"/>
              <a:t>to</a:t>
            </a:r>
            <a:r>
              <a:rPr sz="4400" spc="-190" dirty="0"/>
              <a:t> </a:t>
            </a:r>
            <a:r>
              <a:rPr sz="4400" spc="-175" dirty="0"/>
              <a:t>learn</a:t>
            </a:r>
            <a:r>
              <a:rPr sz="4400" spc="-195" dirty="0"/>
              <a:t> </a:t>
            </a:r>
            <a:r>
              <a:rPr sz="4400" spc="-520" dirty="0"/>
              <a:t>MATLAB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65" y="1753107"/>
            <a:ext cx="5678805" cy="255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latin typeface="Arial"/>
                <a:cs typeface="Arial"/>
              </a:rPr>
              <a:t>Please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check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these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excellent </a:t>
            </a:r>
            <a:r>
              <a:rPr sz="2800" spc="-114" dirty="0">
                <a:latin typeface="Arial"/>
                <a:cs typeface="Arial"/>
              </a:rPr>
              <a:t>resources: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Arial"/>
              <a:cs typeface="Arial"/>
            </a:endParaRPr>
          </a:p>
          <a:p>
            <a:pPr marL="574040" indent="-227965">
              <a:lnSpc>
                <a:spcPct val="100000"/>
              </a:lnSpc>
              <a:buClr>
                <a:srgbClr val="000000"/>
              </a:buClr>
              <a:buChar char="•"/>
              <a:tabLst>
                <a:tab pos="574040" algn="l"/>
              </a:tabLst>
            </a:pPr>
            <a:r>
              <a:rPr sz="2800" spc="-10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Github</a:t>
            </a:r>
            <a:r>
              <a:rPr sz="2800" spc="-105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spc="-95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repo</a:t>
            </a:r>
            <a:r>
              <a:rPr sz="2800" spc="-114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spc="-13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by</a:t>
            </a:r>
            <a:r>
              <a:rPr sz="2800" spc="-114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spc="-6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Mai</a:t>
            </a:r>
            <a:r>
              <a:rPr sz="2800" spc="-114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spc="-1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2"/>
              </a:rPr>
              <a:t>Nguyen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 dirty="0">
              <a:latin typeface="Arial"/>
              <a:cs typeface="Arial"/>
            </a:endParaRPr>
          </a:p>
          <a:p>
            <a:pPr marL="574040" indent="-2279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74040" algn="l"/>
              </a:tabLst>
            </a:pPr>
            <a:r>
              <a:rPr sz="2800" u="heavy" spc="-14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3"/>
              </a:rPr>
              <a:t>MIT</a:t>
            </a:r>
            <a:r>
              <a:rPr sz="2800" u="heavy" spc="-12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spc="-185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3"/>
              </a:rPr>
              <a:t>Open</a:t>
            </a:r>
            <a:r>
              <a:rPr sz="2800" u="heavy" spc="-11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spc="-4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Arial"/>
                <a:cs typeface="Arial"/>
                <a:hlinkClick r:id="rId3"/>
              </a:rPr>
              <a:t>courseware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38" y="104139"/>
            <a:ext cx="10931523" cy="992579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z="4400" spc="-420" dirty="0"/>
              <a:t>Setting Up MATLAB</a:t>
            </a:r>
            <a:endParaRPr sz="4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CFF1CF-30F3-BD90-1347-D5FD775E9578}"/>
              </a:ext>
            </a:extLst>
          </p:cNvPr>
          <p:cNvGrpSpPr/>
          <p:nvPr/>
        </p:nvGrpSpPr>
        <p:grpSpPr>
          <a:xfrm>
            <a:off x="557048" y="1281384"/>
            <a:ext cx="7845590" cy="1489217"/>
            <a:chOff x="557048" y="1281384"/>
            <a:chExt cx="7845590" cy="1489217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78F0039-FE0D-F7F7-0314-2FB34BAA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38" y="1676400"/>
              <a:ext cx="7772400" cy="10942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1769C2-B3A5-7AEA-3A09-DB1B34F41C45}"/>
                </a:ext>
              </a:extLst>
            </p:cNvPr>
            <p:cNvSpPr txBox="1"/>
            <p:nvPr/>
          </p:nvSpPr>
          <p:spPr>
            <a:xfrm>
              <a:off x="557048" y="1281384"/>
              <a:ext cx="339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1) Go to </a:t>
              </a:r>
              <a:r>
                <a:rPr lang="en-US" dirty="0" err="1">
                  <a:hlinkClick r:id="rId3"/>
                </a:rPr>
                <a:t>www.mathworks.com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F4C85-E4A5-F5C7-9DEF-807D5A2901C3}"/>
              </a:ext>
            </a:extLst>
          </p:cNvPr>
          <p:cNvGrpSpPr/>
          <p:nvPr/>
        </p:nvGrpSpPr>
        <p:grpSpPr>
          <a:xfrm>
            <a:off x="8007939" y="2250235"/>
            <a:ext cx="3494924" cy="520366"/>
            <a:chOff x="8007939" y="2250235"/>
            <a:chExt cx="3494924" cy="520366"/>
          </a:xfrm>
        </p:grpSpPr>
        <p:sp>
          <p:nvSpPr>
            <p:cNvPr id="9" name="Up Arrow 8">
              <a:extLst>
                <a:ext uri="{FF2B5EF4-FFF2-40B4-BE49-F238E27FC236}">
                  <a16:creationId xmlns:a16="http://schemas.microsoft.com/office/drawing/2014/main" id="{A5543889-F769-0C7F-AAF1-EFD36CDAC054}"/>
                </a:ext>
              </a:extLst>
            </p:cNvPr>
            <p:cNvSpPr/>
            <p:nvPr/>
          </p:nvSpPr>
          <p:spPr>
            <a:xfrm rot="17505394">
              <a:off x="8450888" y="1807286"/>
              <a:ext cx="257101" cy="1143000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E3E087-6422-FBB4-2925-2057D879F8C4}"/>
                </a:ext>
              </a:extLst>
            </p:cNvPr>
            <p:cNvSpPr txBox="1"/>
            <p:nvPr/>
          </p:nvSpPr>
          <p:spPr>
            <a:xfrm>
              <a:off x="9189409" y="2401269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2) Click account icon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C49E61-2CC0-934C-25CE-818E8EE3B4DC}"/>
              </a:ext>
            </a:extLst>
          </p:cNvPr>
          <p:cNvGrpSpPr/>
          <p:nvPr/>
        </p:nvGrpSpPr>
        <p:grpSpPr>
          <a:xfrm>
            <a:off x="310435" y="2819400"/>
            <a:ext cx="8754070" cy="3025386"/>
            <a:chOff x="310435" y="2819400"/>
            <a:chExt cx="8754070" cy="30253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ADB49A-6CEB-DAE4-109D-4F5463E075C8}"/>
                </a:ext>
              </a:extLst>
            </p:cNvPr>
            <p:cNvSpPr txBox="1"/>
            <p:nvPr/>
          </p:nvSpPr>
          <p:spPr>
            <a:xfrm>
              <a:off x="557048" y="2819400"/>
              <a:ext cx="850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3) Sign in if you have an account, or create new account w/ Princeton credentials </a:t>
              </a:r>
            </a:p>
          </p:txBody>
        </p:sp>
        <p:pic>
          <p:nvPicPr>
            <p:cNvPr id="13" name="Picture 12" descr="A screenshot of a login form&#10;&#10;Description automatically generated">
              <a:extLst>
                <a:ext uri="{FF2B5EF4-FFF2-40B4-BE49-F238E27FC236}">
                  <a16:creationId xmlns:a16="http://schemas.microsoft.com/office/drawing/2014/main" id="{B4BCC855-B8E3-7199-C04F-75F11F09A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144596"/>
              <a:ext cx="3397250" cy="2700190"/>
            </a:xfrm>
            <a:prstGeom prst="rect">
              <a:avLst/>
            </a:prstGeom>
          </p:spPr>
        </p:pic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07261479-E228-D779-E4E0-645A225F8A64}"/>
                </a:ext>
              </a:extLst>
            </p:cNvPr>
            <p:cNvSpPr/>
            <p:nvPr/>
          </p:nvSpPr>
          <p:spPr>
            <a:xfrm rot="5400000">
              <a:off x="557249" y="4178730"/>
              <a:ext cx="257101" cy="677535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>
              <a:extLst>
                <a:ext uri="{FF2B5EF4-FFF2-40B4-BE49-F238E27FC236}">
                  <a16:creationId xmlns:a16="http://schemas.microsoft.com/office/drawing/2014/main" id="{E05A984B-F29C-B6CF-E635-49EB418FFBB8}"/>
                </a:ext>
              </a:extLst>
            </p:cNvPr>
            <p:cNvSpPr/>
            <p:nvPr/>
          </p:nvSpPr>
          <p:spPr>
            <a:xfrm rot="5400000">
              <a:off x="520652" y="5041514"/>
              <a:ext cx="257101" cy="677536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FE78EC-5DE0-3E70-246E-DF479D893901}"/>
              </a:ext>
            </a:extLst>
          </p:cNvPr>
          <p:cNvGrpSpPr/>
          <p:nvPr/>
        </p:nvGrpSpPr>
        <p:grpSpPr>
          <a:xfrm>
            <a:off x="4235450" y="4056826"/>
            <a:ext cx="7772400" cy="1912437"/>
            <a:chOff x="4235450" y="4056826"/>
            <a:chExt cx="7772400" cy="19124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A999E1-0ECA-4399-E084-4C2CC7F458C9}"/>
                </a:ext>
              </a:extLst>
            </p:cNvPr>
            <p:cNvSpPr txBox="1"/>
            <p:nvPr/>
          </p:nvSpPr>
          <p:spPr>
            <a:xfrm>
              <a:off x="4356806" y="4056826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4) Navigate to My Account  </a:t>
              </a:r>
            </a:p>
          </p:txBody>
        </p:sp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FB5D178-F2F4-CB89-4516-2617BF81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450" y="4646048"/>
              <a:ext cx="7772400" cy="1323215"/>
            </a:xfrm>
            <a:prstGeom prst="rect">
              <a:avLst/>
            </a:prstGeom>
          </p:spPr>
        </p:pic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39236082-F1C7-0DB8-8A10-02BCF8B4398C}"/>
                </a:ext>
              </a:extLst>
            </p:cNvPr>
            <p:cNvSpPr/>
            <p:nvPr/>
          </p:nvSpPr>
          <p:spPr>
            <a:xfrm rot="3301511">
              <a:off x="9978011" y="4962425"/>
              <a:ext cx="257101" cy="1425606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4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38" y="104139"/>
            <a:ext cx="10931523" cy="992579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z="4400" spc="-420" dirty="0"/>
              <a:t>Setting Up MATLAB</a:t>
            </a:r>
            <a:endParaRPr sz="44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2A6641-79B8-823D-DA60-A124F5AED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/>
          <a:stretch/>
        </p:blipFill>
        <p:spPr>
          <a:xfrm>
            <a:off x="651259" y="1219200"/>
            <a:ext cx="4072451" cy="5282726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BBE7D238-E515-7E86-A0DB-373FC72E2837}"/>
              </a:ext>
            </a:extLst>
          </p:cNvPr>
          <p:cNvSpPr/>
          <p:nvPr/>
        </p:nvSpPr>
        <p:spPr>
          <a:xfrm rot="16200000">
            <a:off x="4024350" y="2071650"/>
            <a:ext cx="257101" cy="3886201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B1D7DB8D-2B8D-462F-EDB9-F256314B9B2C}"/>
              </a:ext>
            </a:extLst>
          </p:cNvPr>
          <p:cNvSpPr/>
          <p:nvPr/>
        </p:nvSpPr>
        <p:spPr>
          <a:xfrm rot="16200000">
            <a:off x="4029605" y="2452651"/>
            <a:ext cx="257101" cy="3886201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09D75-95E8-375B-2E03-2E60AEDC720C}"/>
              </a:ext>
            </a:extLst>
          </p:cNvPr>
          <p:cNvSpPr txBox="1"/>
          <p:nvPr/>
        </p:nvSpPr>
        <p:spPr>
          <a:xfrm>
            <a:off x="6284879" y="377397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access MATLAB Online (bookmark this page!)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702D4-B1F7-93DD-5920-B8053D086274}"/>
              </a:ext>
            </a:extLst>
          </p:cNvPr>
          <p:cNvSpPr txBox="1"/>
          <p:nvPr/>
        </p:nvSpPr>
        <p:spPr>
          <a:xfrm>
            <a:off x="6282251" y="4211085"/>
            <a:ext cx="552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access MATLAB Drive and upload files from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132921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BF5EBE1-45DF-5DDC-BF44-190C004A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4" y="79172"/>
            <a:ext cx="11862771" cy="6699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34200" y="3416794"/>
            <a:ext cx="1283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>
                <a:solidFill>
                  <a:srgbClr val="FF0000"/>
                </a:solidFill>
                <a:latin typeface="Arial"/>
                <a:cs typeface="Arial"/>
              </a:rPr>
              <a:t>script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5536984"/>
            <a:ext cx="4301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>
                <a:solidFill>
                  <a:srgbClr val="FF0000"/>
                </a:solidFill>
                <a:latin typeface="Arial"/>
                <a:cs typeface="Arial"/>
              </a:rPr>
              <a:t>Command</a:t>
            </a:r>
            <a:r>
              <a:rPr sz="4400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spc="-60" dirty="0">
                <a:solidFill>
                  <a:srgbClr val="FF0000"/>
                </a:solidFill>
                <a:latin typeface="Arial"/>
                <a:cs typeface="Arial"/>
              </a:rPr>
              <a:t>window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7607" y="973036"/>
            <a:ext cx="26661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FF0000"/>
                </a:solidFill>
              </a:rPr>
              <a:t>Working</a:t>
            </a:r>
            <a:r>
              <a:rPr sz="2800" spc="-125" dirty="0">
                <a:solidFill>
                  <a:srgbClr val="FF0000"/>
                </a:solidFill>
              </a:rPr>
              <a:t> </a:t>
            </a:r>
            <a:r>
              <a:rPr sz="2800" spc="-40" dirty="0">
                <a:solidFill>
                  <a:srgbClr val="FF0000"/>
                </a:solidFill>
              </a:rPr>
              <a:t>directory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960913" y="3221228"/>
            <a:ext cx="135763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Files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working 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1200" y="3221228"/>
            <a:ext cx="1752600" cy="8529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3835" marR="5080" indent="-191770" algn="ctr">
              <a:lnSpc>
                <a:spcPct val="100800"/>
              </a:lnSpc>
              <a:spcBef>
                <a:spcPts val="75"/>
              </a:spcBef>
            </a:pP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Workspac</a:t>
            </a:r>
            <a:r>
              <a:rPr lang="en-US" sz="2800" spc="-15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lang="en-US" sz="28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25" y="3219195"/>
            <a:ext cx="10801985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0" dirty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chemeClr val="tx1"/>
                </a:solidFill>
                <a:latin typeface="Arial"/>
                <a:cs typeface="Arial"/>
              </a:rPr>
              <a:t>how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you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chemeClr val="tx1"/>
                </a:solidFill>
                <a:latin typeface="Arial"/>
                <a:cs typeface="Arial"/>
              </a:rPr>
              <a:t>define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"/>
                <a:cs typeface="Arial"/>
              </a:rPr>
              <a:t>variable: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6415" indent="-513715">
              <a:lnSpc>
                <a:spcPts val="3325"/>
              </a:lnSpc>
              <a:spcBef>
                <a:spcPts val="45"/>
              </a:spcBef>
              <a:buAutoNum type="arabicParenR"/>
              <a:tabLst>
                <a:tab pos="526415" algn="l"/>
              </a:tabLst>
            </a:pPr>
            <a:r>
              <a:rPr sz="2800" spc="-170" dirty="0">
                <a:solidFill>
                  <a:schemeClr val="tx1"/>
                </a:solidFill>
                <a:latin typeface="Arial"/>
                <a:cs typeface="Arial"/>
              </a:rPr>
              <a:t>Here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created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new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7030A0"/>
                </a:solidFill>
                <a:latin typeface="Arial"/>
                <a:cs typeface="Arial"/>
              </a:rPr>
              <a:t>num1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chemeClr val="tx1"/>
                </a:solidFill>
                <a:latin typeface="Arial"/>
                <a:cs typeface="Arial"/>
              </a:rPr>
              <a:t>assigned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10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527050" marR="1100455" indent="-514350">
              <a:lnSpc>
                <a:spcPts val="3410"/>
              </a:lnSpc>
              <a:spcBef>
                <a:spcPts val="35"/>
              </a:spcBef>
              <a:buAutoNum type="arabicParenR"/>
              <a:tabLst>
                <a:tab pos="527050" algn="l"/>
              </a:tabLst>
            </a:pPr>
            <a:r>
              <a:rPr sz="2800" spc="-100" dirty="0">
                <a:solidFill>
                  <a:schemeClr val="tx1"/>
                </a:solidFill>
                <a:latin typeface="Arial"/>
                <a:cs typeface="Arial"/>
              </a:rPr>
              <a:t>Note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sz="2800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chemeClr val="tx1"/>
                </a:solidFill>
                <a:latin typeface="Arial"/>
                <a:cs typeface="Arial"/>
              </a:rPr>
              <a:t>always</a:t>
            </a:r>
            <a:r>
              <a:rPr sz="2800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chemeClr val="tx1"/>
                </a:solidFill>
                <a:latin typeface="Arial"/>
                <a:cs typeface="Arial"/>
              </a:rPr>
              <a:t>transfer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chemeClr val="tx1"/>
                </a:solidFill>
                <a:latin typeface="Arial"/>
                <a:cs typeface="Arial"/>
              </a:rPr>
              <a:t>right</a:t>
            </a:r>
            <a:r>
              <a:rPr sz="2800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left!</a:t>
            </a:r>
            <a:r>
              <a:rPr sz="2800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Arial"/>
                <a:cs typeface="Arial"/>
              </a:rPr>
              <a:t>(try </a:t>
            </a:r>
            <a:r>
              <a:rPr sz="2800" spc="-114" dirty="0">
                <a:solidFill>
                  <a:srgbClr val="7030A0"/>
                </a:solidFill>
                <a:latin typeface="Arial"/>
                <a:cs typeface="Arial"/>
              </a:rPr>
              <a:t>num1=num2;</a:t>
            </a:r>
            <a:r>
              <a:rPr sz="2800" spc="-1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chemeClr val="tx1"/>
                </a:solidFill>
                <a:latin typeface="Arial"/>
                <a:cs typeface="Arial"/>
              </a:rPr>
              <a:t>see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chemeClr val="tx1"/>
                </a:solidFill>
                <a:latin typeface="Arial"/>
                <a:cs typeface="Arial"/>
              </a:rPr>
              <a:t>what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new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num1</a:t>
            </a:r>
            <a:r>
              <a:rPr sz="28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7050" marR="5080" indent="-514350">
              <a:lnSpc>
                <a:spcPts val="3290"/>
              </a:lnSpc>
              <a:spcBef>
                <a:spcPts val="95"/>
              </a:spcBef>
              <a:buAutoNum type="arabicParenR"/>
              <a:tabLst>
                <a:tab pos="527050" algn="l"/>
              </a:tabLst>
            </a:pPr>
            <a:r>
              <a:rPr sz="2800" spc="-175" dirty="0">
                <a:solidFill>
                  <a:schemeClr val="tx1"/>
                </a:solidFill>
                <a:latin typeface="Arial"/>
                <a:cs typeface="Arial"/>
              </a:rPr>
              <a:t>Observe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chemeClr val="tx1"/>
                </a:solidFill>
                <a:latin typeface="Arial"/>
                <a:cs typeface="Arial"/>
              </a:rPr>
              <a:t>once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you</a:t>
            </a:r>
            <a:r>
              <a:rPr sz="28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chemeClr val="tx1"/>
                </a:solidFill>
                <a:latin typeface="Arial"/>
                <a:cs typeface="Arial"/>
              </a:rPr>
              <a:t>assign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chemeClr val="tx1"/>
                </a:solidFill>
                <a:latin typeface="Arial"/>
                <a:cs typeface="Arial"/>
              </a:rPr>
              <a:t>values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variables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chemeClr val="tx1"/>
                </a:solidFill>
                <a:latin typeface="Arial"/>
                <a:cs typeface="Arial"/>
              </a:rPr>
              <a:t>they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appear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2800" spc="-40" dirty="0">
                <a:solidFill>
                  <a:schemeClr val="tx1"/>
                </a:solidFill>
                <a:latin typeface="Arial"/>
                <a:cs typeface="Arial"/>
              </a:rPr>
              <a:t>workspace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7050" marR="469900" indent="-514350">
              <a:lnSpc>
                <a:spcPts val="3290"/>
              </a:lnSpc>
              <a:spcBef>
                <a:spcPts val="114"/>
              </a:spcBef>
              <a:buAutoNum type="arabicParenR"/>
              <a:tabLst>
                <a:tab pos="527050" algn="l"/>
              </a:tabLst>
            </a:pPr>
            <a:r>
              <a:rPr sz="2800" spc="-290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you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tell</a:t>
            </a:r>
            <a:r>
              <a:rPr sz="2800" spc="-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chemeClr val="tx1"/>
                </a:solidFill>
                <a:latin typeface="Arial"/>
                <a:cs typeface="Arial"/>
              </a:rPr>
              <a:t>effect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800" spc="-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chemeClr val="tx1"/>
                </a:solidFill>
                <a:latin typeface="Arial"/>
                <a:cs typeface="Arial"/>
              </a:rPr>
              <a:t>semicolon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2800" spc="-70" dirty="0">
                <a:solidFill>
                  <a:srgbClr val="7030A0"/>
                </a:solidFill>
                <a:latin typeface="Arial"/>
                <a:cs typeface="Arial"/>
              </a:rPr>
              <a:t>;</a:t>
            </a:r>
            <a:r>
              <a:rPr sz="2800" spc="-7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chemeClr val="tx1"/>
                </a:solidFill>
                <a:latin typeface="Arial"/>
                <a:cs typeface="Arial"/>
              </a:rPr>
              <a:t>end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chemeClr val="tx1"/>
                </a:solidFill>
                <a:latin typeface="Arial"/>
                <a:cs typeface="Arial"/>
              </a:rPr>
              <a:t>command </a:t>
            </a:r>
            <a:r>
              <a:rPr sz="2800" spc="-10" dirty="0">
                <a:solidFill>
                  <a:schemeClr val="tx1"/>
                </a:solidFill>
                <a:latin typeface="Arial"/>
                <a:cs typeface="Arial"/>
              </a:rPr>
              <a:t>line?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285" y="175261"/>
            <a:ext cx="10972798" cy="2856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833</Words>
  <Application>Microsoft Macintosh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Office Theme</vt:lpstr>
      <vt:lpstr>Introduction to MATLAB</vt:lpstr>
      <vt:lpstr>Course overview</vt:lpstr>
      <vt:lpstr>Course overview (subject to change)</vt:lpstr>
      <vt:lpstr>Course overview</vt:lpstr>
      <vt:lpstr>Some other excellent resources to learn MATLAB</vt:lpstr>
      <vt:lpstr>Setting Up MATLAB</vt:lpstr>
      <vt:lpstr>Setting Up MATLAB</vt:lpstr>
      <vt:lpstr>Working directory</vt:lpstr>
      <vt:lpstr>PowerPoint Presentation</vt:lpstr>
      <vt:lpstr>Helpful tips for MATLAB</vt:lpstr>
      <vt:lpstr>clear, clc, close all</vt:lpstr>
      <vt:lpstr>First MATLAB command</vt:lpstr>
      <vt:lpstr>Help function in MATLAB</vt:lpstr>
      <vt:lpstr>Options for Running your MATLAB script</vt:lpstr>
      <vt:lpstr>Assigning values to variables</vt:lpstr>
      <vt:lpstr>Calculation using variables</vt:lpstr>
      <vt:lpstr>Using MATLAB editor</vt:lpstr>
      <vt:lpstr>Predefined values and variables in MATLAB</vt:lpstr>
      <vt:lpstr>Keywords in MATLAB</vt:lpstr>
      <vt:lpstr>Time taken by MATLAB to execute a code</vt:lpstr>
      <vt:lpstr>Infinity and NaN (Not a number)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Polina ©</cp:lastModifiedBy>
  <cp:revision>6</cp:revision>
  <dcterms:created xsi:type="dcterms:W3CDTF">2024-06-03T16:39:38Z</dcterms:created>
  <dcterms:modified xsi:type="dcterms:W3CDTF">2024-06-06T16:01:08Z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2021-06-01T00:00:00Z</vt:filetime>
  </property>
  <property fmtid="{D5CDD505-2E9C-101B-9397-08002B2CF9AE}" pid="3" name="LastSaved">
    <vt:filetime>2024-06-03T00:00:00Z</vt:filetime>
  </property>
  <property fmtid="{D5CDD505-2E9C-101B-9397-08002B2CF9AE}" pid="4" name="Producer">
    <vt:lpwstr>macOS Version 11.4 (Build 20F71) Quartz PDFContext</vt:lpwstr>
  </property>
</Properties>
</file>