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6" r:id="rId2"/>
    <p:sldId id="277" r:id="rId3"/>
    <p:sldId id="278" r:id="rId4"/>
    <p:sldId id="291" r:id="rId5"/>
    <p:sldId id="292" r:id="rId6"/>
    <p:sldId id="290" r:id="rId7"/>
    <p:sldId id="304" r:id="rId8"/>
    <p:sldId id="285" r:id="rId9"/>
    <p:sldId id="286" r:id="rId10"/>
    <p:sldId id="296" r:id="rId11"/>
    <p:sldId id="281" r:id="rId12"/>
    <p:sldId id="302" r:id="rId13"/>
    <p:sldId id="298" r:id="rId14"/>
    <p:sldId id="259" r:id="rId15"/>
    <p:sldId id="299" r:id="rId16"/>
    <p:sldId id="295" r:id="rId17"/>
    <p:sldId id="282" r:id="rId18"/>
    <p:sldId id="303" r:id="rId19"/>
    <p:sldId id="258" r:id="rId20"/>
    <p:sldId id="300" r:id="rId21"/>
    <p:sldId id="288" r:id="rId22"/>
    <p:sldId id="301" r:id="rId23"/>
    <p:sldId id="284" r:id="rId24"/>
    <p:sldId id="289" r:id="rId25"/>
  </p:sldIdLst>
  <p:sldSz cx="12192000" cy="6858000"/>
  <p:notesSz cx="7099300" cy="10234613"/>
  <p:defaultTextStyle>
    <a:defPPr>
      <a:defRPr lang="de-DE"/>
    </a:defPPr>
    <a:lvl1pPr algn="l" rtl="0" fontAlgn="base">
      <a:spcBef>
        <a:spcPct val="0"/>
      </a:spcBef>
      <a:spcAft>
        <a:spcPct val="0"/>
      </a:spcAft>
      <a:defRPr kern="1200">
        <a:solidFill>
          <a:schemeClr val="tx1"/>
        </a:solidFill>
        <a:latin typeface="Calibri Light" pitchFamily="34" charset="0"/>
        <a:ea typeface="+mn-ea"/>
        <a:cs typeface="Arial" charset="0"/>
      </a:defRPr>
    </a:lvl1pPr>
    <a:lvl2pPr marL="457200" algn="l" rtl="0" fontAlgn="base">
      <a:spcBef>
        <a:spcPct val="0"/>
      </a:spcBef>
      <a:spcAft>
        <a:spcPct val="0"/>
      </a:spcAft>
      <a:defRPr kern="1200">
        <a:solidFill>
          <a:schemeClr val="tx1"/>
        </a:solidFill>
        <a:latin typeface="Calibri Light" pitchFamily="34" charset="0"/>
        <a:ea typeface="+mn-ea"/>
        <a:cs typeface="Arial" charset="0"/>
      </a:defRPr>
    </a:lvl2pPr>
    <a:lvl3pPr marL="914400" algn="l" rtl="0" fontAlgn="base">
      <a:spcBef>
        <a:spcPct val="0"/>
      </a:spcBef>
      <a:spcAft>
        <a:spcPct val="0"/>
      </a:spcAft>
      <a:defRPr kern="1200">
        <a:solidFill>
          <a:schemeClr val="tx1"/>
        </a:solidFill>
        <a:latin typeface="Calibri Light" pitchFamily="34" charset="0"/>
        <a:ea typeface="+mn-ea"/>
        <a:cs typeface="Arial" charset="0"/>
      </a:defRPr>
    </a:lvl3pPr>
    <a:lvl4pPr marL="1371600" algn="l" rtl="0" fontAlgn="base">
      <a:spcBef>
        <a:spcPct val="0"/>
      </a:spcBef>
      <a:spcAft>
        <a:spcPct val="0"/>
      </a:spcAft>
      <a:defRPr kern="1200">
        <a:solidFill>
          <a:schemeClr val="tx1"/>
        </a:solidFill>
        <a:latin typeface="Calibri Light" pitchFamily="34" charset="0"/>
        <a:ea typeface="+mn-ea"/>
        <a:cs typeface="Arial" charset="0"/>
      </a:defRPr>
    </a:lvl4pPr>
    <a:lvl5pPr marL="1828800" algn="l" rtl="0" fontAlgn="base">
      <a:spcBef>
        <a:spcPct val="0"/>
      </a:spcBef>
      <a:spcAft>
        <a:spcPct val="0"/>
      </a:spcAft>
      <a:defRPr kern="1200">
        <a:solidFill>
          <a:schemeClr val="tx1"/>
        </a:solidFill>
        <a:latin typeface="Calibri Light" pitchFamily="34" charset="0"/>
        <a:ea typeface="+mn-ea"/>
        <a:cs typeface="Arial" charset="0"/>
      </a:defRPr>
    </a:lvl5pPr>
    <a:lvl6pPr marL="2286000" algn="l" defTabSz="914400" rtl="0" eaLnBrk="1" latinLnBrk="0" hangingPunct="1">
      <a:defRPr kern="1200">
        <a:solidFill>
          <a:schemeClr val="tx1"/>
        </a:solidFill>
        <a:latin typeface="Calibri Light" pitchFamily="34" charset="0"/>
        <a:ea typeface="+mn-ea"/>
        <a:cs typeface="Arial" charset="0"/>
      </a:defRPr>
    </a:lvl6pPr>
    <a:lvl7pPr marL="2743200" algn="l" defTabSz="914400" rtl="0" eaLnBrk="1" latinLnBrk="0" hangingPunct="1">
      <a:defRPr kern="1200">
        <a:solidFill>
          <a:schemeClr val="tx1"/>
        </a:solidFill>
        <a:latin typeface="Calibri Light" pitchFamily="34" charset="0"/>
        <a:ea typeface="+mn-ea"/>
        <a:cs typeface="Arial" charset="0"/>
      </a:defRPr>
    </a:lvl7pPr>
    <a:lvl8pPr marL="3200400" algn="l" defTabSz="914400" rtl="0" eaLnBrk="1" latinLnBrk="0" hangingPunct="1">
      <a:defRPr kern="1200">
        <a:solidFill>
          <a:schemeClr val="tx1"/>
        </a:solidFill>
        <a:latin typeface="Calibri Light" pitchFamily="34" charset="0"/>
        <a:ea typeface="+mn-ea"/>
        <a:cs typeface="Arial" charset="0"/>
      </a:defRPr>
    </a:lvl8pPr>
    <a:lvl9pPr marL="3657600" algn="l" defTabSz="914400" rtl="0" eaLnBrk="1" latinLnBrk="0" hangingPunct="1">
      <a:defRPr kern="1200">
        <a:solidFill>
          <a:schemeClr val="tx1"/>
        </a:solidFill>
        <a:latin typeface="Calibri Light"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6" autoAdjust="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076363" cy="513508"/>
          </a:xfrm>
          <a:prstGeom prst="rect">
            <a:avLst/>
          </a:prstGeom>
        </p:spPr>
        <p:txBody>
          <a:bodyPr vert="horz" lIns="94760" tIns="47380" rIns="94760" bIns="47380" rtlCol="0"/>
          <a:lstStyle>
            <a:lvl1pPr algn="l">
              <a:defRPr sz="1200"/>
            </a:lvl1pPr>
          </a:lstStyle>
          <a:p>
            <a:endParaRPr lang="en-US"/>
          </a:p>
        </p:txBody>
      </p:sp>
      <p:sp>
        <p:nvSpPr>
          <p:cNvPr id="3" name="Datumsplatzhalter 2"/>
          <p:cNvSpPr>
            <a:spLocks noGrp="1"/>
          </p:cNvSpPr>
          <p:nvPr>
            <p:ph type="dt" idx="1"/>
          </p:nvPr>
        </p:nvSpPr>
        <p:spPr>
          <a:xfrm>
            <a:off x="4021296" y="0"/>
            <a:ext cx="3076363" cy="513508"/>
          </a:xfrm>
          <a:prstGeom prst="rect">
            <a:avLst/>
          </a:prstGeom>
        </p:spPr>
        <p:txBody>
          <a:bodyPr vert="horz" lIns="94760" tIns="47380" rIns="94760" bIns="47380" rtlCol="0"/>
          <a:lstStyle>
            <a:lvl1pPr algn="r">
              <a:defRPr sz="1200"/>
            </a:lvl1pPr>
          </a:lstStyle>
          <a:p>
            <a:fld id="{1E4D4C8E-D0FA-4DFF-ADFD-65AFECEAE6A0}" type="datetimeFigureOut">
              <a:rPr lang="en-US" smtClean="0"/>
              <a:t>10/31/2023</a:t>
            </a:fld>
            <a:endParaRPr lang="en-US"/>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0" tIns="47380" rIns="94760" bIns="47380" rtlCol="0" anchor="ctr"/>
          <a:lstStyle/>
          <a:p>
            <a:endParaRPr lang="en-US"/>
          </a:p>
        </p:txBody>
      </p:sp>
      <p:sp>
        <p:nvSpPr>
          <p:cNvPr id="5" name="Notizenplatzhalter 4"/>
          <p:cNvSpPr>
            <a:spLocks noGrp="1"/>
          </p:cNvSpPr>
          <p:nvPr>
            <p:ph type="body" sz="quarter" idx="3"/>
          </p:nvPr>
        </p:nvSpPr>
        <p:spPr>
          <a:xfrm>
            <a:off x="709931" y="4925407"/>
            <a:ext cx="5679440" cy="4029879"/>
          </a:xfrm>
          <a:prstGeom prst="rect">
            <a:avLst/>
          </a:prstGeom>
        </p:spPr>
        <p:txBody>
          <a:bodyPr vert="horz" lIns="94760" tIns="47380" rIns="94760" bIns="4738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2" y="9721108"/>
            <a:ext cx="3076363" cy="513507"/>
          </a:xfrm>
          <a:prstGeom prst="rect">
            <a:avLst/>
          </a:prstGeom>
        </p:spPr>
        <p:txBody>
          <a:bodyPr vert="horz" lIns="94760" tIns="47380" rIns="94760" bIns="47380" rtlCol="0" anchor="b"/>
          <a:lstStyle>
            <a:lvl1pPr algn="l">
              <a:defRPr sz="1200"/>
            </a:lvl1pPr>
          </a:lstStyle>
          <a:p>
            <a:endParaRPr lang="en-US"/>
          </a:p>
        </p:txBody>
      </p:sp>
      <p:sp>
        <p:nvSpPr>
          <p:cNvPr id="7" name="Foliennummernplatzhalter 6"/>
          <p:cNvSpPr>
            <a:spLocks noGrp="1"/>
          </p:cNvSpPr>
          <p:nvPr>
            <p:ph type="sldNum" sz="quarter" idx="5"/>
          </p:nvPr>
        </p:nvSpPr>
        <p:spPr>
          <a:xfrm>
            <a:off x="4021296" y="9721108"/>
            <a:ext cx="3076363" cy="513507"/>
          </a:xfrm>
          <a:prstGeom prst="rect">
            <a:avLst/>
          </a:prstGeom>
        </p:spPr>
        <p:txBody>
          <a:bodyPr vert="horz" lIns="94760" tIns="47380" rIns="94760" bIns="47380" rtlCol="0" anchor="b"/>
          <a:lstStyle>
            <a:lvl1pPr algn="r">
              <a:defRPr sz="1200"/>
            </a:lvl1pPr>
          </a:lstStyle>
          <a:p>
            <a:fld id="{25336E58-7F81-4B4C-9A05-377B9C647719}" type="slidenum">
              <a:rPr lang="en-US" smtClean="0"/>
              <a:t>‹Nr.›</a:t>
            </a:fld>
            <a:endParaRPr lang="en-US"/>
          </a:p>
        </p:txBody>
      </p:sp>
    </p:spTree>
    <p:extLst>
      <p:ext uri="{BB962C8B-B14F-4D97-AF65-F5344CB8AC3E}">
        <p14:creationId xmlns:p14="http://schemas.microsoft.com/office/powerpoint/2010/main" val="157150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607"/>
            <a:r>
              <a:rPr lang="de-DE" dirty="0"/>
              <a:t>Sie sind der dritte Jahrgang, der an dieser Übung teilnehmen. Eigentlich sind Sie auch die zweiten, die den ganzen Master durchmachen. Ich persönlich bin sehr froh, dass es inzwischen solche Masterstudiengänge für KoWi überhaupt gibt.</a:t>
            </a:r>
          </a:p>
          <a:p>
            <a:pPr defTabSz="947607"/>
            <a:endParaRPr lang="de-DE" dirty="0"/>
          </a:p>
          <a:p>
            <a:pPr defTabSz="947607"/>
            <a:r>
              <a:rPr lang="de-DE" dirty="0"/>
              <a:t>Warum glaube ich, dass dieser Kurs für euch sehr wichtig ist?   </a:t>
            </a:r>
          </a:p>
          <a:p>
            <a:endParaRPr lang="de-DE" dirty="0"/>
          </a:p>
          <a:p>
            <a:r>
              <a:rPr lang="de-DE" dirty="0"/>
              <a:t>Weil als ich damals </a:t>
            </a:r>
            <a:r>
              <a:rPr lang="de-DE" dirty="0" err="1"/>
              <a:t>KoWi</a:t>
            </a:r>
            <a:r>
              <a:rPr lang="de-DE" dirty="0"/>
              <a:t> studiert habe, musste man das Wissen über Computational Methods und deren Anwendung für </a:t>
            </a:r>
            <a:r>
              <a:rPr lang="de-DE" dirty="0" err="1"/>
              <a:t>KoWieselber</a:t>
            </a:r>
            <a:r>
              <a:rPr lang="de-DE" dirty="0"/>
              <a:t> aneignen. -&gt; Ich wurde auch oft komisch angeguckt von wegen was will ich überhaupt mit meinen Programmieren möchte. </a:t>
            </a:r>
          </a:p>
          <a:p>
            <a:endParaRPr lang="de-DE" dirty="0"/>
          </a:p>
          <a:p>
            <a:r>
              <a:rPr lang="de-DE" dirty="0"/>
              <a:t>Also, mich freut, dass die ganze </a:t>
            </a:r>
            <a:r>
              <a:rPr lang="de-DE" dirty="0" err="1"/>
              <a:t>Kommputational</a:t>
            </a:r>
            <a:r>
              <a:rPr lang="de-DE" dirty="0"/>
              <a:t> </a:t>
            </a:r>
            <a:r>
              <a:rPr lang="de-DE" dirty="0" err="1"/>
              <a:t>methoden</a:t>
            </a:r>
            <a:r>
              <a:rPr lang="de-DE" dirty="0"/>
              <a:t> inzwischen breiter </a:t>
            </a:r>
            <a:r>
              <a:rPr lang="de-DE" dirty="0" err="1"/>
              <a:t>annerkant</a:t>
            </a:r>
            <a:r>
              <a:rPr lang="de-DE" dirty="0"/>
              <a:t> und akzeptiert werden und Ich hoffe Sie lernen alles schneller und schmerzloser als ich das damals gemacht habe!</a:t>
            </a:r>
          </a:p>
          <a:p>
            <a:endParaRPr lang="de-DE" dirty="0"/>
          </a:p>
          <a:p>
            <a:r>
              <a:rPr lang="de-DE" dirty="0"/>
              <a:t>#Ich bin in diesem Semester für Sie da, um Ihnen eine sanfte Einführung in das Programmieren für Kommunikationswissenschaftler zu geben und zu zeigen, dass programmieren gar nicht beängstigen sein soll und eigentlich ganz viel Spaß machen kann. </a:t>
            </a:r>
          </a:p>
          <a:p>
            <a:endParaRPr lang="de-DE" dirty="0"/>
          </a:p>
          <a:p>
            <a:r>
              <a:rPr lang="de-DE" dirty="0"/>
              <a:t>Es hat spaß gemacht die Übung letztes Semester zu lehren und ich hoffe, </a:t>
            </a:r>
            <a:r>
              <a:rPr lang="de-DE" dirty="0" err="1"/>
              <a:t>egentlich</a:t>
            </a:r>
            <a:r>
              <a:rPr lang="de-DE" dirty="0"/>
              <a:t> bin ich mir sicher, dieses Semester wird es genau so sein. </a:t>
            </a:r>
          </a:p>
        </p:txBody>
      </p:sp>
      <p:sp>
        <p:nvSpPr>
          <p:cNvPr id="4" name="Foliennummernplatzhalter 3"/>
          <p:cNvSpPr>
            <a:spLocks noGrp="1"/>
          </p:cNvSpPr>
          <p:nvPr>
            <p:ph type="sldNum" sz="quarter" idx="10"/>
          </p:nvPr>
        </p:nvSpPr>
        <p:spPr/>
        <p:txBody>
          <a:bodyPr/>
          <a:lstStyle/>
          <a:p>
            <a:pPr>
              <a:defRPr/>
            </a:pPr>
            <a:fld id="{FFC6F908-3B36-46C9-8E43-F5730D659115}" type="slidenum">
              <a:rPr lang="de-DE" smtClean="0"/>
              <a:pPr>
                <a:defRPr/>
              </a:pPr>
              <a:t>1</a:t>
            </a:fld>
            <a:endParaRPr lang="de-DE"/>
          </a:p>
        </p:txBody>
      </p:sp>
    </p:spTree>
    <p:extLst>
      <p:ext uri="{BB962C8B-B14F-4D97-AF65-F5344CB8AC3E}">
        <p14:creationId xmlns:p14="http://schemas.microsoft.com/office/powerpoint/2010/main" val="328869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heißt die eigentliche Programmiersprache. Es ist eine allgemeine Sie wurde in den späten 1980er Jahren von Guido van </a:t>
            </a:r>
            <a:r>
              <a:rPr lang="de-DE" dirty="0" err="1"/>
              <a:t>Rossum</a:t>
            </a:r>
            <a:r>
              <a:rPr lang="de-DE" dirty="0"/>
              <a:t> entwickelt und veröffentlicht. Python zeichnet sich durch eine klare und leserliche Syntax aus, die das Schreiben von Code erleichtert und die Produktivität der Entwickler steigert.</a:t>
            </a:r>
          </a:p>
          <a:p>
            <a:endParaRPr lang="de-DE" dirty="0"/>
          </a:p>
          <a:p>
            <a:r>
              <a:rPr lang="de-DE" dirty="0" err="1"/>
              <a:t>RStudio</a:t>
            </a:r>
            <a:r>
              <a:rPr lang="de-DE" dirty="0"/>
              <a:t> – dagegen graphische Benutzeroberfläche, die uns die Programmierung in R erleichtert. </a:t>
            </a:r>
          </a:p>
          <a:p>
            <a:pPr defTabSz="947607"/>
            <a:endParaRPr lang="de-DE" dirty="0"/>
          </a:p>
          <a:p>
            <a:pPr defTabSz="947607">
              <a:defRPr/>
            </a:pPr>
            <a:r>
              <a:rPr lang="de-DE" dirty="0"/>
              <a:t>Hilft Python-Code zu Schreiben, Speichern und Öffnen (.</a:t>
            </a:r>
            <a:r>
              <a:rPr lang="de-DE" dirty="0" err="1"/>
              <a:t>py</a:t>
            </a:r>
            <a:r>
              <a:rPr lang="de-DE" dirty="0"/>
              <a:t>/</a:t>
            </a:r>
            <a:r>
              <a:rPr lang="de-DE" dirty="0" err="1"/>
              <a:t>ipynb</a:t>
            </a:r>
            <a:r>
              <a:rPr lang="de-DE" dirty="0"/>
              <a:t>.-Dateien).</a:t>
            </a:r>
            <a:r>
              <a:rPr lang="en-US" dirty="0"/>
              <a:t>".</a:t>
            </a:r>
            <a:r>
              <a:rPr lang="en-US" dirty="0" err="1"/>
              <a:t>ipynb</a:t>
            </a:r>
            <a:r>
              <a:rPr lang="en-US" dirty="0"/>
              <a:t>" </a:t>
            </a:r>
            <a:r>
              <a:rPr lang="en-US" dirty="0" err="1"/>
              <a:t>steht</a:t>
            </a:r>
            <a:r>
              <a:rPr lang="en-US" dirty="0"/>
              <a:t> </a:t>
            </a:r>
            <a:r>
              <a:rPr lang="en-US" dirty="0" err="1"/>
              <a:t>für</a:t>
            </a:r>
            <a:r>
              <a:rPr lang="en-US" dirty="0"/>
              <a:t> "Interactive Python Notebook"</a:t>
            </a:r>
            <a:endParaRPr lang="de-DE" dirty="0"/>
          </a:p>
          <a:p>
            <a:endParaRPr lang="de-DE" dirty="0"/>
          </a:p>
          <a:p>
            <a:r>
              <a:rPr lang="de-DE" dirty="0"/>
              <a:t>Den Unterscheid zw. Python und Google </a:t>
            </a:r>
            <a:r>
              <a:rPr lang="de-DE" dirty="0" err="1"/>
              <a:t>Colab</a:t>
            </a:r>
            <a:r>
              <a:rPr lang="de-DE" dirty="0"/>
              <a:t> könnt Ihr euch vorstellen: Google </a:t>
            </a:r>
            <a:r>
              <a:rPr lang="de-DE" dirty="0" err="1"/>
              <a:t>Colab</a:t>
            </a:r>
            <a:r>
              <a:rPr lang="de-DE" dirty="0"/>
              <a:t> ist ein Auto, das ihr sieht und Python ist der Motor drin. </a:t>
            </a:r>
          </a:p>
        </p:txBody>
      </p:sp>
      <p:sp>
        <p:nvSpPr>
          <p:cNvPr id="4" name="Foliennummernplatzhalter 3"/>
          <p:cNvSpPr>
            <a:spLocks noGrp="1"/>
          </p:cNvSpPr>
          <p:nvPr>
            <p:ph type="sldNum" sz="quarter" idx="5"/>
          </p:nvPr>
        </p:nvSpPr>
        <p:spPr/>
        <p:txBody>
          <a:bodyPr/>
          <a:lstStyle/>
          <a:p>
            <a:fld id="{25336E58-7F81-4B4C-9A05-377B9C647719}" type="slidenum">
              <a:rPr lang="en-US" smtClean="0"/>
              <a:t>11</a:t>
            </a:fld>
            <a:endParaRPr lang="en-US"/>
          </a:p>
        </p:txBody>
      </p:sp>
    </p:spTree>
    <p:extLst>
      <p:ext uri="{BB962C8B-B14F-4D97-AF65-F5344CB8AC3E}">
        <p14:creationId xmlns:p14="http://schemas.microsoft.com/office/powerpoint/2010/main" val="1569554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Kostenlos -&gt; im Gegensatz zu anderen Software wie </a:t>
            </a:r>
            <a:r>
              <a:rPr lang="de-DE" dirty="0" err="1"/>
              <a:t>zb</a:t>
            </a:r>
            <a:r>
              <a:rPr lang="de-DE" dirty="0"/>
              <a:t> SPSS. Python ist eine Open-Source-Programmiersprache, was bedeutet, dass sie frei verfügbar ist und von einer weltweiten Gemeinschaft entwickelt und verbessert wird.</a:t>
            </a:r>
          </a:p>
          <a:p>
            <a:endParaRPr lang="de-DE" dirty="0"/>
          </a:p>
          <a:p>
            <a:r>
              <a:rPr lang="de-DE" dirty="0"/>
              <a:t>Für Data Science besonders relevant: Manche Packages sind besser in einer Sprache und die anderen in den anderen, deswegen in Data Science lohnt es sich beide Sprachen gut zu kennen, um produktiver zu sein) </a:t>
            </a:r>
          </a:p>
          <a:p>
            <a:endParaRPr lang="de-DE" dirty="0"/>
          </a:p>
          <a:p>
            <a:pPr defTabSz="947607"/>
            <a:r>
              <a:rPr lang="de-DE" dirty="0"/>
              <a:t>Python ist äußerst vielseitig und kann in einer Vielzahl von Anwendungsgebieten eingesetzt werden, darunter Webentwicklung, Datenanalyse, künstliche Intelligenz, maschinelles Lernen, wissenschaftliche Berechnungen, Automatisierung, Spieleentwicklung und mehr.</a:t>
            </a:r>
          </a:p>
          <a:p>
            <a:pPr defTabSz="947607"/>
            <a:endParaRPr lang="de-DE" dirty="0"/>
          </a:p>
          <a:p>
            <a:pPr defTabSz="947607"/>
            <a:r>
              <a:rPr lang="de-DE" dirty="0"/>
              <a:t>Python verfügt über eine umfangreiche Standardbibliothek, die viele nützliche Module und Funktionen für häufige Aufgaben bereitstellt, von Dateiverarbeitung bis zur Netzwerkkommunikation.</a:t>
            </a:r>
          </a:p>
          <a:p>
            <a:r>
              <a:rPr lang="de-DE" dirty="0"/>
              <a:t>F</a:t>
            </a:r>
            <a:r>
              <a:rPr lang="en-US" dirty="0" err="1"/>
              <a:t>ortunes</a:t>
            </a:r>
            <a:r>
              <a:rPr lang="en-US" dirty="0"/>
              <a:t> (</a:t>
            </a:r>
            <a:r>
              <a:rPr lang="en-US" dirty="0" err="1"/>
              <a:t>Witze</a:t>
            </a:r>
            <a:r>
              <a:rPr lang="en-US" dirty="0"/>
              <a:t>) </a:t>
            </a:r>
          </a:p>
        </p:txBody>
      </p:sp>
      <p:sp>
        <p:nvSpPr>
          <p:cNvPr id="4" name="Foliennummernplatzhalter 3"/>
          <p:cNvSpPr>
            <a:spLocks noGrp="1"/>
          </p:cNvSpPr>
          <p:nvPr>
            <p:ph type="sldNum" sz="quarter" idx="5"/>
          </p:nvPr>
        </p:nvSpPr>
        <p:spPr/>
        <p:txBody>
          <a:bodyPr/>
          <a:lstStyle/>
          <a:p>
            <a:fld id="{25336E58-7F81-4B4C-9A05-377B9C647719}" type="slidenum">
              <a:rPr lang="en-US" smtClean="0"/>
              <a:t>13</a:t>
            </a:fld>
            <a:endParaRPr lang="en-US"/>
          </a:p>
        </p:txBody>
      </p:sp>
    </p:spTree>
    <p:extLst>
      <p:ext uri="{BB962C8B-B14F-4D97-AF65-F5344CB8AC3E}">
        <p14:creationId xmlns:p14="http://schemas.microsoft.com/office/powerpoint/2010/main" val="274634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führt uns zur Frage, die besonders von den Anfängern sehr oft gestellt wird: Was ist besser oder was soll ich zuerst lernen? R oder Python? Ich kann Euch sagen -&gt; Es gibt keine eindeutige Antwort. Es hängt davon ab </a:t>
            </a:r>
            <a:r>
              <a:rPr lang="de-DE" b="1" dirty="0"/>
              <a:t>was man machen möchte</a:t>
            </a:r>
            <a:r>
              <a:rPr lang="de-DE" dirty="0"/>
              <a:t> und </a:t>
            </a:r>
            <a:r>
              <a:rPr lang="de-DE" b="1" dirty="0"/>
              <a:t>in welchem Bereich </a:t>
            </a:r>
            <a:r>
              <a:rPr lang="de-DE" dirty="0"/>
              <a:t>generell man arbeitet. Am besten kennt man beide Sprachen. Aber zu den wichtigsten Unterschieden.  </a:t>
            </a:r>
          </a:p>
          <a:p>
            <a:r>
              <a:rPr lang="de-DE" dirty="0"/>
              <a:t> </a:t>
            </a:r>
          </a:p>
          <a:p>
            <a:r>
              <a:rPr lang="de-DE" dirty="0"/>
              <a:t>R ist eine statistische Programmiersprache (hat ihre Anfänge bei Statistiker) -&gt; Dementsprechend ist R besser für statistische Ausrechnungen, wenn ich sage besser -&gt; hat bessere Packages. (*Packages sind vereinfacht vorgeschriebene Funktionen, die man nutzen kann – Z.B. Min( ), </a:t>
            </a:r>
            <a:r>
              <a:rPr lang="de-DE" dirty="0" err="1"/>
              <a:t>max</a:t>
            </a:r>
            <a:r>
              <a:rPr lang="de-DE" dirty="0"/>
              <a:t>() )   -&gt; kompliziertere Sachen T-Test, </a:t>
            </a:r>
            <a:r>
              <a:rPr lang="de-DE" dirty="0" err="1"/>
              <a:t>Standardabweicherung</a:t>
            </a:r>
            <a:r>
              <a:rPr lang="de-DE" dirty="0"/>
              <a:t> in einer Zeile ausführen.  </a:t>
            </a:r>
          </a:p>
          <a:p>
            <a:endParaRPr lang="de-DE" dirty="0"/>
          </a:p>
          <a:p>
            <a:r>
              <a:rPr lang="de-DE" dirty="0"/>
              <a:t>Beide sind kostenlos, Open-Source habe tolle Communities und sind populär. </a:t>
            </a:r>
          </a:p>
          <a:p>
            <a:endParaRPr lang="de-DE" dirty="0"/>
          </a:p>
          <a:p>
            <a:r>
              <a:rPr lang="de-DE" dirty="0"/>
              <a:t>Die Programmiersprachen wurden übrigens ziemlich zeitgleich entwickelt und veröffentlicht. </a:t>
            </a:r>
          </a:p>
          <a:p>
            <a:endParaRPr lang="de-DE" dirty="0"/>
          </a:p>
          <a:p>
            <a:r>
              <a:rPr lang="de-DE" dirty="0"/>
              <a:t>Platz 14 in Popularität (https://www.tiobe.com/tiobe-index/ </a:t>
            </a:r>
            <a:r>
              <a:rPr lang="de-DE" dirty="0" err="1"/>
              <a:t>Oct</a:t>
            </a:r>
            <a:r>
              <a:rPr lang="de-DE" dirty="0"/>
              <a:t> 21)  </a:t>
            </a:r>
          </a:p>
          <a:p>
            <a:r>
              <a:rPr lang="de-DE" dirty="0"/>
              <a:t>** Python in 1991, R in 1992</a:t>
            </a:r>
          </a:p>
        </p:txBody>
      </p:sp>
      <p:sp>
        <p:nvSpPr>
          <p:cNvPr id="4" name="Foliennummernplatzhalter 3"/>
          <p:cNvSpPr>
            <a:spLocks noGrp="1"/>
          </p:cNvSpPr>
          <p:nvPr>
            <p:ph type="sldNum" sz="quarter" idx="5"/>
          </p:nvPr>
        </p:nvSpPr>
        <p:spPr/>
        <p:txBody>
          <a:bodyPr/>
          <a:lstStyle/>
          <a:p>
            <a:fld id="{25336E58-7F81-4B4C-9A05-377B9C647719}" type="slidenum">
              <a:rPr lang="en-US" smtClean="0"/>
              <a:t>14</a:t>
            </a:fld>
            <a:endParaRPr lang="en-US"/>
          </a:p>
        </p:txBody>
      </p:sp>
    </p:spTree>
    <p:extLst>
      <p:ext uri="{BB962C8B-B14F-4D97-AF65-F5344CB8AC3E}">
        <p14:creationId xmlns:p14="http://schemas.microsoft.com/office/powerpoint/2010/main" val="20889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diesem Monat ist Python zum ersten mal auf Platz 1 der populärsten Programmiersprachen aufgestiegen. Davor war C für 20 Jahre die populärste Sprache. </a:t>
            </a:r>
          </a:p>
          <a:p>
            <a:endParaRPr lang="de-DE" dirty="0"/>
          </a:p>
          <a:p>
            <a:r>
              <a:rPr lang="de-DE" dirty="0"/>
              <a:t>Was es für uns heißt: viel Support, viele Lernmaterialien, Kursen, Anleitungen usw.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15</a:t>
            </a:fld>
            <a:endParaRPr lang="en-US"/>
          </a:p>
        </p:txBody>
      </p:sp>
    </p:spTree>
    <p:extLst>
      <p:ext uri="{BB962C8B-B14F-4D97-AF65-F5344CB8AC3E}">
        <p14:creationId xmlns:p14="http://schemas.microsoft.com/office/powerpoint/2010/main" val="23416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feine Unterschiede, aber oft ist es eine Geschmackssache. Das was ich an dem Buch von </a:t>
            </a:r>
            <a:r>
              <a:rPr lang="de-DE" dirty="0" err="1"/>
              <a:t>Attenveldt</a:t>
            </a:r>
            <a:r>
              <a:rPr lang="de-DE" dirty="0"/>
              <a:t> mag -&gt; sie bitten die selben Lösungen in beiden Sprachen. Zwar arbeiten wir in diesem Kurs mit R -&gt; relativ gleiche Syntax.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16</a:t>
            </a:fld>
            <a:endParaRPr lang="en-US"/>
          </a:p>
        </p:txBody>
      </p:sp>
    </p:spTree>
    <p:extLst>
      <p:ext uri="{BB962C8B-B14F-4D97-AF65-F5344CB8AC3E}">
        <p14:creationId xmlns:p14="http://schemas.microsoft.com/office/powerpoint/2010/main" val="315415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Kommentare! -&gt;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17</a:t>
            </a:fld>
            <a:endParaRPr lang="en-US"/>
          </a:p>
        </p:txBody>
      </p:sp>
    </p:spTree>
    <p:extLst>
      <p:ext uri="{BB962C8B-B14F-4D97-AF65-F5344CB8AC3E}">
        <p14:creationId xmlns:p14="http://schemas.microsoft.com/office/powerpoint/2010/main" val="966979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25336E58-7F81-4B4C-9A05-377B9C647719}" type="slidenum">
              <a:rPr lang="en-US" smtClean="0"/>
              <a:t>19</a:t>
            </a:fld>
            <a:endParaRPr lang="en-US"/>
          </a:p>
        </p:txBody>
      </p:sp>
    </p:spTree>
    <p:extLst>
      <p:ext uri="{BB962C8B-B14F-4D97-AF65-F5344CB8AC3E}">
        <p14:creationId xmlns:p14="http://schemas.microsoft.com/office/powerpoint/2010/main" val="134214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25336E58-7F81-4B4C-9A05-377B9C647719}" type="slidenum">
              <a:rPr lang="en-US" smtClean="0"/>
              <a:t>20</a:t>
            </a:fld>
            <a:endParaRPr lang="en-US"/>
          </a:p>
        </p:txBody>
      </p:sp>
    </p:spTree>
    <p:extLst>
      <p:ext uri="{BB962C8B-B14F-4D97-AF65-F5344CB8AC3E}">
        <p14:creationId xmlns:p14="http://schemas.microsoft.com/office/powerpoint/2010/main" val="33619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25336E58-7F81-4B4C-9A05-377B9C647719}" type="slidenum">
              <a:rPr lang="en-US" smtClean="0"/>
              <a:t>21</a:t>
            </a:fld>
            <a:endParaRPr lang="en-US"/>
          </a:p>
        </p:txBody>
      </p:sp>
    </p:spTree>
    <p:extLst>
      <p:ext uri="{BB962C8B-B14F-4D97-AF65-F5344CB8AC3E}">
        <p14:creationId xmlns:p14="http://schemas.microsoft.com/office/powerpoint/2010/main" val="374540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25336E58-7F81-4B4C-9A05-377B9C647719}" type="slidenum">
              <a:rPr lang="en-US" smtClean="0"/>
              <a:t>22</a:t>
            </a:fld>
            <a:endParaRPr lang="en-US"/>
          </a:p>
        </p:txBody>
      </p:sp>
    </p:spTree>
    <p:extLst>
      <p:ext uri="{BB962C8B-B14F-4D97-AF65-F5344CB8AC3E}">
        <p14:creationId xmlns:p14="http://schemas.microsoft.com/office/powerpoint/2010/main" val="423432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R als Programmiersprache ausmacht</a:t>
            </a:r>
          </a:p>
          <a:p>
            <a:r>
              <a:rPr lang="de-DE" dirty="0"/>
              <a:t>Wenn man von Data Science spricht, hört man von zwei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2</a:t>
            </a:fld>
            <a:endParaRPr lang="en-US"/>
          </a:p>
        </p:txBody>
      </p:sp>
    </p:spTree>
    <p:extLst>
      <p:ext uri="{BB962C8B-B14F-4D97-AF65-F5344CB8AC3E}">
        <p14:creationId xmlns:p14="http://schemas.microsoft.com/office/powerpoint/2010/main" val="3935956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25336E58-7F81-4B4C-9A05-377B9C647719}" type="slidenum">
              <a:rPr lang="en-US" smtClean="0"/>
              <a:t>23</a:t>
            </a:fld>
            <a:endParaRPr lang="en-US"/>
          </a:p>
        </p:txBody>
      </p:sp>
    </p:spTree>
    <p:extLst>
      <p:ext uri="{BB962C8B-B14F-4D97-AF65-F5344CB8AC3E}">
        <p14:creationId xmlns:p14="http://schemas.microsoft.com/office/powerpoint/2010/main" val="405754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Sitzung beginnen mit einer Quiz-Wiederholung und Abfrage der HA.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24</a:t>
            </a:fld>
            <a:endParaRPr lang="en-US"/>
          </a:p>
        </p:txBody>
      </p:sp>
    </p:spTree>
    <p:extLst>
      <p:ext uri="{BB962C8B-B14F-4D97-AF65-F5344CB8AC3E}">
        <p14:creationId xmlns:p14="http://schemas.microsoft.com/office/powerpoint/2010/main" val="2196254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7676" indent="-177676">
              <a:buFont typeface="Arial" panose="020B0604020202020204" pitchFamily="34" charset="0"/>
              <a:buChar char="•"/>
            </a:pPr>
            <a:r>
              <a:rPr lang="de-DE" dirty="0"/>
              <a:t>Du-</a:t>
            </a:r>
            <a:r>
              <a:rPr lang="de-DE" dirty="0" err="1"/>
              <a:t>tzen</a:t>
            </a:r>
            <a:r>
              <a:rPr lang="de-DE" dirty="0"/>
              <a:t>? </a:t>
            </a:r>
          </a:p>
          <a:p>
            <a:pPr marL="177676" indent="-177676">
              <a:buFont typeface="Arial" panose="020B0604020202020204" pitchFamily="34" charset="0"/>
              <a:buChar char="•"/>
            </a:pPr>
            <a:r>
              <a:rPr lang="de-DE" dirty="0"/>
              <a:t>Im Laufen des Semesters werde ich versuche die Namen zu lernen</a:t>
            </a:r>
          </a:p>
          <a:p>
            <a:pPr marL="177676" indent="-177676">
              <a:buFont typeface="Arial" panose="020B0604020202020204" pitchFamily="34" charset="0"/>
              <a:buChar char="•"/>
            </a:pPr>
            <a:r>
              <a:rPr lang="de-DE" dirty="0" err="1"/>
              <a:t>KoWi</a:t>
            </a:r>
            <a:r>
              <a:rPr lang="de-DE" dirty="0"/>
              <a:t> und Informatik studiert, aber die Leidenschaft für Computational Methods habe ich während meiner Masterarbeit entwickelt.</a:t>
            </a:r>
          </a:p>
          <a:p>
            <a:pPr marL="177676" indent="-177676">
              <a:buFont typeface="Arial" panose="020B0604020202020204" pitchFamily="34" charset="0"/>
              <a:buChar char="•"/>
            </a:pPr>
            <a:r>
              <a:rPr lang="de-DE" dirty="0"/>
              <a:t>Ich programmiere hauptsächlich in Python, weil bei vielen Sachen, die für meine Arbeit relevant sind, ist Python doch eine mächtigere Programmiersprache: </a:t>
            </a:r>
            <a:r>
              <a:rPr lang="de-DE" dirty="0" err="1"/>
              <a:t>Machine</a:t>
            </a:r>
            <a:r>
              <a:rPr lang="de-DE" dirty="0"/>
              <a:t> Learning und Web </a:t>
            </a:r>
            <a:r>
              <a:rPr lang="de-DE" dirty="0" err="1"/>
              <a:t>Scpraing</a:t>
            </a:r>
            <a:r>
              <a:rPr lang="de-DE" dirty="0"/>
              <a:t>. -&gt; deswegen seid bitte geduldig mit mir falls ich irgendwas über R doch nicht weiß </a:t>
            </a:r>
            <a:r>
              <a:rPr lang="de-DE" dirty="0">
                <a:sym typeface="Wingdings" panose="05000000000000000000" pitchFamily="2" charset="2"/>
              </a:rPr>
              <a:t> </a:t>
            </a:r>
            <a:endParaRPr lang="de-DE" dirty="0"/>
          </a:p>
          <a:p>
            <a:pPr marL="177676" indent="-177676">
              <a:buFont typeface="Arial" panose="020B0604020202020204" pitchFamily="34" charset="0"/>
              <a:buChar char="•"/>
            </a:pPr>
            <a:r>
              <a:rPr lang="de-DE" dirty="0"/>
              <a:t>Ich komme nicht aus Deutschland und manchmal wenn ich lange rede wird mein Deutsch auch müde – ich hoffe ihr könnt mich aber trotzdem immer verstehen. </a:t>
            </a:r>
          </a:p>
        </p:txBody>
      </p:sp>
      <p:sp>
        <p:nvSpPr>
          <p:cNvPr id="4" name="Foliennummernplatzhalter 3"/>
          <p:cNvSpPr>
            <a:spLocks noGrp="1"/>
          </p:cNvSpPr>
          <p:nvPr>
            <p:ph type="sldNum" sz="quarter" idx="5"/>
          </p:nvPr>
        </p:nvSpPr>
        <p:spPr/>
        <p:txBody>
          <a:bodyPr/>
          <a:lstStyle/>
          <a:p>
            <a:fld id="{25336E58-7F81-4B4C-9A05-377B9C647719}" type="slidenum">
              <a:rPr lang="en-US" smtClean="0"/>
              <a:t>3</a:t>
            </a:fld>
            <a:endParaRPr lang="en-US"/>
          </a:p>
        </p:txBody>
      </p:sp>
    </p:spTree>
    <p:extLst>
      <p:ext uri="{BB962C8B-B14F-4D97-AF65-F5344CB8AC3E}">
        <p14:creationId xmlns:p14="http://schemas.microsoft.com/office/powerpoint/2010/main" val="28504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Organisatorisches: Die ewigen Corona-Regeln </a:t>
            </a:r>
          </a:p>
          <a:p>
            <a:r>
              <a:rPr lang="de-DE" dirty="0"/>
              <a:t>Zum Glück sind wir alle geimpft -&gt; Und nicht so viele -&gt; Für die Gruppenarbeiten müssen wir leider immer noch Masken tragen.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4</a:t>
            </a:fld>
            <a:endParaRPr lang="en-US"/>
          </a:p>
        </p:txBody>
      </p:sp>
    </p:spTree>
    <p:extLst>
      <p:ext uri="{BB962C8B-B14F-4D97-AF65-F5344CB8AC3E}">
        <p14:creationId xmlns:p14="http://schemas.microsoft.com/office/powerpoint/2010/main" val="324078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7676" indent="-177676">
              <a:buFont typeface="Arial" panose="020B0604020202020204" pitchFamily="34" charset="0"/>
              <a:buChar char="•"/>
            </a:pPr>
            <a:r>
              <a:rPr lang="de-DE" dirty="0"/>
              <a:t>Den Seminarplan hat ja Florian schon vorgestellt und ein Link mit euch geteilt. </a:t>
            </a:r>
          </a:p>
          <a:p>
            <a:pPr marL="177676" indent="-177676">
              <a:buFont typeface="Arial" panose="020B0604020202020204" pitchFamily="34" charset="0"/>
              <a:buChar char="•"/>
            </a:pPr>
            <a:r>
              <a:rPr lang="de-DE" dirty="0"/>
              <a:t>Für das Programmier-teil des Kurses gibt es eine GitHub Seite, wo ich versuche eine Umfassende Einführung in R aufzuschreiben. -&gt; Würde mich über Feedback zu der Seite sehr freuen! </a:t>
            </a:r>
          </a:p>
          <a:p>
            <a:pPr marL="177676" indent="-177676">
              <a:buFont typeface="Arial" panose="020B0604020202020204" pitchFamily="34" charset="0"/>
              <a:buChar char="•"/>
            </a:pPr>
            <a:r>
              <a:rPr lang="de-DE" dirty="0"/>
              <a:t>Die </a:t>
            </a:r>
            <a:r>
              <a:rPr lang="de-DE" dirty="0" err="1"/>
              <a:t>Codierbeispiele</a:t>
            </a:r>
            <a:r>
              <a:rPr lang="de-DE" dirty="0"/>
              <a:t>, die ich während der Sitzungen präsentieren werde, findet Ihr auch auf der GitHub-Seite. Ich werde sie immer direkt nach der Sitzung dort mit Kommentaren und Beschreibungen einpflegen.  </a:t>
            </a:r>
          </a:p>
          <a:p>
            <a:endParaRPr lang="de-DE" dirty="0"/>
          </a:p>
          <a:p>
            <a:pPr marL="177676" indent="-177676" defTabSz="947607">
              <a:buFont typeface="Arial" panose="020B0604020202020204" pitchFamily="34" charset="0"/>
              <a:buChar char="•"/>
            </a:pPr>
            <a:r>
              <a:rPr lang="de-DE" dirty="0"/>
              <a:t>Übungsblätter. In 2-er Gruppen lösen. Ich empfehle euch die Aufgaben einzeln zu lösen und danach miteinander vergleichen oder </a:t>
            </a:r>
            <a:r>
              <a:rPr lang="de-DE" dirty="0" err="1"/>
              <a:t>offeren</a:t>
            </a:r>
            <a:r>
              <a:rPr lang="de-DE" dirty="0"/>
              <a:t> Fragen klären. Weil ganz wichtig beim Programmieren - Man braucht Übung </a:t>
            </a:r>
            <a:endParaRPr lang="en-US" dirty="0"/>
          </a:p>
          <a:p>
            <a:r>
              <a:rPr lang="de-DE" dirty="0"/>
              <a:t>Die Übungsblätter werden schon ziemlich anspruchsvoll sein, also nehmt Euch bitte genug Zeit dafür. Ich werde auch versuchen die Blätter schon 1,5-2 Wochen vor der Abgabe hochzuladen. Ich werde sie auch im Laufe des Semester an Euch und unsere Fortschritte anpassen.  </a:t>
            </a:r>
          </a:p>
          <a:p>
            <a:endParaRPr lang="de-DE" dirty="0"/>
          </a:p>
          <a:p>
            <a:r>
              <a:rPr lang="de-DE" dirty="0"/>
              <a:t>- Die Übungsblätter und deren Lösungen werden jeweils am Anfang von dementsprechenden Seminar zusammen besprechen.  </a:t>
            </a:r>
          </a:p>
          <a:p>
            <a:endParaRPr lang="de-DE" dirty="0"/>
          </a:p>
          <a:p>
            <a:pPr marL="177676" indent="-177676">
              <a:buFont typeface="Arial" panose="020B0604020202020204" pitchFamily="34" charset="0"/>
              <a:buChar char="•"/>
            </a:pPr>
            <a:r>
              <a:rPr lang="de-DE" dirty="0"/>
              <a:t>Es gab eine Sitzung im Seminarplan für die wir noch einen Termin finden müssen, und zwar: am 20.12. - länger bleiben?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5</a:t>
            </a:fld>
            <a:endParaRPr lang="en-US"/>
          </a:p>
        </p:txBody>
      </p:sp>
    </p:spTree>
    <p:extLst>
      <p:ext uri="{BB962C8B-B14F-4D97-AF65-F5344CB8AC3E}">
        <p14:creationId xmlns:p14="http://schemas.microsoft.com/office/powerpoint/2010/main" val="187766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auch eine PDF-Version des Buches. </a:t>
            </a:r>
          </a:p>
          <a:p>
            <a:endParaRPr lang="de-DE" dirty="0"/>
          </a:p>
          <a:p>
            <a:r>
              <a:rPr lang="de-DE" dirty="0"/>
              <a:t>Das Buch ist nicht perfekt, ich finde es erklärt auch vieles zu kurz und unverständlich -&gt; Aber dafür bin ich da. </a:t>
            </a:r>
          </a:p>
          <a:p>
            <a:r>
              <a:rPr lang="de-DE" dirty="0"/>
              <a:t>Das Buch  und die entsprechenden Kapitel würde ich Euch bitten als </a:t>
            </a:r>
            <a:r>
              <a:rPr lang="de-DE" dirty="0" err="1"/>
              <a:t>Vorarbeitung</a:t>
            </a:r>
            <a:r>
              <a:rPr lang="de-DE" dirty="0"/>
              <a:t> für jeweilige Sitzungen zu lesen. Spätestens bei den Übungsblätter.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6</a:t>
            </a:fld>
            <a:endParaRPr lang="en-US"/>
          </a:p>
        </p:txBody>
      </p:sp>
    </p:spTree>
    <p:extLst>
      <p:ext uri="{BB962C8B-B14F-4D97-AF65-F5344CB8AC3E}">
        <p14:creationId xmlns:p14="http://schemas.microsoft.com/office/powerpoint/2010/main" val="160349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 dem wir mit Programmieren anfangen: Wollte ich euch auf die Achterbahn der Emotionen beim Programmieren vorbereiten. </a:t>
            </a:r>
          </a:p>
          <a:p>
            <a:endParaRPr lang="de-DE" dirty="0"/>
          </a:p>
          <a:p>
            <a:r>
              <a:rPr lang="de-DE" dirty="0"/>
              <a:t>Es gibt nur 2 Emotionen beim Programmieren – entweder klappt alles und man fühlt sich sehr klug oder es klappt nichts und man fühlt sich sehr doof. Ich sage euch, egal wie lange ihr programmiert – die Phasen bleiben gleich. Leider ist das der Kern des Programmierens, dass man sich hauptsächlich in der 2. Phase befindet. Und das muss man akzeptieren und lernen nicht zu verzweifeln. Man muss auch lernen diese Phase zu genießen. Seht es wie ein Puzzle, der oft aus mehreren kleineren Puzzles besteht , die nacheinander gelöst werden müssen. Für dieses Gefühl, wenn man dann eine Aufgabe löst, leben eigentlich die Programmierer. </a:t>
            </a:r>
          </a:p>
          <a:p>
            <a:endParaRPr lang="de-DE" dirty="0"/>
          </a:p>
        </p:txBody>
      </p:sp>
      <p:sp>
        <p:nvSpPr>
          <p:cNvPr id="4" name="Foliennummernplatzhalter 3"/>
          <p:cNvSpPr>
            <a:spLocks noGrp="1"/>
          </p:cNvSpPr>
          <p:nvPr>
            <p:ph type="sldNum" sz="quarter" idx="5"/>
          </p:nvPr>
        </p:nvSpPr>
        <p:spPr/>
        <p:txBody>
          <a:bodyPr/>
          <a:lstStyle/>
          <a:p>
            <a:fld id="{25336E58-7F81-4B4C-9A05-377B9C647719}" type="slidenum">
              <a:rPr lang="en-US" smtClean="0"/>
              <a:t>8</a:t>
            </a:fld>
            <a:endParaRPr lang="en-US"/>
          </a:p>
        </p:txBody>
      </p:sp>
    </p:spTree>
    <p:extLst>
      <p:ext uri="{BB962C8B-B14F-4D97-AF65-F5344CB8AC3E}">
        <p14:creationId xmlns:p14="http://schemas.microsoft.com/office/powerpoint/2010/main" val="415831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Schwer mit Programmieren anzufangen -&gt; alles ist zuerst verwirrend -&gt; Also das sind wir gerade mit R -&gt; aber ich spreche aus Erfahrung, es wird besser! –&gt; Am Ende des Semesters sich die Welt ein bisschen schöner aus und wir sind Freunde mit R. </a:t>
            </a:r>
          </a:p>
          <a:p>
            <a:endParaRPr lang="de-DE" dirty="0"/>
          </a:p>
          <a:p>
            <a:r>
              <a:rPr lang="de-DE" dirty="0"/>
              <a:t>---Meine Aufgabe ist Euch bei Eurer Reise von hier bis hier zu begleiten </a:t>
            </a:r>
            <a:r>
              <a:rPr lang="de-DE" dirty="0">
                <a:sym typeface="Wingdings" panose="05000000000000000000" pitchFamily="2" charset="2"/>
              </a:rPr>
              <a:t> Im Laufe des Semesters werdet ihr vertrauter mit dem ganzen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9</a:t>
            </a:fld>
            <a:endParaRPr lang="en-US"/>
          </a:p>
        </p:txBody>
      </p:sp>
    </p:spTree>
    <p:extLst>
      <p:ext uri="{BB962C8B-B14F-4D97-AF65-F5344CB8AC3E}">
        <p14:creationId xmlns:p14="http://schemas.microsoft.com/office/powerpoint/2010/main" val="311777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Übersichtlichkeit werde ich mit Google </a:t>
            </a:r>
            <a:r>
              <a:rPr lang="de-DE" dirty="0" err="1"/>
              <a:t>Colab</a:t>
            </a:r>
            <a:r>
              <a:rPr lang="de-DE" dirty="0"/>
              <a:t> arbeiten. Das ist ein Cloud Computing </a:t>
            </a:r>
            <a:r>
              <a:rPr lang="de-DE" dirty="0" err="1"/>
              <a:t>platform</a:t>
            </a:r>
            <a:r>
              <a:rPr lang="de-DE" dirty="0"/>
              <a:t>, die </a:t>
            </a:r>
          </a:p>
          <a:p>
            <a:endParaRPr lang="de-DE" dirty="0"/>
          </a:p>
          <a:p>
            <a:r>
              <a:rPr lang="de-DE" dirty="0"/>
              <a:t>Aufgabenblätter – entweder in </a:t>
            </a:r>
            <a:r>
              <a:rPr lang="de-DE" dirty="0" err="1"/>
              <a:t>Colab</a:t>
            </a:r>
            <a:r>
              <a:rPr lang="de-DE" dirty="0"/>
              <a:t>. </a:t>
            </a:r>
            <a:endParaRPr lang="en-US" dirty="0"/>
          </a:p>
        </p:txBody>
      </p:sp>
      <p:sp>
        <p:nvSpPr>
          <p:cNvPr id="4" name="Foliennummernplatzhalter 3"/>
          <p:cNvSpPr>
            <a:spLocks noGrp="1"/>
          </p:cNvSpPr>
          <p:nvPr>
            <p:ph type="sldNum" sz="quarter" idx="5"/>
          </p:nvPr>
        </p:nvSpPr>
        <p:spPr/>
        <p:txBody>
          <a:bodyPr/>
          <a:lstStyle/>
          <a:p>
            <a:fld id="{25336E58-7F81-4B4C-9A05-377B9C647719}" type="slidenum">
              <a:rPr lang="en-US" smtClean="0"/>
              <a:t>10</a:t>
            </a:fld>
            <a:endParaRPr lang="en-US"/>
          </a:p>
        </p:txBody>
      </p:sp>
    </p:spTree>
    <p:extLst>
      <p:ext uri="{BB962C8B-B14F-4D97-AF65-F5344CB8AC3E}">
        <p14:creationId xmlns:p14="http://schemas.microsoft.com/office/powerpoint/2010/main" val="1467209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cxnSp>
        <p:nvCxnSpPr>
          <p:cNvPr id="7" name="Gerader Verbinder 10">
            <a:extLst/>
          </p:cNvPr>
          <p:cNvCxnSpPr>
            <a:cxnSpLocks/>
          </p:cNvCxnSpPr>
          <p:nvPr/>
        </p:nvCxnSpPr>
        <p:spPr>
          <a:xfrm>
            <a:off x="0" y="4578350"/>
            <a:ext cx="12192000" cy="4763"/>
          </a:xfrm>
          <a:prstGeom prst="line">
            <a:avLst/>
          </a:prstGeom>
          <a:ln w="38100">
            <a:solidFill>
              <a:srgbClr val="F29400"/>
            </a:solidFill>
          </a:ln>
        </p:spPr>
        <p:style>
          <a:lnRef idx="1">
            <a:schemeClr val="accent1"/>
          </a:lnRef>
          <a:fillRef idx="0">
            <a:schemeClr val="accent1"/>
          </a:fillRef>
          <a:effectRef idx="0">
            <a:schemeClr val="accent1"/>
          </a:effectRef>
          <a:fontRef idx="minor">
            <a:schemeClr val="tx1"/>
          </a:fontRef>
        </p:style>
      </p:cxnSp>
      <p:cxnSp>
        <p:nvCxnSpPr>
          <p:cNvPr id="8" name="Gerader Verbinder 8">
            <a:extLst/>
          </p:cNvPr>
          <p:cNvCxnSpPr>
            <a:cxnSpLocks/>
          </p:cNvCxnSpPr>
          <p:nvPr/>
        </p:nvCxnSpPr>
        <p:spPr>
          <a:xfrm>
            <a:off x="0" y="1250950"/>
            <a:ext cx="12192000" cy="4763"/>
          </a:xfrm>
          <a:prstGeom prst="line">
            <a:avLst/>
          </a:prstGeom>
          <a:ln w="38100">
            <a:solidFill>
              <a:srgbClr val="F29400"/>
            </a:solidFill>
          </a:ln>
        </p:spPr>
        <p:style>
          <a:lnRef idx="1">
            <a:schemeClr val="accent1"/>
          </a:lnRef>
          <a:fillRef idx="0">
            <a:schemeClr val="accent1"/>
          </a:fillRef>
          <a:effectRef idx="0">
            <a:schemeClr val="accent1"/>
          </a:effectRef>
          <a:fontRef idx="minor">
            <a:schemeClr val="tx1"/>
          </a:fontRef>
        </p:style>
      </p:cxnSp>
      <p:sp>
        <p:nvSpPr>
          <p:cNvPr id="15" name="Bildplatzhalter 14">
            <a:extLst/>
          </p:cNvPr>
          <p:cNvSpPr>
            <a:spLocks noGrp="1"/>
          </p:cNvSpPr>
          <p:nvPr>
            <p:ph type="pic" sz="quarter" idx="10"/>
          </p:nvPr>
        </p:nvSpPr>
        <p:spPr>
          <a:xfrm>
            <a:off x="0" y="1270000"/>
            <a:ext cx="12192000" cy="3294049"/>
          </a:xfrm>
        </p:spPr>
        <p:txBody>
          <a:bodyPr rtlCol="0">
            <a:normAutofit/>
          </a:bodyPr>
          <a:lstStyle>
            <a:lvl1pPr>
              <a:defRPr>
                <a:solidFill>
                  <a:schemeClr val="accent6">
                    <a:lumMod val="10000"/>
                  </a:schemeClr>
                </a:solidFill>
              </a:defRPr>
            </a:lvl1pPr>
          </a:lstStyle>
          <a:p>
            <a:pPr lvl="0"/>
            <a:r>
              <a:rPr lang="de-DE" noProof="0"/>
              <a:t>Bild durch Klicken auf Symbol hinzufügen</a:t>
            </a:r>
            <a:endParaRPr lang="de-DE" noProof="0" dirty="0"/>
          </a:p>
        </p:txBody>
      </p:sp>
      <p:sp>
        <p:nvSpPr>
          <p:cNvPr id="2" name="Titel 1">
            <a:extLst/>
          </p:cNvPr>
          <p:cNvSpPr>
            <a:spLocks noGrp="1"/>
          </p:cNvSpPr>
          <p:nvPr>
            <p:ph type="ctrTitle"/>
          </p:nvPr>
        </p:nvSpPr>
        <p:spPr>
          <a:xfrm>
            <a:off x="1756916" y="5371919"/>
            <a:ext cx="9144000" cy="875484"/>
          </a:xfrm>
        </p:spPr>
        <p:txBody>
          <a:bodyPr anchorCtr="0"/>
          <a:lstStyle>
            <a:lvl1pPr algn="l">
              <a:defRPr sz="3200">
                <a:solidFill>
                  <a:schemeClr val="accent6">
                    <a:lumMod val="10000"/>
                  </a:schemeClr>
                </a:solidFill>
              </a:defRPr>
            </a:lvl1pPr>
          </a:lstStyle>
          <a:p>
            <a:r>
              <a:rPr lang="de-DE"/>
              <a:t>Mastertitelformat bearbeiten</a:t>
            </a:r>
            <a:endParaRPr lang="de-DE" dirty="0"/>
          </a:p>
        </p:txBody>
      </p:sp>
      <p:pic>
        <p:nvPicPr>
          <p:cNvPr id="10" name="Grafik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1889" y="307171"/>
            <a:ext cx="2459184" cy="652481"/>
          </a:xfrm>
          <a:prstGeom prst="rect">
            <a:avLst/>
          </a:prstGeom>
        </p:spPr>
      </p:pic>
    </p:spTree>
    <p:extLst>
      <p:ext uri="{BB962C8B-B14F-4D97-AF65-F5344CB8AC3E}">
        <p14:creationId xmlns:p14="http://schemas.microsoft.com/office/powerpoint/2010/main" val="8641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p:cNvPr>
          <p:cNvSpPr>
            <a:spLocks noGrp="1"/>
          </p:cNvSpPr>
          <p:nvPr>
            <p:ph type="title"/>
          </p:nvPr>
        </p:nvSpPr>
        <p:spPr/>
        <p:txBody>
          <a:bodyPr/>
          <a:lstStyle/>
          <a:p>
            <a:r>
              <a:rPr lang="de-DE"/>
              <a:t>Mastertitelformat bearbeiten</a:t>
            </a:r>
          </a:p>
        </p:txBody>
      </p:sp>
      <p:sp>
        <p:nvSpPr>
          <p:cNvPr id="3" name="Vertikaler Textplatzhalter 2">
            <a:extLst/>
          </p:cNvPr>
          <p:cNvSpPr>
            <a:spLocks noGrp="1"/>
          </p:cNvSpPr>
          <p:nvPr>
            <p:ph type="body" orient="vert" idx="1"/>
          </p:nvPr>
        </p:nvSpPr>
        <p:spPr>
          <a:xfrm>
            <a:off x="838200" y="1600200"/>
            <a:ext cx="10515600" cy="42481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40727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p:cNvPr>
          <p:cNvSpPr>
            <a:spLocks noGrp="1"/>
          </p:cNvSpPr>
          <p:nvPr>
            <p:ph type="title" orient="vert"/>
          </p:nvPr>
        </p:nvSpPr>
        <p:spPr>
          <a:xfrm>
            <a:off x="8724900" y="1600200"/>
            <a:ext cx="2628900" cy="4238625"/>
          </a:xfrm>
        </p:spPr>
        <p:txBody>
          <a:bodyPr vert="eaVert"/>
          <a:lstStyle/>
          <a:p>
            <a:r>
              <a:rPr lang="de-DE"/>
              <a:t>Mastertitelformat bearbeiten</a:t>
            </a:r>
            <a:endParaRPr lang="de-DE" dirty="0"/>
          </a:p>
        </p:txBody>
      </p:sp>
      <p:sp>
        <p:nvSpPr>
          <p:cNvPr id="3" name="Vertikaler Textplatzhalter 2">
            <a:extLst/>
          </p:cNvPr>
          <p:cNvSpPr>
            <a:spLocks noGrp="1"/>
          </p:cNvSpPr>
          <p:nvPr>
            <p:ph type="body" orient="vert" idx="1"/>
          </p:nvPr>
        </p:nvSpPr>
        <p:spPr>
          <a:xfrm>
            <a:off x="838200" y="1600200"/>
            <a:ext cx="7734300" cy="42386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151069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a:extLst/>
          </p:cNvPr>
          <p:cNvSpPr>
            <a:spLocks noGrp="1"/>
          </p:cNvSpPr>
          <p:nvPr>
            <p:ph idx="1"/>
          </p:nvPr>
        </p:nvSpPr>
        <p:spPr/>
        <p:txBody>
          <a:bodyPr/>
          <a:lstStyle>
            <a:lvl1pPr marL="357188" indent="-357188">
              <a:spcBef>
                <a:spcPts val="1200"/>
              </a:spcBef>
              <a:buFont typeface="Wingdings" panose="05000000000000000000" pitchFamily="2" charset="2"/>
              <a:buChar char="§"/>
              <a:defRPr/>
            </a:lvl1pPr>
            <a:lvl2pPr marL="628650" indent="-271463">
              <a:spcBef>
                <a:spcPts val="600"/>
              </a:spcBef>
              <a:defRPr/>
            </a:lvl2pPr>
            <a:lvl3pPr marL="898525" indent="-273050">
              <a:spcBef>
                <a:spcPts val="600"/>
              </a:spcBef>
              <a:buFont typeface="Arial" panose="020B0604020202020204" pitchFamily="34" charset="0"/>
              <a:buChar char="•"/>
              <a:defRPr/>
            </a:lvl3pPr>
            <a:lvl4pPr marL="1165225" indent="-266700">
              <a:spcBef>
                <a:spcPts val="600"/>
              </a:spcBef>
              <a:buFont typeface="Symbol" panose="05050102010706020507" pitchFamily="18" charset="2"/>
              <a:buChar char="-"/>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19"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
        <p:nvSpPr>
          <p:cNvPr id="4" name="Titel 3"/>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79182019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290105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p:cNvPr>
          <p:cNvSpPr>
            <a:spLocks noGrp="1"/>
          </p:cNvSpPr>
          <p:nvPr>
            <p:ph type="title"/>
          </p:nvPr>
        </p:nvSpPr>
        <p:spPr/>
        <p:txBody>
          <a:bodyPr/>
          <a:lstStyle/>
          <a:p>
            <a:r>
              <a:rPr lang="de-DE"/>
              <a:t>Mastertitelformat bearbeiten</a:t>
            </a:r>
          </a:p>
        </p:txBody>
      </p:sp>
      <p:sp>
        <p:nvSpPr>
          <p:cNvPr id="3" name="Inhaltsplatzhalter 2">
            <a:extLst/>
          </p:cNvPr>
          <p:cNvSpPr>
            <a:spLocks noGrp="1"/>
          </p:cNvSpPr>
          <p:nvPr>
            <p:ph sz="half" idx="1"/>
          </p:nvPr>
        </p:nvSpPr>
        <p:spPr>
          <a:xfrm>
            <a:off x="838200" y="1825625"/>
            <a:ext cx="5181600" cy="4022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a:extLst/>
          </p:cNvPr>
          <p:cNvSpPr>
            <a:spLocks noGrp="1"/>
          </p:cNvSpPr>
          <p:nvPr>
            <p:ph sz="half" idx="2"/>
          </p:nvPr>
        </p:nvSpPr>
        <p:spPr>
          <a:xfrm>
            <a:off x="6172200" y="1825625"/>
            <a:ext cx="5181600" cy="4022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1"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425560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a:extLst/>
          </p:cNvPr>
          <p:cNvSpPr>
            <a:spLocks noGrp="1"/>
          </p:cNvSpPr>
          <p:nvPr>
            <p:ph type="body" idx="1"/>
          </p:nvPr>
        </p:nvSpPr>
        <p:spPr>
          <a:xfrm>
            <a:off x="839788" y="1681163"/>
            <a:ext cx="5157787" cy="823912"/>
          </a:xfrm>
        </p:spPr>
        <p:txBody>
          <a:bodyPr anchor="b"/>
          <a:lstStyle>
            <a:lvl1pPr marL="0" indent="0">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p:cNvPr>
          <p:cNvSpPr>
            <a:spLocks noGrp="1"/>
          </p:cNvSpPr>
          <p:nvPr>
            <p:ph sz="half" idx="2"/>
          </p:nvPr>
        </p:nvSpPr>
        <p:spPr>
          <a:xfrm>
            <a:off x="839788" y="2505075"/>
            <a:ext cx="5157787" cy="3352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a:extLst/>
          </p:cNvPr>
          <p:cNvSpPr>
            <a:spLocks noGrp="1"/>
          </p:cNvSpPr>
          <p:nvPr>
            <p:ph type="body" sz="quarter" idx="3"/>
          </p:nvPr>
        </p:nvSpPr>
        <p:spPr>
          <a:xfrm>
            <a:off x="6172200" y="1681163"/>
            <a:ext cx="5183188" cy="823912"/>
          </a:xfrm>
        </p:spPr>
        <p:txBody>
          <a:bodyPr anchor="b">
            <a:normAutofit/>
          </a:bodyPr>
          <a:lstStyle>
            <a:lvl1pPr marL="0" indent="0">
              <a:buNone/>
              <a:defRPr lang="de-DE" sz="2400" b="0" kern="1200" cap="all" baseline="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p:cNvPr>
          <p:cNvSpPr>
            <a:spLocks noGrp="1"/>
          </p:cNvSpPr>
          <p:nvPr>
            <p:ph sz="quarter" idx="4"/>
          </p:nvPr>
        </p:nvSpPr>
        <p:spPr>
          <a:xfrm>
            <a:off x="6172200" y="2505075"/>
            <a:ext cx="5183188" cy="3352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itel 1">
            <a:extLst/>
          </p:cNvPr>
          <p:cNvSpPr>
            <a:spLocks noGrp="1"/>
          </p:cNvSpPr>
          <p:nvPr>
            <p:ph type="title"/>
          </p:nvPr>
        </p:nvSpPr>
        <p:spPr>
          <a:xfrm>
            <a:off x="838200" y="279400"/>
            <a:ext cx="10515600" cy="707949"/>
          </a:xfrm>
        </p:spPr>
        <p:txBody>
          <a:bodyPr/>
          <a:lstStyle/>
          <a:p>
            <a:r>
              <a:rPr lang="de-DE"/>
              <a:t>Mastertitelformat bearbeiten</a:t>
            </a:r>
          </a:p>
        </p:txBody>
      </p:sp>
      <p:sp>
        <p:nvSpPr>
          <p:cNvPr id="11"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328190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p:cNvPr>
          <p:cNvSpPr>
            <a:spLocks noGrp="1"/>
          </p:cNvSpPr>
          <p:nvPr>
            <p:ph type="title"/>
          </p:nvPr>
        </p:nvSpPr>
        <p:spPr/>
        <p:txBody>
          <a:bodyPr/>
          <a:lstStyle/>
          <a:p>
            <a:r>
              <a:rPr lang="de-DE"/>
              <a:t>Mastertitelformat bearbeiten</a:t>
            </a:r>
          </a:p>
        </p:txBody>
      </p:sp>
      <p:sp>
        <p:nvSpPr>
          <p:cNvPr id="6"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330014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235047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p:cNvPr>
          <p:cNvSpPr>
            <a:spLocks noGrp="1"/>
          </p:cNvSpPr>
          <p:nvPr>
            <p:ph type="title"/>
          </p:nvPr>
        </p:nvSpPr>
        <p:spPr>
          <a:xfrm>
            <a:off x="839788" y="1609724"/>
            <a:ext cx="3932237" cy="1504949"/>
          </a:xfrm>
        </p:spPr>
        <p:txBody>
          <a:bodyPr anchor="b"/>
          <a:lstStyle>
            <a:lvl1pPr>
              <a:defRPr sz="3200"/>
            </a:lvl1pPr>
          </a:lstStyle>
          <a:p>
            <a:r>
              <a:rPr lang="de-DE"/>
              <a:t>Mastertitelformat bearbeiten</a:t>
            </a:r>
            <a:endParaRPr lang="de-DE" dirty="0"/>
          </a:p>
        </p:txBody>
      </p:sp>
      <p:sp>
        <p:nvSpPr>
          <p:cNvPr id="3" name="Inhaltsplatzhalter 2">
            <a:extLst/>
          </p:cNvPr>
          <p:cNvSpPr>
            <a:spLocks noGrp="1"/>
          </p:cNvSpPr>
          <p:nvPr>
            <p:ph idx="1"/>
          </p:nvPr>
        </p:nvSpPr>
        <p:spPr>
          <a:xfrm>
            <a:off x="5183188" y="1609725"/>
            <a:ext cx="6172200" cy="4251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a:extLst/>
          </p:cNvPr>
          <p:cNvSpPr>
            <a:spLocks noGrp="1"/>
          </p:cNvSpPr>
          <p:nvPr>
            <p:ph type="body" sz="half" idx="2"/>
          </p:nvPr>
        </p:nvSpPr>
        <p:spPr>
          <a:xfrm>
            <a:off x="839788" y="3114674"/>
            <a:ext cx="3932237" cy="27463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103026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p:cNvPr>
          <p:cNvSpPr>
            <a:spLocks noGrp="1"/>
          </p:cNvSpPr>
          <p:nvPr>
            <p:ph type="title"/>
          </p:nvPr>
        </p:nvSpPr>
        <p:spPr>
          <a:xfrm>
            <a:off x="839788" y="1609724"/>
            <a:ext cx="3932237" cy="1504951"/>
          </a:xfrm>
        </p:spPr>
        <p:txBody>
          <a:bodyPr anchor="b"/>
          <a:lstStyle>
            <a:lvl1pPr>
              <a:defRPr sz="3200"/>
            </a:lvl1pPr>
          </a:lstStyle>
          <a:p>
            <a:r>
              <a:rPr lang="de-DE"/>
              <a:t>Mastertitelformat bearbeiten</a:t>
            </a:r>
            <a:endParaRPr lang="de-DE" dirty="0"/>
          </a:p>
        </p:txBody>
      </p:sp>
      <p:sp>
        <p:nvSpPr>
          <p:cNvPr id="3" name="Bildplatzhalter 2">
            <a:extLst/>
          </p:cNvPr>
          <p:cNvSpPr>
            <a:spLocks noGrp="1"/>
          </p:cNvSpPr>
          <p:nvPr>
            <p:ph type="pic" idx="1"/>
          </p:nvPr>
        </p:nvSpPr>
        <p:spPr>
          <a:xfrm>
            <a:off x="5183188" y="1609725"/>
            <a:ext cx="6172200" cy="42513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a:extLst/>
          </p:cNvPr>
          <p:cNvSpPr>
            <a:spLocks noGrp="1"/>
          </p:cNvSpPr>
          <p:nvPr>
            <p:ph type="body" sz="half" idx="2"/>
          </p:nvPr>
        </p:nvSpPr>
        <p:spPr>
          <a:xfrm>
            <a:off x="839788" y="3114676"/>
            <a:ext cx="3932237" cy="2754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Foliennummernplatzhalter 5">
            <a:extLst/>
          </p:cNvPr>
          <p:cNvSpPr>
            <a:spLocks noGrp="1"/>
          </p:cNvSpPr>
          <p:nvPr>
            <p:ph type="sldNum" sz="quarter" idx="11"/>
          </p:nvPr>
        </p:nvSpPr>
        <p:spPr>
          <a:xfrm>
            <a:off x="10744200" y="6356350"/>
            <a:ext cx="609600" cy="365125"/>
          </a:xfrm>
        </p:spPr>
        <p:txBody>
          <a:bodyPr/>
          <a:lstStyle>
            <a:lvl1pPr>
              <a:defRPr/>
            </a:lvl1pPr>
          </a:lstStyle>
          <a:p>
            <a:fld id="{DAC36E20-93C5-4D2D-8386-8C67DA0F7552}" type="slidenum">
              <a:rPr lang="en-US" smtClean="0"/>
              <a:t>‹Nr.›</a:t>
            </a:fld>
            <a:endParaRPr lang="en-US"/>
          </a:p>
        </p:txBody>
      </p:sp>
    </p:spTree>
    <p:extLst>
      <p:ext uri="{BB962C8B-B14F-4D97-AF65-F5344CB8AC3E}">
        <p14:creationId xmlns:p14="http://schemas.microsoft.com/office/powerpoint/2010/main" val="24564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a:extLst/>
          </p:cNvPr>
          <p:cNvSpPr>
            <a:spLocks noGrp="1"/>
          </p:cNvSpPr>
          <p:nvPr>
            <p:ph type="title"/>
          </p:nvPr>
        </p:nvSpPr>
        <p:spPr>
          <a:xfrm>
            <a:off x="838200" y="279400"/>
            <a:ext cx="10515600" cy="708025"/>
          </a:xfrm>
          <a:prstGeom prst="rect">
            <a:avLst/>
          </a:prstGeom>
        </p:spPr>
        <p:txBody>
          <a:bodyPr vert="horz" lIns="91440" tIns="45720" rIns="91440" bIns="45720" rtlCol="0" anchor="ctr">
            <a:normAutofit/>
          </a:bodyPr>
          <a:lstStyle/>
          <a:p>
            <a:r>
              <a:rPr lang="de-DE" dirty="0"/>
              <a:t>Titelmasterformat durch Klicken bearbeiten</a:t>
            </a:r>
          </a:p>
        </p:txBody>
      </p:sp>
      <p:sp>
        <p:nvSpPr>
          <p:cNvPr id="1028" name="Textplatzhalter 2"/>
          <p:cNvSpPr>
            <a:spLocks noGrp="1"/>
          </p:cNvSpPr>
          <p:nvPr>
            <p:ph type="body" idx="1"/>
          </p:nvPr>
        </p:nvSpPr>
        <p:spPr bwMode="auto">
          <a:xfrm>
            <a:off x="838200" y="1616075"/>
            <a:ext cx="105156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Formatvorlagen des Textmasters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p>
        </p:txBody>
      </p:sp>
      <p:sp>
        <p:nvSpPr>
          <p:cNvPr id="6" name="Foliennummernplatzhalter 5">
            <a:extLst/>
          </p:cNvPr>
          <p:cNvSpPr>
            <a:spLocks noGrp="1"/>
          </p:cNvSpPr>
          <p:nvPr>
            <p:ph type="sldNum" sz="quarter" idx="4"/>
          </p:nvPr>
        </p:nvSpPr>
        <p:spPr>
          <a:xfrm>
            <a:off x="10744200" y="6356350"/>
            <a:ext cx="609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accent6">
                    <a:lumMod val="10000"/>
                  </a:schemeClr>
                </a:solidFill>
                <a:latin typeface="+mn-lt"/>
                <a:cs typeface="+mn-cs"/>
              </a:defRPr>
            </a:lvl1pPr>
          </a:lstStyle>
          <a:p>
            <a:fld id="{DAC36E20-93C5-4D2D-8386-8C67DA0F7552}" type="slidenum">
              <a:rPr lang="en-US" smtClean="0"/>
              <a:t>‹Nr.›</a:t>
            </a:fld>
            <a:endParaRPr lang="en-US"/>
          </a:p>
        </p:txBody>
      </p:sp>
      <p:cxnSp>
        <p:nvCxnSpPr>
          <p:cNvPr id="7" name="Gerader Verbinder 6">
            <a:extLst/>
          </p:cNvPr>
          <p:cNvCxnSpPr>
            <a:cxnSpLocks/>
          </p:cNvCxnSpPr>
          <p:nvPr/>
        </p:nvCxnSpPr>
        <p:spPr>
          <a:xfrm>
            <a:off x="0" y="1250950"/>
            <a:ext cx="12192000" cy="4763"/>
          </a:xfrm>
          <a:prstGeom prst="line">
            <a:avLst/>
          </a:prstGeom>
          <a:ln w="38100">
            <a:solidFill>
              <a:srgbClr val="F29400"/>
            </a:solidFill>
          </a:ln>
        </p:spPr>
        <p:style>
          <a:lnRef idx="1">
            <a:schemeClr val="accent1"/>
          </a:lnRef>
          <a:fillRef idx="0">
            <a:schemeClr val="accent1"/>
          </a:fillRef>
          <a:effectRef idx="0">
            <a:schemeClr val="accent1"/>
          </a:effectRef>
          <a:fontRef idx="minor">
            <a:schemeClr val="tx1"/>
          </a:fontRef>
        </p:style>
      </p:cxnSp>
      <p:cxnSp>
        <p:nvCxnSpPr>
          <p:cNvPr id="13" name="Gerader Verbinder 15">
            <a:extLst/>
          </p:cNvPr>
          <p:cNvCxnSpPr>
            <a:cxnSpLocks/>
          </p:cNvCxnSpPr>
          <p:nvPr/>
        </p:nvCxnSpPr>
        <p:spPr>
          <a:xfrm>
            <a:off x="0" y="6200775"/>
            <a:ext cx="12192000" cy="4763"/>
          </a:xfrm>
          <a:prstGeom prst="line">
            <a:avLst/>
          </a:prstGeom>
          <a:ln w="38100">
            <a:solidFill>
              <a:srgbClr val="F29400"/>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281889" y="307171"/>
            <a:ext cx="2459184" cy="652481"/>
          </a:xfrm>
          <a:prstGeom prst="rect">
            <a:avLst/>
          </a:prstGeom>
        </p:spPr>
      </p:pic>
    </p:spTree>
    <p:extLst>
      <p:ext uri="{BB962C8B-B14F-4D97-AF65-F5344CB8AC3E}">
        <p14:creationId xmlns:p14="http://schemas.microsoft.com/office/powerpoint/2010/main" val="72665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800" kern="1200" cap="none" baseline="0">
          <a:solidFill>
            <a:schemeClr val="accent6">
              <a:lumMod val="10000"/>
            </a:schemeClr>
          </a:solidFill>
          <a:latin typeface="+mj-lt"/>
          <a:ea typeface="+mj-ea"/>
          <a:cs typeface="+mj-cs"/>
        </a:defRPr>
      </a:lvl1pPr>
      <a:lvl2pPr algn="l" rtl="0" eaLnBrk="1" fontAlgn="base" hangingPunct="1">
        <a:spcBef>
          <a:spcPct val="0"/>
        </a:spcBef>
        <a:spcAft>
          <a:spcPct val="0"/>
        </a:spcAft>
        <a:defRPr sz="2800">
          <a:solidFill>
            <a:schemeClr val="tx1"/>
          </a:solidFill>
          <a:latin typeface="Calibri Light" pitchFamily="34" charset="0"/>
        </a:defRPr>
      </a:lvl2pPr>
      <a:lvl3pPr algn="l" rtl="0" eaLnBrk="1" fontAlgn="base" hangingPunct="1">
        <a:spcBef>
          <a:spcPct val="0"/>
        </a:spcBef>
        <a:spcAft>
          <a:spcPct val="0"/>
        </a:spcAft>
        <a:defRPr sz="2800">
          <a:solidFill>
            <a:schemeClr val="tx1"/>
          </a:solidFill>
          <a:latin typeface="Calibri Light" pitchFamily="34" charset="0"/>
        </a:defRPr>
      </a:lvl3pPr>
      <a:lvl4pPr algn="l" rtl="0" eaLnBrk="1" fontAlgn="base" hangingPunct="1">
        <a:spcBef>
          <a:spcPct val="0"/>
        </a:spcBef>
        <a:spcAft>
          <a:spcPct val="0"/>
        </a:spcAft>
        <a:defRPr sz="2800">
          <a:solidFill>
            <a:schemeClr val="tx1"/>
          </a:solidFill>
          <a:latin typeface="Calibri Light" pitchFamily="34" charset="0"/>
        </a:defRPr>
      </a:lvl4pPr>
      <a:lvl5pPr algn="l" rtl="0" eaLnBrk="1" fontAlgn="base" hangingPunct="1">
        <a:spcBef>
          <a:spcPct val="0"/>
        </a:spcBef>
        <a:spcAft>
          <a:spcPct val="0"/>
        </a:spcAft>
        <a:defRPr sz="2800">
          <a:solidFill>
            <a:schemeClr val="tx1"/>
          </a:solidFill>
          <a:latin typeface="Calibri Light" pitchFamily="34" charset="0"/>
        </a:defRPr>
      </a:lvl5pPr>
      <a:lvl6pPr marL="457200" algn="l" rtl="0" eaLnBrk="1" fontAlgn="base" hangingPunct="1">
        <a:spcBef>
          <a:spcPct val="0"/>
        </a:spcBef>
        <a:spcAft>
          <a:spcPct val="0"/>
        </a:spcAft>
        <a:defRPr sz="2800">
          <a:solidFill>
            <a:schemeClr val="tx1"/>
          </a:solidFill>
          <a:latin typeface="Calibri Light" pitchFamily="34" charset="0"/>
        </a:defRPr>
      </a:lvl6pPr>
      <a:lvl7pPr marL="914400" algn="l" rtl="0" eaLnBrk="1" fontAlgn="base" hangingPunct="1">
        <a:spcBef>
          <a:spcPct val="0"/>
        </a:spcBef>
        <a:spcAft>
          <a:spcPct val="0"/>
        </a:spcAft>
        <a:defRPr sz="2800">
          <a:solidFill>
            <a:schemeClr val="tx1"/>
          </a:solidFill>
          <a:latin typeface="Calibri Light" pitchFamily="34" charset="0"/>
        </a:defRPr>
      </a:lvl7pPr>
      <a:lvl8pPr marL="1371600" algn="l" rtl="0" eaLnBrk="1" fontAlgn="base" hangingPunct="1">
        <a:spcBef>
          <a:spcPct val="0"/>
        </a:spcBef>
        <a:spcAft>
          <a:spcPct val="0"/>
        </a:spcAft>
        <a:defRPr sz="2800">
          <a:solidFill>
            <a:schemeClr val="tx1"/>
          </a:solidFill>
          <a:latin typeface="Calibri Light" pitchFamily="34" charset="0"/>
        </a:defRPr>
      </a:lvl8pPr>
      <a:lvl9pPr marL="1828800" algn="l" rtl="0" eaLnBrk="1" fontAlgn="base" hangingPunct="1">
        <a:spcBef>
          <a:spcPct val="0"/>
        </a:spcBef>
        <a:spcAft>
          <a:spcPct val="0"/>
        </a:spcAft>
        <a:defRPr sz="2800">
          <a:solidFill>
            <a:schemeClr val="tx1"/>
          </a:solidFill>
          <a:latin typeface="Calibri Light" pitchFamily="34" charset="0"/>
        </a:defRPr>
      </a:lvl9pPr>
    </p:titleStyle>
    <p:bodyStyle>
      <a:lvl1pPr marL="228600" indent="-228600" algn="l" rtl="0" eaLnBrk="1" fontAlgn="base" hangingPunct="1">
        <a:lnSpc>
          <a:spcPct val="90000"/>
        </a:lnSpc>
        <a:spcBef>
          <a:spcPts val="1000"/>
        </a:spcBef>
        <a:spcAft>
          <a:spcPct val="0"/>
        </a:spcAft>
        <a:buClr>
          <a:srgbClr val="F29400"/>
        </a:buClr>
        <a:buFont typeface="Wingdings" panose="05000000000000000000" pitchFamily="2" charset="2"/>
        <a:buChar char="§"/>
        <a:defRPr sz="2200" kern="1200">
          <a:solidFill>
            <a:schemeClr val="accent6">
              <a:lumMod val="10000"/>
            </a:schemeClr>
          </a:solidFill>
          <a:latin typeface="+mn-lt"/>
          <a:ea typeface="+mn-ea"/>
          <a:cs typeface="+mn-cs"/>
        </a:defRPr>
      </a:lvl1pPr>
      <a:lvl2pPr marL="685800" indent="-228600" algn="l" rtl="0" eaLnBrk="1" fontAlgn="base" hangingPunct="1">
        <a:lnSpc>
          <a:spcPct val="90000"/>
        </a:lnSpc>
        <a:spcBef>
          <a:spcPts val="500"/>
        </a:spcBef>
        <a:spcAft>
          <a:spcPct val="0"/>
        </a:spcAft>
        <a:buClr>
          <a:srgbClr val="F29400"/>
        </a:buClr>
        <a:buFont typeface="Wingdings" panose="05000000000000000000" pitchFamily="2" charset="2"/>
        <a:buChar char="§"/>
        <a:defRPr kern="1200">
          <a:solidFill>
            <a:schemeClr val="accent6">
              <a:lumMod val="10000"/>
            </a:schemeClr>
          </a:solidFill>
          <a:latin typeface="+mn-lt"/>
          <a:ea typeface="+mn-ea"/>
          <a:cs typeface="+mn-cs"/>
        </a:defRPr>
      </a:lvl2pPr>
      <a:lvl3pPr marL="1143000" indent="-228600" algn="l" rtl="0" eaLnBrk="1" fontAlgn="base" hangingPunct="1">
        <a:lnSpc>
          <a:spcPct val="90000"/>
        </a:lnSpc>
        <a:spcBef>
          <a:spcPts val="500"/>
        </a:spcBef>
        <a:spcAft>
          <a:spcPct val="0"/>
        </a:spcAft>
        <a:buClr>
          <a:srgbClr val="F29400"/>
        </a:buClr>
        <a:buFont typeface="Wingdings" panose="05000000000000000000" pitchFamily="2" charset="2"/>
        <a:buChar char="§"/>
        <a:defRPr kern="1200">
          <a:solidFill>
            <a:schemeClr val="accent6">
              <a:lumMod val="10000"/>
            </a:schemeClr>
          </a:solidFill>
          <a:latin typeface="+mn-lt"/>
          <a:ea typeface="+mn-ea"/>
          <a:cs typeface="+mn-cs"/>
        </a:defRPr>
      </a:lvl3pPr>
      <a:lvl4pPr marL="1600200" indent="-228600" algn="l" rtl="0" eaLnBrk="1" fontAlgn="base" hangingPunct="1">
        <a:lnSpc>
          <a:spcPct val="90000"/>
        </a:lnSpc>
        <a:spcBef>
          <a:spcPts val="500"/>
        </a:spcBef>
        <a:spcAft>
          <a:spcPct val="0"/>
        </a:spcAft>
        <a:buClr>
          <a:srgbClr val="F29400"/>
        </a:buClr>
        <a:buFont typeface="Wingdings" panose="05000000000000000000" pitchFamily="2" charset="2"/>
        <a:buChar char="§"/>
        <a:defRPr sz="1600" kern="1200">
          <a:solidFill>
            <a:schemeClr val="accent6">
              <a:lumMod val="10000"/>
            </a:schemeClr>
          </a:solidFill>
          <a:latin typeface="+mn-lt"/>
          <a:ea typeface="+mn-ea"/>
          <a:cs typeface="+mn-cs"/>
        </a:defRPr>
      </a:lvl4pPr>
      <a:lvl5pPr marL="2057400" indent="-228600" algn="l" rtl="0" eaLnBrk="1" fontAlgn="base" hangingPunct="1">
        <a:lnSpc>
          <a:spcPct val="90000"/>
        </a:lnSpc>
        <a:spcBef>
          <a:spcPts val="500"/>
        </a:spcBef>
        <a:spcAft>
          <a:spcPct val="0"/>
        </a:spcAft>
        <a:buClr>
          <a:srgbClr val="F29400"/>
        </a:buClr>
        <a:buFont typeface="Wingdings" panose="05000000000000000000" pitchFamily="2" charset="2"/>
        <a:buChar char="§"/>
        <a:defRPr sz="1600" kern="1200">
          <a:solidFill>
            <a:schemeClr val="accent6">
              <a:lumMod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to/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github.com/adam-p/markdown-here/wiki/Markdown-Here-Cheatsheet" TargetMode="External"/><Relationship Id="rId4" Type="http://schemas.openxmlformats.org/officeDocument/2006/relationships/hyperlink" Target="https://colab.research.googl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asystats/easystats" TargetMode="External"/><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hyperlink" Target="https://pypi.org/project/rpy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itly.ws/YCF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aria.kravets@uni-passau.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i.amcat.nl/ccsbook_preview/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book/10.1007/978-3-658-40171-9"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twitter.com/allison_hor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910" b="11910"/>
          <a:stretch>
            <a:fillRect/>
          </a:stretch>
        </p:blipFill>
        <p:spPr/>
      </p:pic>
      <p:sp>
        <p:nvSpPr>
          <p:cNvPr id="14" name="Titel 13"/>
          <p:cNvSpPr>
            <a:spLocks noGrp="1"/>
          </p:cNvSpPr>
          <p:nvPr>
            <p:ph type="ctrTitle"/>
          </p:nvPr>
        </p:nvSpPr>
        <p:spPr>
          <a:xfrm>
            <a:off x="808075" y="4781554"/>
            <a:ext cx="10124739" cy="1488557"/>
          </a:xfrm>
        </p:spPr>
        <p:txBody>
          <a:bodyPr>
            <a:normAutofit/>
          </a:bodyPr>
          <a:lstStyle/>
          <a:p>
            <a:pPr algn="r"/>
            <a:r>
              <a:rPr lang="de-DE" sz="4600" dirty="0">
                <a:solidFill>
                  <a:srgbClr val="FF9021"/>
                </a:solidFill>
              </a:rPr>
              <a:t>WÜ: Programmieren für KoWi</a:t>
            </a:r>
            <a:br>
              <a:rPr lang="de-DE" sz="2400" dirty="0"/>
            </a:br>
            <a:r>
              <a:rPr lang="de-DE" sz="2400" dirty="0">
                <a:solidFill>
                  <a:schemeClr val="accent6">
                    <a:lumMod val="50000"/>
                  </a:schemeClr>
                </a:solidFill>
              </a:rPr>
              <a:t>27.10.2023</a:t>
            </a:r>
            <a:r>
              <a:rPr lang="de-DE" sz="2400" dirty="0">
                <a:solidFill>
                  <a:srgbClr val="FF9021"/>
                </a:solidFill>
              </a:rPr>
              <a:t> </a:t>
            </a:r>
            <a:endParaRPr lang="de-DE" sz="4600" dirty="0"/>
          </a:p>
        </p:txBody>
      </p:sp>
    </p:spTree>
    <p:extLst>
      <p:ext uri="{BB962C8B-B14F-4D97-AF65-F5344CB8AC3E}">
        <p14:creationId xmlns:p14="http://schemas.microsoft.com/office/powerpoint/2010/main" val="3690800166"/>
      </p:ext>
    </p:extLst>
  </p:cSld>
  <p:clrMapOvr>
    <a:masterClrMapping/>
  </p:clrMapOvr>
  <mc:AlternateContent xmlns:mc="http://schemas.openxmlformats.org/markup-compatibility/2006" xmlns:p14="http://schemas.microsoft.com/office/powerpoint/2010/main">
    <mc:Choice Requires="p14">
      <p:transition spd="slow" p14:dur="2000" advTm="10250"/>
    </mc:Choice>
    <mc:Fallback xmlns="">
      <p:transition spd="slow" advTm="102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ED9DF26-DB1F-400F-9E1B-00EBAE988CC8}"/>
              </a:ext>
            </a:extLst>
          </p:cNvPr>
          <p:cNvSpPr>
            <a:spLocks noGrp="1"/>
          </p:cNvSpPr>
          <p:nvPr>
            <p:ph idx="1"/>
          </p:nvPr>
        </p:nvSpPr>
        <p:spPr/>
        <p:txBody>
          <a:bodyPr/>
          <a:lstStyle/>
          <a:p>
            <a:pPr marL="0" indent="0">
              <a:buNone/>
            </a:pPr>
            <a:endParaRPr lang="de-DE" sz="3200" dirty="0">
              <a:hlinkClick r:id="rId3"/>
            </a:endParaRPr>
          </a:p>
          <a:p>
            <a:pPr marL="0" indent="0">
              <a:buNone/>
            </a:pPr>
            <a:endParaRPr lang="de-DE" sz="3200" dirty="0">
              <a:hlinkClick r:id="rId3"/>
            </a:endParaRPr>
          </a:p>
          <a:p>
            <a:pPr marL="0" indent="0" algn="ctr">
              <a:buNone/>
            </a:pPr>
            <a:r>
              <a:rPr lang="en-US" sz="3200" dirty="0">
                <a:hlinkClick r:id="rId4"/>
              </a:rPr>
              <a:t>https://colab.research.google.com/</a:t>
            </a:r>
            <a:endParaRPr lang="en-US" sz="3200" dirty="0"/>
          </a:p>
          <a:p>
            <a:endParaRPr lang="de-DE" dirty="0"/>
          </a:p>
          <a:p>
            <a:endParaRPr lang="de-DE" dirty="0"/>
          </a:p>
          <a:p>
            <a:pPr marL="0" indent="0">
              <a:buNone/>
            </a:pPr>
            <a:r>
              <a:rPr lang="de-DE" dirty="0" err="1"/>
              <a:t>Cheetsheet</a:t>
            </a:r>
            <a:r>
              <a:rPr lang="de-DE" dirty="0"/>
              <a:t> für Styling von Google </a:t>
            </a:r>
            <a:r>
              <a:rPr lang="de-DE" dirty="0" err="1"/>
              <a:t>Colab</a:t>
            </a:r>
            <a:r>
              <a:rPr lang="de-DE" dirty="0"/>
              <a:t>: </a:t>
            </a:r>
            <a:r>
              <a:rPr lang="de-DE" dirty="0">
                <a:hlinkClick r:id="rId5"/>
              </a:rPr>
              <a:t>https://github.com/adam-p/markdown-here/wiki/Markdown-Here-Cheatsheet</a:t>
            </a:r>
            <a:r>
              <a:rPr lang="de-DE" dirty="0"/>
              <a:t> </a:t>
            </a:r>
            <a:endParaRPr lang="en-US" dirty="0"/>
          </a:p>
        </p:txBody>
      </p:sp>
      <p:sp>
        <p:nvSpPr>
          <p:cNvPr id="3" name="Titel 2">
            <a:extLst>
              <a:ext uri="{FF2B5EF4-FFF2-40B4-BE49-F238E27FC236}">
                <a16:creationId xmlns:a16="http://schemas.microsoft.com/office/drawing/2014/main" id="{418942F8-1CF2-4BAE-958E-AB493C95DD24}"/>
              </a:ext>
            </a:extLst>
          </p:cNvPr>
          <p:cNvSpPr>
            <a:spLocks noGrp="1"/>
          </p:cNvSpPr>
          <p:nvPr>
            <p:ph type="title"/>
          </p:nvPr>
        </p:nvSpPr>
        <p:spPr/>
        <p:txBody>
          <a:bodyPr/>
          <a:lstStyle/>
          <a:p>
            <a:r>
              <a:rPr lang="de-DE" dirty="0"/>
              <a:t>Google </a:t>
            </a:r>
            <a:r>
              <a:rPr lang="de-DE" dirty="0" err="1"/>
              <a:t>Colab</a:t>
            </a:r>
            <a:endParaRPr lang="en-US" dirty="0"/>
          </a:p>
        </p:txBody>
      </p:sp>
      <p:pic>
        <p:nvPicPr>
          <p:cNvPr id="4" name="Picture 2" descr="Welcome To Colaboratory - Colaboratory">
            <a:extLst>
              <a:ext uri="{FF2B5EF4-FFF2-40B4-BE49-F238E27FC236}">
                <a16:creationId xmlns:a16="http://schemas.microsoft.com/office/drawing/2014/main" id="{4F77D805-AB0A-4692-AFB3-DF9062FB8C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9750" y="-169863"/>
            <a:ext cx="1606550" cy="160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80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BBF4BA5-4DB4-49A2-A6DE-FB2B12B6F0AA}"/>
              </a:ext>
            </a:extLst>
          </p:cNvPr>
          <p:cNvSpPr>
            <a:spLocks noGrp="1"/>
          </p:cNvSpPr>
          <p:nvPr>
            <p:ph idx="1"/>
          </p:nvPr>
        </p:nvSpPr>
        <p:spPr>
          <a:xfrm>
            <a:off x="838200" y="1616075"/>
            <a:ext cx="10515600" cy="4203700"/>
          </a:xfrm>
        </p:spPr>
        <p:txBody>
          <a:bodyPr/>
          <a:lstStyle/>
          <a:p>
            <a:r>
              <a:rPr lang="de-DE" b="1" dirty="0"/>
              <a:t>Was ist          ? </a:t>
            </a:r>
          </a:p>
          <a:p>
            <a:endParaRPr lang="de-DE" dirty="0"/>
          </a:p>
          <a:p>
            <a:pPr lvl="1"/>
            <a:r>
              <a:rPr lang="de-DE" dirty="0"/>
              <a:t>R ist eine </a:t>
            </a:r>
            <a:r>
              <a:rPr lang="de-DE" i="1" dirty="0"/>
              <a:t>allgemeine</a:t>
            </a:r>
            <a:r>
              <a:rPr lang="de-DE" dirty="0"/>
              <a:t> Programmiersprache mit klarer und leserlicher Syntax.</a:t>
            </a:r>
          </a:p>
          <a:p>
            <a:pPr marL="357187" lvl="1" indent="0">
              <a:buNone/>
            </a:pPr>
            <a:endParaRPr lang="de-DE" dirty="0"/>
          </a:p>
          <a:p>
            <a:r>
              <a:rPr lang="de-DE" dirty="0"/>
              <a:t> </a:t>
            </a:r>
            <a:r>
              <a:rPr lang="de-DE" b="1" dirty="0"/>
              <a:t>Was ist                         ?</a:t>
            </a:r>
          </a:p>
          <a:p>
            <a:pPr lvl="1"/>
            <a:endParaRPr lang="en-US" dirty="0"/>
          </a:p>
          <a:p>
            <a:pPr lvl="1">
              <a:lnSpc>
                <a:spcPct val="150000"/>
              </a:lnSpc>
            </a:pPr>
            <a:r>
              <a:rPr lang="en-US" dirty="0"/>
              <a:t>Google </a:t>
            </a:r>
            <a:r>
              <a:rPr lang="en-US" dirty="0" err="1"/>
              <a:t>Colab</a:t>
            </a:r>
            <a:r>
              <a:rPr lang="en-US" dirty="0"/>
              <a:t> </a:t>
            </a:r>
            <a:r>
              <a:rPr lang="en-US" dirty="0" err="1"/>
              <a:t>ist</a:t>
            </a:r>
            <a:r>
              <a:rPr lang="en-US" dirty="0"/>
              <a:t> </a:t>
            </a:r>
            <a:r>
              <a:rPr lang="en-US" dirty="0" err="1"/>
              <a:t>ein</a:t>
            </a:r>
            <a:r>
              <a:rPr lang="en-US" dirty="0"/>
              <a:t> </a:t>
            </a:r>
            <a:r>
              <a:rPr lang="en-US" dirty="0" err="1"/>
              <a:t>cloudbasiertes</a:t>
            </a:r>
            <a:r>
              <a:rPr lang="en-US" dirty="0"/>
              <a:t> IDE (Integrated Development Environment).</a:t>
            </a:r>
          </a:p>
          <a:p>
            <a:pPr lvl="1">
              <a:lnSpc>
                <a:spcPct val="150000"/>
              </a:lnSpc>
            </a:pPr>
            <a:r>
              <a:rPr lang="de-DE" dirty="0"/>
              <a:t>Hilft Python-Code zu Schreiben, Speichern und Öffnen (.</a:t>
            </a:r>
            <a:r>
              <a:rPr lang="de-DE" dirty="0" err="1"/>
              <a:t>py</a:t>
            </a:r>
            <a:r>
              <a:rPr lang="de-DE" dirty="0"/>
              <a:t>/</a:t>
            </a:r>
            <a:r>
              <a:rPr lang="de-DE" dirty="0" err="1"/>
              <a:t>ipynb</a:t>
            </a:r>
            <a:r>
              <a:rPr lang="de-DE" dirty="0"/>
              <a:t>.-Dateien).</a:t>
            </a:r>
          </a:p>
          <a:p>
            <a:pPr lvl="1">
              <a:lnSpc>
                <a:spcPct val="150000"/>
              </a:lnSpc>
            </a:pPr>
            <a:r>
              <a:rPr lang="de-DE" dirty="0"/>
              <a:t>Bietet Syntaxhervorhebungen, Autovervollständigungen und vieles mehr</a:t>
            </a:r>
          </a:p>
          <a:p>
            <a:pPr marL="0" indent="0">
              <a:buNone/>
            </a:pPr>
            <a:br>
              <a:rPr lang="en-US" dirty="0"/>
            </a:br>
            <a:endParaRPr lang="en-US" b="1" dirty="0"/>
          </a:p>
        </p:txBody>
      </p:sp>
      <p:sp>
        <p:nvSpPr>
          <p:cNvPr id="3" name="Titel 2">
            <a:extLst>
              <a:ext uri="{FF2B5EF4-FFF2-40B4-BE49-F238E27FC236}">
                <a16:creationId xmlns:a16="http://schemas.microsoft.com/office/drawing/2014/main" id="{29BE5A96-DC15-4DFD-A206-FFADE124C97E}"/>
              </a:ext>
            </a:extLst>
          </p:cNvPr>
          <p:cNvSpPr>
            <a:spLocks noGrp="1"/>
          </p:cNvSpPr>
          <p:nvPr>
            <p:ph type="title"/>
          </p:nvPr>
        </p:nvSpPr>
        <p:spPr/>
        <p:txBody>
          <a:bodyPr/>
          <a:lstStyle/>
          <a:p>
            <a:r>
              <a:rPr lang="de-DE" dirty="0"/>
              <a:t>Python &amp; Google </a:t>
            </a:r>
            <a:r>
              <a:rPr lang="de-DE" dirty="0" err="1"/>
              <a:t>Colab</a:t>
            </a:r>
            <a:endParaRPr lang="en-US" dirty="0"/>
          </a:p>
        </p:txBody>
      </p:sp>
      <p:pic>
        <p:nvPicPr>
          <p:cNvPr id="6" name="Picture 2" descr="Datei:Python-logo-notext.svg – Wikipedia">
            <a:extLst>
              <a:ext uri="{FF2B5EF4-FFF2-40B4-BE49-F238E27FC236}">
                <a16:creationId xmlns:a16="http://schemas.microsoft.com/office/drawing/2014/main" id="{9EB312A7-F025-4D0D-8644-2B80AB01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125" y="1491751"/>
            <a:ext cx="462459" cy="4624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elcome To Colaboratory - Colaboratory">
            <a:extLst>
              <a:ext uri="{FF2B5EF4-FFF2-40B4-BE49-F238E27FC236}">
                <a16:creationId xmlns:a16="http://schemas.microsoft.com/office/drawing/2014/main" id="{8C5DDC98-85D2-412A-9EB6-ECDAA14D8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368" y="2642218"/>
            <a:ext cx="1244774" cy="124477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upload.wikimedia.org/wikipedia/commons/thumb/6/66/Guido_van_Rossum_OSCON_2006.jpg/150px-Guido_van_Rossum_OSCON_2006.jpg">
            <a:extLst>
              <a:ext uri="{FF2B5EF4-FFF2-40B4-BE49-F238E27FC236}">
                <a16:creationId xmlns:a16="http://schemas.microsoft.com/office/drawing/2014/main" id="{95E6179D-D08F-4844-BC83-29F95C99A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7395" y="1491751"/>
            <a:ext cx="2049694" cy="30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00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FE6CCF-3A03-4270-8824-4E521B92806E}"/>
              </a:ext>
            </a:extLst>
          </p:cNvPr>
          <p:cNvSpPr>
            <a:spLocks noGrp="1"/>
          </p:cNvSpPr>
          <p:nvPr>
            <p:ph idx="1"/>
          </p:nvPr>
        </p:nvSpPr>
        <p:spPr>
          <a:xfrm>
            <a:off x="838200" y="1739365"/>
            <a:ext cx="10515600" cy="4203700"/>
          </a:xfrm>
        </p:spPr>
        <p:txBody>
          <a:bodyPr/>
          <a:lstStyle/>
          <a:p>
            <a:r>
              <a:rPr lang="en-US" dirty="0" err="1"/>
              <a:t>Jupyter</a:t>
            </a:r>
            <a:r>
              <a:rPr lang="en-US" dirty="0"/>
              <a:t> Notebook</a:t>
            </a:r>
          </a:p>
          <a:p>
            <a:pPr marL="0" indent="0">
              <a:buNone/>
            </a:pPr>
            <a:endParaRPr lang="en-US" dirty="0"/>
          </a:p>
          <a:p>
            <a:r>
              <a:rPr lang="de-DE" dirty="0"/>
              <a:t>S</a:t>
            </a:r>
            <a:r>
              <a:rPr lang="en-US" dirty="0" err="1"/>
              <a:t>pyder</a:t>
            </a:r>
            <a:r>
              <a:rPr lang="en-US" dirty="0"/>
              <a:t> IDE</a:t>
            </a:r>
          </a:p>
          <a:p>
            <a:pPr marL="0" indent="0">
              <a:buNone/>
            </a:pPr>
            <a:endParaRPr lang="en-US" dirty="0"/>
          </a:p>
          <a:p>
            <a:r>
              <a:rPr lang="en-US" dirty="0"/>
              <a:t>PyCharm</a:t>
            </a:r>
          </a:p>
          <a:p>
            <a:r>
              <a:rPr lang="en-US" dirty="0"/>
              <a:t>Visual Studio Code (</a:t>
            </a:r>
            <a:r>
              <a:rPr lang="en-US" dirty="0" err="1"/>
              <a:t>VSCode</a:t>
            </a:r>
            <a:r>
              <a:rPr lang="en-US" dirty="0"/>
              <a:t>)</a:t>
            </a:r>
          </a:p>
          <a:p>
            <a:r>
              <a:rPr lang="de-DE" dirty="0"/>
              <a:t>A</a:t>
            </a:r>
            <a:r>
              <a:rPr lang="en-US" dirty="0"/>
              <a:t>tom </a:t>
            </a:r>
          </a:p>
          <a:p>
            <a:r>
              <a:rPr lang="de-DE" dirty="0"/>
              <a:t>…</a:t>
            </a:r>
            <a:endParaRPr lang="en-US" dirty="0"/>
          </a:p>
        </p:txBody>
      </p:sp>
      <p:sp>
        <p:nvSpPr>
          <p:cNvPr id="3" name="Titel 2">
            <a:extLst>
              <a:ext uri="{FF2B5EF4-FFF2-40B4-BE49-F238E27FC236}">
                <a16:creationId xmlns:a16="http://schemas.microsoft.com/office/drawing/2014/main" id="{C4C9FC96-1986-4193-9F81-BBB9B99C67C0}"/>
              </a:ext>
            </a:extLst>
          </p:cNvPr>
          <p:cNvSpPr>
            <a:spLocks noGrp="1"/>
          </p:cNvSpPr>
          <p:nvPr>
            <p:ph type="title"/>
          </p:nvPr>
        </p:nvSpPr>
        <p:spPr/>
        <p:txBody>
          <a:bodyPr/>
          <a:lstStyle/>
          <a:p>
            <a:r>
              <a:rPr lang="de-DE" dirty="0"/>
              <a:t>Alternativen zu Google </a:t>
            </a:r>
            <a:r>
              <a:rPr lang="de-DE" dirty="0" err="1"/>
              <a:t>Colab</a:t>
            </a:r>
            <a:r>
              <a:rPr lang="de-DE" dirty="0"/>
              <a:t> </a:t>
            </a:r>
            <a:endParaRPr lang="en-US" dirty="0"/>
          </a:p>
        </p:txBody>
      </p:sp>
      <p:pic>
        <p:nvPicPr>
          <p:cNvPr id="1026" name="Picture 2">
            <a:extLst>
              <a:ext uri="{FF2B5EF4-FFF2-40B4-BE49-F238E27FC236}">
                <a16:creationId xmlns:a16="http://schemas.microsoft.com/office/drawing/2014/main" id="{AA83FD05-238F-45B0-B377-ABDE84014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035" y="1319373"/>
            <a:ext cx="10477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load.wikimedia.org/wikipedia/commons/thumb/7/7e/...">
            <a:extLst>
              <a:ext uri="{FF2B5EF4-FFF2-40B4-BE49-F238E27FC236}">
                <a16:creationId xmlns:a16="http://schemas.microsoft.com/office/drawing/2014/main" id="{3AC1F285-1746-4E18-BA6A-32643F3D6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369" y="2236321"/>
            <a:ext cx="2174804" cy="1087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87544055-5A7A-4461-9FAD-E063B41A53E5}"/>
              </a:ext>
            </a:extLst>
          </p:cNvPr>
          <p:cNvSpPr txBox="1"/>
          <p:nvPr/>
        </p:nvSpPr>
        <p:spPr>
          <a:xfrm>
            <a:off x="7274103" y="2034071"/>
            <a:ext cx="4093044" cy="369332"/>
          </a:xfrm>
          <a:prstGeom prst="rect">
            <a:avLst/>
          </a:prstGeom>
          <a:noFill/>
        </p:spPr>
        <p:txBody>
          <a:bodyPr wrap="none" rtlCol="0">
            <a:spAutoFit/>
          </a:bodyPr>
          <a:lstStyle/>
          <a:p>
            <a:r>
              <a:rPr lang="de-DE" dirty="0">
                <a:solidFill>
                  <a:schemeClr val="accent6">
                    <a:lumMod val="10000"/>
                  </a:schemeClr>
                </a:solidFill>
                <a:sym typeface="Wingdings" panose="05000000000000000000" pitchFamily="2" charset="2"/>
              </a:rPr>
              <a:t> beide in </a:t>
            </a:r>
            <a:r>
              <a:rPr lang="de-DE" dirty="0" err="1">
                <a:solidFill>
                  <a:schemeClr val="accent6">
                    <a:lumMod val="10000"/>
                  </a:schemeClr>
                </a:solidFill>
                <a:sym typeface="Wingdings" panose="05000000000000000000" pitchFamily="2" charset="2"/>
              </a:rPr>
              <a:t>Anaconda</a:t>
            </a:r>
            <a:r>
              <a:rPr lang="de-DE" dirty="0">
                <a:solidFill>
                  <a:schemeClr val="accent6">
                    <a:lumMod val="10000"/>
                  </a:schemeClr>
                </a:solidFill>
                <a:sym typeface="Wingdings" panose="05000000000000000000" pitchFamily="2" charset="2"/>
              </a:rPr>
              <a:t> Umgebung erhalten</a:t>
            </a:r>
            <a:endParaRPr lang="en-US" dirty="0">
              <a:solidFill>
                <a:schemeClr val="accent6">
                  <a:lumMod val="10000"/>
                </a:schemeClr>
              </a:solidFill>
            </a:endParaRPr>
          </a:p>
        </p:txBody>
      </p:sp>
      <p:pic>
        <p:nvPicPr>
          <p:cNvPr id="1030" name="Picture 6">
            <a:extLst>
              <a:ext uri="{FF2B5EF4-FFF2-40B4-BE49-F238E27FC236}">
                <a16:creationId xmlns:a16="http://schemas.microsoft.com/office/drawing/2014/main" id="{EFF22AC2-694E-4555-B2F2-A562BB395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420" y="2538573"/>
            <a:ext cx="3180410" cy="176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BA7F160-7A72-45BB-A3C1-60991EBBA0B2}"/>
              </a:ext>
            </a:extLst>
          </p:cNvPr>
          <p:cNvSpPr>
            <a:spLocks noGrp="1"/>
          </p:cNvSpPr>
          <p:nvPr>
            <p:ph idx="1"/>
          </p:nvPr>
        </p:nvSpPr>
        <p:spPr/>
        <p:txBody>
          <a:bodyPr/>
          <a:lstStyle/>
          <a:p>
            <a:r>
              <a:rPr lang="de-DE" dirty="0"/>
              <a:t>Kostenlos (!) </a:t>
            </a:r>
          </a:p>
          <a:p>
            <a:r>
              <a:rPr lang="de-DE" dirty="0"/>
              <a:t>Open-Source –&gt; Alle können beitragen -&gt; Reagieren schnell </a:t>
            </a:r>
          </a:p>
          <a:p>
            <a:r>
              <a:rPr lang="de-DE" dirty="0"/>
              <a:t>Tolle Community </a:t>
            </a:r>
          </a:p>
          <a:p>
            <a:r>
              <a:rPr lang="de-DE" dirty="0"/>
              <a:t>Viele Packages &amp; Libraries für alles mögliche </a:t>
            </a:r>
          </a:p>
          <a:p>
            <a:r>
              <a:rPr lang="en-US" dirty="0" err="1"/>
              <a:t>Einfache</a:t>
            </a:r>
            <a:r>
              <a:rPr lang="en-US" dirty="0"/>
              <a:t> Syntax</a:t>
            </a:r>
            <a:endParaRPr lang="de-DE" dirty="0"/>
          </a:p>
          <a:p>
            <a:r>
              <a:rPr lang="de-DE" dirty="0"/>
              <a:t>Integriert sich gut in andere Programmiersprachen (z.B. um Python in R zu nutzen, benutze </a:t>
            </a:r>
            <a:r>
              <a:rPr lang="en-US" dirty="0">
                <a:hlinkClick r:id="rId3"/>
              </a:rPr>
              <a:t>reticulate</a:t>
            </a:r>
            <a:r>
              <a:rPr lang="en-US" dirty="0"/>
              <a:t>; </a:t>
            </a:r>
            <a:r>
              <a:rPr lang="en-US" dirty="0" err="1"/>
              <a:t>für</a:t>
            </a:r>
            <a:r>
              <a:rPr lang="en-US" dirty="0"/>
              <a:t> R in Python </a:t>
            </a:r>
            <a:r>
              <a:rPr lang="en-US" dirty="0" err="1"/>
              <a:t>nutze</a:t>
            </a:r>
            <a:r>
              <a:rPr lang="en-US" dirty="0"/>
              <a:t> </a:t>
            </a:r>
            <a:r>
              <a:rPr lang="en-US" dirty="0">
                <a:hlinkClick r:id="rId4"/>
              </a:rPr>
              <a:t>rpy2</a:t>
            </a:r>
            <a:r>
              <a:rPr lang="en-US" dirty="0"/>
              <a:t>) </a:t>
            </a:r>
          </a:p>
          <a:p>
            <a:r>
              <a:rPr lang="de-DE" dirty="0"/>
              <a:t>Äußerst Vielseitig (!) </a:t>
            </a:r>
            <a:endParaRPr lang="en-US" dirty="0"/>
          </a:p>
          <a:p>
            <a:endParaRPr lang="en-US" dirty="0"/>
          </a:p>
        </p:txBody>
      </p:sp>
      <p:sp>
        <p:nvSpPr>
          <p:cNvPr id="3" name="Titel 2">
            <a:extLst>
              <a:ext uri="{FF2B5EF4-FFF2-40B4-BE49-F238E27FC236}">
                <a16:creationId xmlns:a16="http://schemas.microsoft.com/office/drawing/2014/main" id="{C0F9785E-A394-4233-A41F-644A83415178}"/>
              </a:ext>
            </a:extLst>
          </p:cNvPr>
          <p:cNvSpPr>
            <a:spLocks noGrp="1"/>
          </p:cNvSpPr>
          <p:nvPr>
            <p:ph type="title"/>
          </p:nvPr>
        </p:nvSpPr>
        <p:spPr/>
        <p:txBody>
          <a:bodyPr/>
          <a:lstStyle/>
          <a:p>
            <a:r>
              <a:rPr lang="de-DE" dirty="0"/>
              <a:t>Warum           lernen?  </a:t>
            </a:r>
            <a:endParaRPr lang="en-US" dirty="0"/>
          </a:p>
        </p:txBody>
      </p:sp>
      <p:pic>
        <p:nvPicPr>
          <p:cNvPr id="4098" name="Picture 2" descr="https://rstudio.github.io/reticulate/images/reticulated_python.png">
            <a:extLst>
              <a:ext uri="{FF2B5EF4-FFF2-40B4-BE49-F238E27FC236}">
                <a16:creationId xmlns:a16="http://schemas.microsoft.com/office/drawing/2014/main" id="{2E14064A-B699-4572-84FD-A54C3DCA3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113" y="1641475"/>
            <a:ext cx="2464551" cy="1720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atei:Python-logo-notext.svg – Wikipedia">
            <a:extLst>
              <a:ext uri="{FF2B5EF4-FFF2-40B4-BE49-F238E27FC236}">
                <a16:creationId xmlns:a16="http://schemas.microsoft.com/office/drawing/2014/main" id="{78D8C844-F340-4954-B890-916901FD1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947" y="279400"/>
            <a:ext cx="462459" cy="4624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pload.wikimedia.org/wikipedia/commons/thumb/0/...">
            <a:extLst>
              <a:ext uri="{FF2B5EF4-FFF2-40B4-BE49-F238E27FC236}">
                <a16:creationId xmlns:a16="http://schemas.microsoft.com/office/drawing/2014/main" id="{E60322CA-8C80-4CB7-AF06-C7D6D9230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534" y="4427983"/>
            <a:ext cx="2929852" cy="157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62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FA404B9-892B-4D75-8000-2731DDBB4865}"/>
              </a:ext>
            </a:extLst>
          </p:cNvPr>
          <p:cNvSpPr>
            <a:spLocks noGrp="1"/>
          </p:cNvSpPr>
          <p:nvPr>
            <p:ph idx="1"/>
          </p:nvPr>
        </p:nvSpPr>
        <p:spPr>
          <a:xfrm>
            <a:off x="838200" y="1616075"/>
            <a:ext cx="10515600" cy="4203700"/>
          </a:xfrm>
        </p:spPr>
        <p:txBody>
          <a:bodyPr/>
          <a:lstStyle/>
          <a:p>
            <a:pPr marL="0" indent="0">
              <a:buNone/>
            </a:pPr>
            <a:r>
              <a:rPr lang="de-DE" dirty="0"/>
              <a:t>             : </a:t>
            </a:r>
          </a:p>
          <a:p>
            <a:r>
              <a:rPr lang="de-DE" dirty="0"/>
              <a:t>Statistische Programmiersprache (hat ihre Anfänge bei Statistiker), populärer bei Sozialwissenschaftlern, langsam </a:t>
            </a:r>
            <a:r>
              <a:rPr lang="de-DE" dirty="0" err="1"/>
              <a:t>outdated</a:t>
            </a:r>
            <a:r>
              <a:rPr lang="de-DE" dirty="0"/>
              <a:t> </a:t>
            </a:r>
          </a:p>
          <a:p>
            <a:r>
              <a:rPr lang="de-DE" dirty="0"/>
              <a:t>Data Analysis</a:t>
            </a:r>
          </a:p>
          <a:p>
            <a:endParaRPr lang="de-DE" dirty="0"/>
          </a:p>
          <a:p>
            <a:pPr marL="0" indent="0">
              <a:buNone/>
            </a:pPr>
            <a:r>
              <a:rPr lang="de-DE" dirty="0"/>
              <a:t>              :</a:t>
            </a:r>
          </a:p>
          <a:p>
            <a:r>
              <a:rPr lang="de-DE" dirty="0"/>
              <a:t>Allgemeinere Programmiersprache, verbreitet in den Naturwissenschaften </a:t>
            </a:r>
          </a:p>
          <a:p>
            <a:r>
              <a:rPr lang="de-DE" dirty="0"/>
              <a:t>Data Analysis + Web Development, </a:t>
            </a:r>
            <a:r>
              <a:rPr lang="de-DE" dirty="0" err="1"/>
              <a:t>Machine</a:t>
            </a:r>
            <a:r>
              <a:rPr lang="de-DE" dirty="0"/>
              <a:t> Learning, etc. </a:t>
            </a:r>
          </a:p>
          <a:p>
            <a:pPr marL="0" indent="0">
              <a:buNone/>
            </a:pPr>
            <a:endParaRPr lang="en-US" dirty="0"/>
          </a:p>
        </p:txBody>
      </p:sp>
      <p:sp>
        <p:nvSpPr>
          <p:cNvPr id="3" name="Titel 2">
            <a:extLst>
              <a:ext uri="{FF2B5EF4-FFF2-40B4-BE49-F238E27FC236}">
                <a16:creationId xmlns:a16="http://schemas.microsoft.com/office/drawing/2014/main" id="{7403E3E8-8F2C-4827-BBD7-69716CE17889}"/>
              </a:ext>
            </a:extLst>
          </p:cNvPr>
          <p:cNvSpPr>
            <a:spLocks noGrp="1"/>
          </p:cNvSpPr>
          <p:nvPr>
            <p:ph type="title"/>
          </p:nvPr>
        </p:nvSpPr>
        <p:spPr/>
        <p:txBody>
          <a:bodyPr/>
          <a:lstStyle/>
          <a:p>
            <a:r>
              <a:rPr lang="de-DE" dirty="0"/>
              <a:t>R oder Python? </a:t>
            </a:r>
            <a:endParaRPr lang="en-US" dirty="0"/>
          </a:p>
        </p:txBody>
      </p:sp>
      <p:pic>
        <p:nvPicPr>
          <p:cNvPr id="4" name="Picture 4" descr="Datei:R logo.svg – Wikipedia">
            <a:extLst>
              <a:ext uri="{FF2B5EF4-FFF2-40B4-BE49-F238E27FC236}">
                <a16:creationId xmlns:a16="http://schemas.microsoft.com/office/drawing/2014/main" id="{ADE6EF75-9668-420B-A21D-B28AF523A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115" y="1616075"/>
            <a:ext cx="480587" cy="3724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atei:Python-logo-notext.svg – Wikipedia">
            <a:extLst>
              <a:ext uri="{FF2B5EF4-FFF2-40B4-BE49-F238E27FC236}">
                <a16:creationId xmlns:a16="http://schemas.microsoft.com/office/drawing/2014/main" id="{4CA9D3D7-0028-4801-B8A7-4AD81217D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02" y="3682999"/>
            <a:ext cx="462459" cy="46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58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C3042A0-D7FD-4CEF-BE96-DA208213115F}"/>
              </a:ext>
            </a:extLst>
          </p:cNvPr>
          <p:cNvSpPr>
            <a:spLocks noGrp="1"/>
          </p:cNvSpPr>
          <p:nvPr>
            <p:ph type="title"/>
          </p:nvPr>
        </p:nvSpPr>
        <p:spPr/>
        <p:txBody>
          <a:bodyPr/>
          <a:lstStyle/>
          <a:p>
            <a:r>
              <a:rPr lang="de-DE" dirty="0"/>
              <a:t>Populärsten Programmiersprachen – Oktober 2023</a:t>
            </a:r>
            <a:endParaRPr lang="en-US" dirty="0"/>
          </a:p>
        </p:txBody>
      </p:sp>
      <p:sp>
        <p:nvSpPr>
          <p:cNvPr id="6" name="Pfeil: nach rechts 5">
            <a:extLst>
              <a:ext uri="{FF2B5EF4-FFF2-40B4-BE49-F238E27FC236}">
                <a16:creationId xmlns:a16="http://schemas.microsoft.com/office/drawing/2014/main" id="{6FDF155A-C8DE-408B-9C2A-2F8BB5502653}"/>
              </a:ext>
            </a:extLst>
          </p:cNvPr>
          <p:cNvSpPr/>
          <p:nvPr/>
        </p:nvSpPr>
        <p:spPr>
          <a:xfrm>
            <a:off x="8667107" y="1583689"/>
            <a:ext cx="571501" cy="2413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BA1B2CBD-0B53-469D-B4A7-F99A4DB349B1}"/>
              </a:ext>
            </a:extLst>
          </p:cNvPr>
          <p:cNvSpPr txBox="1"/>
          <p:nvPr/>
        </p:nvSpPr>
        <p:spPr>
          <a:xfrm>
            <a:off x="9361094" y="1537299"/>
            <a:ext cx="1502206" cy="369332"/>
          </a:xfrm>
          <a:prstGeom prst="rect">
            <a:avLst/>
          </a:prstGeom>
          <a:noFill/>
        </p:spPr>
        <p:txBody>
          <a:bodyPr wrap="none" rtlCol="0">
            <a:spAutoFit/>
          </a:bodyPr>
          <a:lstStyle/>
          <a:p>
            <a:r>
              <a:rPr lang="de-DE" dirty="0">
                <a:solidFill>
                  <a:schemeClr val="accent6">
                    <a:lumMod val="10000"/>
                  </a:schemeClr>
                </a:solidFill>
              </a:rPr>
              <a:t>Python Platz 1</a:t>
            </a:r>
            <a:endParaRPr lang="en-US" dirty="0">
              <a:solidFill>
                <a:schemeClr val="accent6">
                  <a:lumMod val="10000"/>
                </a:schemeClr>
              </a:solidFill>
            </a:endParaRPr>
          </a:p>
        </p:txBody>
      </p:sp>
      <p:sp>
        <p:nvSpPr>
          <p:cNvPr id="8" name="Pfeil: nach rechts 7">
            <a:extLst>
              <a:ext uri="{FF2B5EF4-FFF2-40B4-BE49-F238E27FC236}">
                <a16:creationId xmlns:a16="http://schemas.microsoft.com/office/drawing/2014/main" id="{3980C46E-BD38-4E71-8C4B-AFA7593FCECB}"/>
              </a:ext>
            </a:extLst>
          </p:cNvPr>
          <p:cNvSpPr/>
          <p:nvPr/>
        </p:nvSpPr>
        <p:spPr>
          <a:xfrm>
            <a:off x="8667106" y="5807954"/>
            <a:ext cx="571501" cy="2413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69334755-C1E8-4662-8C50-FD686BAE69D1}"/>
              </a:ext>
            </a:extLst>
          </p:cNvPr>
          <p:cNvSpPr txBox="1"/>
          <p:nvPr/>
        </p:nvSpPr>
        <p:spPr>
          <a:xfrm>
            <a:off x="9322422" y="5743938"/>
            <a:ext cx="1089722" cy="369332"/>
          </a:xfrm>
          <a:prstGeom prst="rect">
            <a:avLst/>
          </a:prstGeom>
          <a:noFill/>
        </p:spPr>
        <p:txBody>
          <a:bodyPr wrap="none" rtlCol="0">
            <a:spAutoFit/>
          </a:bodyPr>
          <a:lstStyle/>
          <a:p>
            <a:r>
              <a:rPr lang="de-DE" dirty="0">
                <a:solidFill>
                  <a:schemeClr val="accent6">
                    <a:lumMod val="10000"/>
                  </a:schemeClr>
                </a:solidFill>
              </a:rPr>
              <a:t>R Platz 17</a:t>
            </a:r>
            <a:endParaRPr lang="en-US" dirty="0">
              <a:solidFill>
                <a:schemeClr val="accent6">
                  <a:lumMod val="10000"/>
                </a:schemeClr>
              </a:solidFill>
            </a:endParaRPr>
          </a:p>
        </p:txBody>
      </p:sp>
      <p:sp>
        <p:nvSpPr>
          <p:cNvPr id="10" name="Textfeld 9">
            <a:extLst>
              <a:ext uri="{FF2B5EF4-FFF2-40B4-BE49-F238E27FC236}">
                <a16:creationId xmlns:a16="http://schemas.microsoft.com/office/drawing/2014/main" id="{F777335D-9F4F-4679-9C96-993FE897C1A2}"/>
              </a:ext>
            </a:extLst>
          </p:cNvPr>
          <p:cNvSpPr txBox="1"/>
          <p:nvPr/>
        </p:nvSpPr>
        <p:spPr>
          <a:xfrm>
            <a:off x="7946571" y="6343134"/>
            <a:ext cx="3812262" cy="338554"/>
          </a:xfrm>
          <a:prstGeom prst="rect">
            <a:avLst/>
          </a:prstGeom>
          <a:noFill/>
        </p:spPr>
        <p:txBody>
          <a:bodyPr wrap="none" rtlCol="0">
            <a:spAutoFit/>
          </a:bodyPr>
          <a:lstStyle/>
          <a:p>
            <a:r>
              <a:rPr lang="de-DE" sz="1600" i="1" dirty="0"/>
              <a:t>Quelle: https://www.tiobe.com/tiobe-index/ </a:t>
            </a:r>
            <a:endParaRPr lang="en-US" sz="1600" i="1" dirty="0"/>
          </a:p>
        </p:txBody>
      </p:sp>
      <p:pic>
        <p:nvPicPr>
          <p:cNvPr id="5" name="Grafik 4">
            <a:extLst>
              <a:ext uri="{FF2B5EF4-FFF2-40B4-BE49-F238E27FC236}">
                <a16:creationId xmlns:a16="http://schemas.microsoft.com/office/drawing/2014/main" id="{E041C310-2DCE-43DA-9F2D-68CEF7B58B5E}"/>
              </a:ext>
            </a:extLst>
          </p:cNvPr>
          <p:cNvPicPr>
            <a:picLocks noChangeAspect="1"/>
          </p:cNvPicPr>
          <p:nvPr/>
        </p:nvPicPr>
        <p:blipFill>
          <a:blip r:embed="rId3"/>
          <a:stretch>
            <a:fillRect/>
          </a:stretch>
        </p:blipFill>
        <p:spPr>
          <a:xfrm>
            <a:off x="1733367" y="1291057"/>
            <a:ext cx="6811254" cy="4790398"/>
          </a:xfrm>
          <a:prstGeom prst="rect">
            <a:avLst/>
          </a:prstGeom>
        </p:spPr>
      </p:pic>
    </p:spTree>
    <p:extLst>
      <p:ext uri="{BB962C8B-B14F-4D97-AF65-F5344CB8AC3E}">
        <p14:creationId xmlns:p14="http://schemas.microsoft.com/office/powerpoint/2010/main" val="300397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B1949D-EACF-4CB6-BB30-36706EC863AE}"/>
              </a:ext>
            </a:extLst>
          </p:cNvPr>
          <p:cNvSpPr>
            <a:spLocks noGrp="1"/>
          </p:cNvSpPr>
          <p:nvPr>
            <p:ph idx="1"/>
          </p:nvPr>
        </p:nvSpPr>
        <p:spPr/>
        <p:txBody>
          <a:bodyPr/>
          <a:lstStyle/>
          <a:p>
            <a:r>
              <a:rPr lang="de-DE" dirty="0"/>
              <a:t>Der Syntax von Python und R ist unterschiedlich, aber gleichzeitig ziemlich ähnlich </a:t>
            </a:r>
          </a:p>
          <a:p>
            <a:r>
              <a:rPr lang="de-DE" dirty="0" err="1"/>
              <a:t>Atteveldt</a:t>
            </a:r>
            <a:r>
              <a:rPr lang="de-DE" dirty="0"/>
              <a:t> et al. – Buch </a:t>
            </a:r>
            <a:endParaRPr lang="en-US" dirty="0"/>
          </a:p>
        </p:txBody>
      </p:sp>
      <p:sp>
        <p:nvSpPr>
          <p:cNvPr id="3" name="Titel 2">
            <a:extLst>
              <a:ext uri="{FF2B5EF4-FFF2-40B4-BE49-F238E27FC236}">
                <a16:creationId xmlns:a16="http://schemas.microsoft.com/office/drawing/2014/main" id="{622B1EB7-2E04-4074-B27B-BE37A9DA4E9D}"/>
              </a:ext>
            </a:extLst>
          </p:cNvPr>
          <p:cNvSpPr>
            <a:spLocks noGrp="1"/>
          </p:cNvSpPr>
          <p:nvPr>
            <p:ph type="title"/>
          </p:nvPr>
        </p:nvSpPr>
        <p:spPr/>
        <p:txBody>
          <a:bodyPr/>
          <a:lstStyle/>
          <a:p>
            <a:r>
              <a:rPr lang="de-DE" dirty="0" err="1"/>
              <a:t>Atteveldt</a:t>
            </a:r>
            <a:r>
              <a:rPr lang="de-DE" dirty="0"/>
              <a:t>-Buch: Python vs. R </a:t>
            </a:r>
            <a:endParaRPr lang="en-US" dirty="0"/>
          </a:p>
        </p:txBody>
      </p:sp>
      <p:pic>
        <p:nvPicPr>
          <p:cNvPr id="4" name="Grafik 3">
            <a:extLst>
              <a:ext uri="{FF2B5EF4-FFF2-40B4-BE49-F238E27FC236}">
                <a16:creationId xmlns:a16="http://schemas.microsoft.com/office/drawing/2014/main" id="{F7AA7865-744F-44F3-9626-4DDACFA4A09E}"/>
              </a:ext>
            </a:extLst>
          </p:cNvPr>
          <p:cNvPicPr>
            <a:picLocks noChangeAspect="1"/>
          </p:cNvPicPr>
          <p:nvPr/>
        </p:nvPicPr>
        <p:blipFill rotWithShape="1">
          <a:blip r:embed="rId3"/>
          <a:srcRect t="17737" b="15596"/>
          <a:stretch/>
        </p:blipFill>
        <p:spPr>
          <a:xfrm>
            <a:off x="575703" y="3009900"/>
            <a:ext cx="11040593" cy="1432049"/>
          </a:xfrm>
          <a:prstGeom prst="rect">
            <a:avLst/>
          </a:prstGeom>
        </p:spPr>
      </p:pic>
    </p:spTree>
    <p:extLst>
      <p:ext uri="{BB962C8B-B14F-4D97-AF65-F5344CB8AC3E}">
        <p14:creationId xmlns:p14="http://schemas.microsoft.com/office/powerpoint/2010/main" val="354518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49807BB-D146-42B1-9355-BA9D6BCFF939}"/>
              </a:ext>
            </a:extLst>
          </p:cNvPr>
          <p:cNvSpPr>
            <a:spLocks noGrp="1"/>
          </p:cNvSpPr>
          <p:nvPr>
            <p:ph idx="1"/>
          </p:nvPr>
        </p:nvSpPr>
        <p:spPr>
          <a:xfrm>
            <a:off x="838200" y="1616075"/>
            <a:ext cx="10515600" cy="4203700"/>
          </a:xfrm>
        </p:spPr>
        <p:txBody>
          <a:bodyPr/>
          <a:lstStyle/>
          <a:p>
            <a:r>
              <a:rPr lang="de-DE" dirty="0"/>
              <a:t>Im Kern ist Python nur ein schicker </a:t>
            </a:r>
            <a:r>
              <a:rPr lang="de-DE" i="1" dirty="0"/>
              <a:t>Taschenrechner</a:t>
            </a:r>
          </a:p>
          <a:p>
            <a:endParaRPr lang="de-DE" i="1" dirty="0"/>
          </a:p>
          <a:p>
            <a:r>
              <a:rPr lang="de-DE" dirty="0"/>
              <a:t>Python kann:</a:t>
            </a:r>
          </a:p>
          <a:p>
            <a:pPr marL="627062" lvl="2" indent="0">
              <a:lnSpc>
                <a:spcPct val="150000"/>
              </a:lnSpc>
              <a:buNone/>
            </a:pPr>
            <a:r>
              <a:rPr lang="de-DE" i="1" dirty="0"/>
              <a:t>+ Addition</a:t>
            </a:r>
          </a:p>
          <a:p>
            <a:pPr marL="627062" lvl="2" indent="0">
              <a:lnSpc>
                <a:spcPct val="150000"/>
              </a:lnSpc>
              <a:buNone/>
            </a:pPr>
            <a:r>
              <a:rPr lang="de-DE" i="1" dirty="0"/>
              <a:t>- Subtraktion</a:t>
            </a:r>
          </a:p>
          <a:p>
            <a:pPr marL="627062" lvl="2" indent="0">
              <a:lnSpc>
                <a:spcPct val="150000"/>
              </a:lnSpc>
              <a:buNone/>
            </a:pPr>
            <a:r>
              <a:rPr lang="de-DE" i="1" dirty="0"/>
              <a:t>* Multiplikation</a:t>
            </a:r>
          </a:p>
          <a:p>
            <a:pPr marL="627062" lvl="2" indent="0">
              <a:lnSpc>
                <a:spcPct val="150000"/>
              </a:lnSpc>
              <a:buNone/>
            </a:pPr>
            <a:r>
              <a:rPr lang="de-DE" i="1" dirty="0"/>
              <a:t>/ Division</a:t>
            </a:r>
          </a:p>
          <a:p>
            <a:pPr marL="627062" lvl="2" indent="0">
              <a:lnSpc>
                <a:spcPct val="150000"/>
              </a:lnSpc>
              <a:buNone/>
            </a:pPr>
            <a:r>
              <a:rPr lang="de-DE" i="1" dirty="0"/>
              <a:t>^ Potenzieren</a:t>
            </a:r>
            <a:endParaRPr lang="en-US" i="1" dirty="0"/>
          </a:p>
        </p:txBody>
      </p:sp>
      <p:sp>
        <p:nvSpPr>
          <p:cNvPr id="3" name="Titel 2">
            <a:extLst>
              <a:ext uri="{FF2B5EF4-FFF2-40B4-BE49-F238E27FC236}">
                <a16:creationId xmlns:a16="http://schemas.microsoft.com/office/drawing/2014/main" id="{3C329877-0DAA-41B9-883C-CB50F3EA41E1}"/>
              </a:ext>
            </a:extLst>
          </p:cNvPr>
          <p:cNvSpPr>
            <a:spLocks noGrp="1"/>
          </p:cNvSpPr>
          <p:nvPr>
            <p:ph type="title"/>
          </p:nvPr>
        </p:nvSpPr>
        <p:spPr/>
        <p:txBody>
          <a:bodyPr>
            <a:normAutofit/>
          </a:bodyPr>
          <a:lstStyle/>
          <a:p>
            <a:r>
              <a:rPr lang="en-US" dirty="0"/>
              <a:t>Python </a:t>
            </a:r>
            <a:r>
              <a:rPr lang="en-US" dirty="0" err="1"/>
              <a:t>als</a:t>
            </a:r>
            <a:r>
              <a:rPr lang="en-US" dirty="0"/>
              <a:t> </a:t>
            </a:r>
            <a:r>
              <a:rPr lang="en-US" dirty="0" err="1"/>
              <a:t>Taschenrechner</a:t>
            </a:r>
            <a:endParaRPr lang="en-US" dirty="0"/>
          </a:p>
        </p:txBody>
      </p:sp>
      <p:pic>
        <p:nvPicPr>
          <p:cNvPr id="3074" name="Picture 2" descr="https://cdn.iconscout.com/icon/free/png-256/math-1963506-1657007.png">
            <a:extLst>
              <a:ext uri="{FF2B5EF4-FFF2-40B4-BE49-F238E27FC236}">
                <a16:creationId xmlns:a16="http://schemas.microsoft.com/office/drawing/2014/main" id="{22B13198-10EB-4E19-8E95-CC5237B4E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055" y="1980932"/>
            <a:ext cx="3473986" cy="347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7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6C6AA4-EEEF-4B07-84A1-DFC2943F8919}"/>
              </a:ext>
            </a:extLst>
          </p:cNvPr>
          <p:cNvSpPr>
            <a:spLocks noGrp="1"/>
          </p:cNvSpPr>
          <p:nvPr>
            <p:ph idx="1"/>
          </p:nvPr>
        </p:nvSpPr>
        <p:spPr/>
        <p:txBody>
          <a:bodyPr/>
          <a:lstStyle/>
          <a:p>
            <a:pPr marL="0" indent="0" algn="ctr">
              <a:buNone/>
            </a:pPr>
            <a:endParaRPr lang="en-US" sz="3600" b="1" dirty="0"/>
          </a:p>
          <a:p>
            <a:pPr marL="0" indent="0" algn="ctr">
              <a:buNone/>
            </a:pPr>
            <a:r>
              <a:rPr lang="en-US" sz="3600" b="1" dirty="0"/>
              <a:t> </a:t>
            </a:r>
          </a:p>
          <a:p>
            <a:pPr marL="0" indent="0" algn="ctr">
              <a:buNone/>
            </a:pPr>
            <a:r>
              <a:rPr lang="en-US" sz="3600" dirty="0">
                <a:hlinkClick r:id="rId2"/>
              </a:rPr>
              <a:t>https://bitly.ws/YCFF</a:t>
            </a:r>
            <a:endParaRPr lang="en-US" sz="3600" dirty="0"/>
          </a:p>
        </p:txBody>
      </p:sp>
      <p:sp>
        <p:nvSpPr>
          <p:cNvPr id="3" name="Titel 2">
            <a:extLst>
              <a:ext uri="{FF2B5EF4-FFF2-40B4-BE49-F238E27FC236}">
                <a16:creationId xmlns:a16="http://schemas.microsoft.com/office/drawing/2014/main" id="{75B31A83-1599-4314-AB0A-31A34B9DEA28}"/>
              </a:ext>
            </a:extLst>
          </p:cNvPr>
          <p:cNvSpPr>
            <a:spLocks noGrp="1"/>
          </p:cNvSpPr>
          <p:nvPr>
            <p:ph type="title"/>
          </p:nvPr>
        </p:nvSpPr>
        <p:spPr/>
        <p:txBody>
          <a:bodyPr/>
          <a:lstStyle/>
          <a:p>
            <a:r>
              <a:rPr lang="de-DE" dirty="0"/>
              <a:t>…wir springen zu Google </a:t>
            </a:r>
            <a:r>
              <a:rPr lang="de-DE" dirty="0" err="1"/>
              <a:t>Colab</a:t>
            </a:r>
            <a:endParaRPr lang="en-US" dirty="0"/>
          </a:p>
        </p:txBody>
      </p:sp>
      <p:sp>
        <p:nvSpPr>
          <p:cNvPr id="4" name="Textfeld 3">
            <a:extLst>
              <a:ext uri="{FF2B5EF4-FFF2-40B4-BE49-F238E27FC236}">
                <a16:creationId xmlns:a16="http://schemas.microsoft.com/office/drawing/2014/main" id="{1988F906-D1B0-45BE-8181-B4ADC0B5DE7D}"/>
              </a:ext>
            </a:extLst>
          </p:cNvPr>
          <p:cNvSpPr txBox="1"/>
          <p:nvPr/>
        </p:nvSpPr>
        <p:spPr>
          <a:xfrm>
            <a:off x="272562" y="6348046"/>
            <a:ext cx="9483173" cy="646331"/>
          </a:xfrm>
          <a:prstGeom prst="rect">
            <a:avLst/>
          </a:prstGeom>
          <a:noFill/>
        </p:spPr>
        <p:txBody>
          <a:bodyPr wrap="none" rtlCol="0">
            <a:spAutoFit/>
          </a:bodyPr>
          <a:lstStyle/>
          <a:p>
            <a:r>
              <a:rPr lang="de-DE" dirty="0">
                <a:solidFill>
                  <a:schemeClr val="accent6">
                    <a:lumMod val="10000"/>
                  </a:schemeClr>
                </a:solidFill>
              </a:rPr>
              <a:t>Oder: </a:t>
            </a:r>
            <a:r>
              <a:rPr lang="en-US" dirty="0">
                <a:solidFill>
                  <a:schemeClr val="accent6">
                    <a:lumMod val="10000"/>
                  </a:schemeClr>
                </a:solidFill>
              </a:rPr>
              <a:t>https://colab.research.google.com/drive/1w0iSbeYxvoevGCAXq0TKbdLHNYsa1eIJ?usp=sharing</a:t>
            </a:r>
          </a:p>
          <a:p>
            <a:r>
              <a:rPr lang="de-DE" dirty="0">
                <a:solidFill>
                  <a:schemeClr val="accent6">
                    <a:lumMod val="10000"/>
                  </a:schemeClr>
                </a:solidFill>
              </a:rPr>
              <a:t> </a:t>
            </a:r>
            <a:endParaRPr lang="en-US" dirty="0">
              <a:solidFill>
                <a:schemeClr val="accent6">
                  <a:lumMod val="10000"/>
                </a:schemeClr>
              </a:solidFill>
            </a:endParaRPr>
          </a:p>
        </p:txBody>
      </p:sp>
    </p:spTree>
    <p:extLst>
      <p:ext uri="{BB962C8B-B14F-4D97-AF65-F5344CB8AC3E}">
        <p14:creationId xmlns:p14="http://schemas.microsoft.com/office/powerpoint/2010/main" val="326279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1F4E889-6203-4C93-A395-6033738220CC}"/>
              </a:ext>
            </a:extLst>
          </p:cNvPr>
          <p:cNvSpPr>
            <a:spLocks noGrp="1"/>
          </p:cNvSpPr>
          <p:nvPr>
            <p:ph type="title"/>
          </p:nvPr>
        </p:nvSpPr>
        <p:spPr/>
        <p:txBody>
          <a:bodyPr>
            <a:normAutofit/>
          </a:bodyPr>
          <a:lstStyle/>
          <a:p>
            <a:r>
              <a:rPr lang="de-DE" dirty="0" err="1"/>
              <a:t>RStudio</a:t>
            </a:r>
            <a:r>
              <a:rPr lang="de-DE" dirty="0"/>
              <a:t>: Personalisierungen  </a:t>
            </a:r>
            <a:endParaRPr lang="en-US" dirty="0"/>
          </a:p>
        </p:txBody>
      </p:sp>
      <p:pic>
        <p:nvPicPr>
          <p:cNvPr id="1026" name="Picture 2" descr="You should also use a dark theme in your IDE: ProgrammerHumor">
            <a:extLst>
              <a:ext uri="{FF2B5EF4-FFF2-40B4-BE49-F238E27FC236}">
                <a16:creationId xmlns:a16="http://schemas.microsoft.com/office/drawing/2014/main" id="{FC58A82E-B7F9-4898-A43A-7AB10E09E0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11393" y="1616075"/>
            <a:ext cx="5169214"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58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ACEA513-0707-421A-97FE-22ADFC84B8CD}"/>
              </a:ext>
            </a:extLst>
          </p:cNvPr>
          <p:cNvSpPr>
            <a:spLocks noGrp="1"/>
          </p:cNvSpPr>
          <p:nvPr>
            <p:ph idx="1"/>
          </p:nvPr>
        </p:nvSpPr>
        <p:spPr/>
        <p:txBody>
          <a:bodyPr/>
          <a:lstStyle/>
          <a:p>
            <a:r>
              <a:rPr lang="de-DE" dirty="0"/>
              <a:t>Organisatorisches</a:t>
            </a:r>
          </a:p>
          <a:p>
            <a:r>
              <a:rPr lang="de-DE" dirty="0"/>
              <a:t>Einführung in Python als Programmiersprache </a:t>
            </a:r>
            <a:endParaRPr lang="en-US" dirty="0"/>
          </a:p>
          <a:p>
            <a:r>
              <a:rPr lang="de-DE" dirty="0"/>
              <a:t>Python oder R? </a:t>
            </a:r>
            <a:endParaRPr lang="en-US" dirty="0"/>
          </a:p>
          <a:p>
            <a:r>
              <a:rPr lang="de-DE" dirty="0"/>
              <a:t>Python Basics (</a:t>
            </a:r>
            <a:r>
              <a:rPr lang="en-US" dirty="0" err="1"/>
              <a:t>Variablentypen</a:t>
            </a:r>
            <a:r>
              <a:rPr lang="en-US" dirty="0"/>
              <a:t>, </a:t>
            </a:r>
            <a:r>
              <a:rPr lang="en-US" dirty="0" err="1"/>
              <a:t>Variablenbenennung</a:t>
            </a:r>
            <a:r>
              <a:rPr lang="en-US" dirty="0"/>
              <a:t>)</a:t>
            </a:r>
            <a:endParaRPr lang="de-DE" dirty="0"/>
          </a:p>
          <a:p>
            <a:endParaRPr lang="en-US" dirty="0"/>
          </a:p>
        </p:txBody>
      </p:sp>
      <p:sp>
        <p:nvSpPr>
          <p:cNvPr id="3" name="Titel 2">
            <a:extLst>
              <a:ext uri="{FF2B5EF4-FFF2-40B4-BE49-F238E27FC236}">
                <a16:creationId xmlns:a16="http://schemas.microsoft.com/office/drawing/2014/main" id="{5B1F6E6E-A7F6-45EC-8675-507304EBD600}"/>
              </a:ext>
            </a:extLst>
          </p:cNvPr>
          <p:cNvSpPr>
            <a:spLocks noGrp="1"/>
          </p:cNvSpPr>
          <p:nvPr>
            <p:ph type="title"/>
          </p:nvPr>
        </p:nvSpPr>
        <p:spPr/>
        <p:txBody>
          <a:bodyPr/>
          <a:lstStyle/>
          <a:p>
            <a:r>
              <a:rPr lang="de-DE" dirty="0"/>
              <a:t>Agenda</a:t>
            </a:r>
            <a:endParaRPr lang="en-US" dirty="0"/>
          </a:p>
        </p:txBody>
      </p:sp>
    </p:spTree>
    <p:extLst>
      <p:ext uri="{BB962C8B-B14F-4D97-AF65-F5344CB8AC3E}">
        <p14:creationId xmlns:p14="http://schemas.microsoft.com/office/powerpoint/2010/main" val="2036975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D2AA8A5-4DA0-4A6E-944E-DBD9C8585302}"/>
              </a:ext>
            </a:extLst>
          </p:cNvPr>
          <p:cNvSpPr>
            <a:spLocks noGrp="1"/>
          </p:cNvSpPr>
          <p:nvPr>
            <p:ph idx="1"/>
          </p:nvPr>
        </p:nvSpPr>
        <p:spPr/>
        <p:txBody>
          <a:bodyPr/>
          <a:lstStyle/>
          <a:p>
            <a:pPr marL="457200" indent="-457200">
              <a:buAutoNum type="arabicParenBoth"/>
            </a:pPr>
            <a:r>
              <a:rPr lang="de-DE" dirty="0"/>
              <a:t>Öffnen Sie </a:t>
            </a:r>
            <a:r>
              <a:rPr lang="de-DE" dirty="0" err="1"/>
              <a:t>RStudio</a:t>
            </a:r>
            <a:r>
              <a:rPr lang="de-DE" dirty="0"/>
              <a:t> und führen Sie ein paar simple Berechnungen in der Konsole durch.</a:t>
            </a:r>
          </a:p>
          <a:p>
            <a:pPr marL="457200" indent="-457200">
              <a:buAutoNum type="arabicParenBoth"/>
            </a:pPr>
            <a:r>
              <a:rPr lang="de-DE" dirty="0"/>
              <a:t>Erstellen Sie ein Projekt in dem Sie in diesem Semester arbeiten werden. Sie können das Projekt auch in Untersitzungen/Wochen gliedern. </a:t>
            </a:r>
          </a:p>
          <a:p>
            <a:pPr marL="457200" indent="-457200">
              <a:buAutoNum type="arabicParenBoth"/>
            </a:pPr>
            <a:r>
              <a:rPr lang="de-DE" dirty="0"/>
              <a:t>In dem Projekt erstellen Sie eine neue Skriptdatei und speichern Sie diese unter einem sinnvollen Namen. </a:t>
            </a:r>
            <a:endParaRPr lang="en-US" dirty="0"/>
          </a:p>
          <a:p>
            <a:pPr marL="457200" indent="-457200">
              <a:buAutoNum type="arabicParenBoth"/>
            </a:pPr>
            <a:r>
              <a:rPr lang="de-DE" dirty="0"/>
              <a:t>R</a:t>
            </a:r>
            <a:r>
              <a:rPr lang="en-US" dirty="0" err="1"/>
              <a:t>echnen</a:t>
            </a:r>
            <a:r>
              <a:rPr lang="en-US" dirty="0"/>
              <a:t> Sie: </a:t>
            </a:r>
          </a:p>
          <a:p>
            <a:pPr marL="728662" lvl="1" indent="-457200"/>
            <a:r>
              <a:rPr lang="en-US" dirty="0"/>
              <a:t>Wie </a:t>
            </a:r>
            <a:r>
              <a:rPr lang="en-US" dirty="0" err="1"/>
              <a:t>viele</a:t>
            </a:r>
            <a:r>
              <a:rPr lang="en-US" dirty="0"/>
              <a:t> </a:t>
            </a:r>
            <a:r>
              <a:rPr lang="en-US" dirty="0" err="1"/>
              <a:t>Wochen</a:t>
            </a:r>
            <a:r>
              <a:rPr lang="en-US" dirty="0"/>
              <a:t> hat </a:t>
            </a:r>
            <a:r>
              <a:rPr lang="en-US" dirty="0" err="1"/>
              <a:t>ein</a:t>
            </a:r>
            <a:r>
              <a:rPr lang="en-US" dirty="0"/>
              <a:t> </a:t>
            </a:r>
            <a:r>
              <a:rPr lang="en-US" dirty="0" err="1"/>
              <a:t>Jahr</a:t>
            </a:r>
            <a:r>
              <a:rPr lang="en-US" dirty="0"/>
              <a:t> </a:t>
            </a:r>
            <a:r>
              <a:rPr lang="en-US" dirty="0" err="1"/>
              <a:t>mit</a:t>
            </a:r>
            <a:r>
              <a:rPr lang="en-US" dirty="0"/>
              <a:t> 365 </a:t>
            </a:r>
            <a:r>
              <a:rPr lang="en-US" dirty="0" err="1"/>
              <a:t>Tagen</a:t>
            </a:r>
            <a:r>
              <a:rPr lang="en-US" dirty="0"/>
              <a:t>?  </a:t>
            </a:r>
          </a:p>
          <a:p>
            <a:pPr marL="728662" lvl="1" indent="-457200"/>
            <a:r>
              <a:rPr lang="en-US" dirty="0"/>
              <a:t>Wie </a:t>
            </a:r>
            <a:r>
              <a:rPr lang="en-US" dirty="0" err="1"/>
              <a:t>viele</a:t>
            </a:r>
            <a:r>
              <a:rPr lang="en-US" dirty="0"/>
              <a:t> </a:t>
            </a:r>
            <a:r>
              <a:rPr lang="en-US" dirty="0" err="1"/>
              <a:t>Sekunden</a:t>
            </a:r>
            <a:r>
              <a:rPr lang="en-US" dirty="0"/>
              <a:t> hat </a:t>
            </a:r>
            <a:r>
              <a:rPr lang="en-US" dirty="0" err="1"/>
              <a:t>ein</a:t>
            </a:r>
            <a:r>
              <a:rPr lang="en-US" dirty="0"/>
              <a:t> Tag? </a:t>
            </a:r>
          </a:p>
          <a:p>
            <a:pPr marL="728662" lvl="1" indent="-457200"/>
            <a:r>
              <a:rPr lang="de-DE" dirty="0"/>
              <a:t>F</a:t>
            </a:r>
            <a:r>
              <a:rPr lang="en-US" dirty="0" err="1"/>
              <a:t>ügen</a:t>
            </a:r>
            <a:r>
              <a:rPr lang="en-US" dirty="0"/>
              <a:t> Sie </a:t>
            </a:r>
            <a:r>
              <a:rPr lang="en-US" dirty="0" err="1"/>
              <a:t>vier</a:t>
            </a:r>
            <a:r>
              <a:rPr lang="en-US" dirty="0"/>
              <a:t> </a:t>
            </a:r>
            <a:r>
              <a:rPr lang="en-US" dirty="0" err="1"/>
              <a:t>weitere</a:t>
            </a:r>
            <a:r>
              <a:rPr lang="en-US" dirty="0"/>
              <a:t> </a:t>
            </a:r>
            <a:r>
              <a:rPr lang="en-US" dirty="0" err="1"/>
              <a:t>beliebige</a:t>
            </a:r>
            <a:r>
              <a:rPr lang="en-US" dirty="0"/>
              <a:t> </a:t>
            </a:r>
            <a:r>
              <a:rPr lang="en-US" dirty="0" err="1"/>
              <a:t>Berechnungen</a:t>
            </a:r>
            <a:r>
              <a:rPr lang="en-US" dirty="0"/>
              <a:t> (</a:t>
            </a:r>
            <a:r>
              <a:rPr lang="en-US" dirty="0" err="1"/>
              <a:t>z.B</a:t>
            </a:r>
            <a:r>
              <a:rPr lang="en-US" dirty="0"/>
              <a:t>., </a:t>
            </a:r>
            <a:r>
              <a:rPr lang="en-US" dirty="0" err="1"/>
              <a:t>mit</a:t>
            </a:r>
            <a:r>
              <a:rPr lang="en-US" dirty="0"/>
              <a:t> +, -, </a:t>
            </a:r>
            <a:r>
              <a:rPr lang="de-DE" dirty="0"/>
              <a:t>^) </a:t>
            </a:r>
            <a:r>
              <a:rPr lang="en-US" dirty="0" err="1"/>
              <a:t>hinzu</a:t>
            </a:r>
            <a:r>
              <a:rPr lang="en-US" dirty="0"/>
              <a:t>. </a:t>
            </a:r>
            <a:endParaRPr lang="de-DE" dirty="0"/>
          </a:p>
          <a:p>
            <a:pPr marL="0" indent="0">
              <a:buNone/>
            </a:pPr>
            <a:r>
              <a:rPr lang="de-DE" dirty="0"/>
              <a:t>Gliedern Sie die Skriptdatei durch einige Kommentare.</a:t>
            </a:r>
          </a:p>
        </p:txBody>
      </p:sp>
      <p:sp>
        <p:nvSpPr>
          <p:cNvPr id="3" name="Titel 2">
            <a:extLst>
              <a:ext uri="{FF2B5EF4-FFF2-40B4-BE49-F238E27FC236}">
                <a16:creationId xmlns:a16="http://schemas.microsoft.com/office/drawing/2014/main" id="{8DC06BF4-DD62-4310-8F9E-C0A0D7EAB345}"/>
              </a:ext>
            </a:extLst>
          </p:cNvPr>
          <p:cNvSpPr>
            <a:spLocks noGrp="1"/>
          </p:cNvSpPr>
          <p:nvPr>
            <p:ph type="title"/>
          </p:nvPr>
        </p:nvSpPr>
        <p:spPr/>
        <p:txBody>
          <a:bodyPr/>
          <a:lstStyle/>
          <a:p>
            <a:r>
              <a:rPr lang="de-DE" dirty="0"/>
              <a:t>Aufgabe</a:t>
            </a:r>
            <a:endParaRPr lang="en-US" dirty="0"/>
          </a:p>
        </p:txBody>
      </p:sp>
    </p:spTree>
    <p:extLst>
      <p:ext uri="{BB962C8B-B14F-4D97-AF65-F5344CB8AC3E}">
        <p14:creationId xmlns:p14="http://schemas.microsoft.com/office/powerpoint/2010/main" val="307620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64148E-495F-4BC1-8FCD-18CBB1C826FB}"/>
              </a:ext>
            </a:extLst>
          </p:cNvPr>
          <p:cNvSpPr>
            <a:spLocks noGrp="1"/>
          </p:cNvSpPr>
          <p:nvPr>
            <p:ph idx="1"/>
          </p:nvPr>
        </p:nvSpPr>
        <p:spPr/>
        <p:txBody>
          <a:bodyPr/>
          <a:lstStyle/>
          <a:p>
            <a:r>
              <a:rPr lang="de-DE" dirty="0"/>
              <a:t>Sie wissen wie man R und </a:t>
            </a:r>
            <a:r>
              <a:rPr lang="de-DE" dirty="0" err="1"/>
              <a:t>RStudio</a:t>
            </a:r>
            <a:r>
              <a:rPr lang="de-DE" dirty="0"/>
              <a:t> auf Ihrem Rechner installiert. </a:t>
            </a:r>
          </a:p>
          <a:p>
            <a:r>
              <a:rPr lang="de-DE" dirty="0"/>
              <a:t>Sie finden sich in dieser Umgebung zurecht und kennen die Unterschiede zwischen R und </a:t>
            </a:r>
            <a:r>
              <a:rPr lang="de-DE" dirty="0" err="1"/>
              <a:t>RStudio</a:t>
            </a:r>
            <a:r>
              <a:rPr lang="de-DE" dirty="0"/>
              <a:t>, Konsole und Skript.</a:t>
            </a:r>
          </a:p>
          <a:p>
            <a:r>
              <a:rPr lang="de-DE" dirty="0"/>
              <a:t>Sie kennen die Funktionen der vier Fenster von R.</a:t>
            </a:r>
          </a:p>
          <a:p>
            <a:r>
              <a:rPr lang="de-DE" dirty="0"/>
              <a:t>Sie können die einfachsten Rechneraufgaben in R ausführen.  </a:t>
            </a:r>
            <a:endParaRPr lang="en-US" dirty="0"/>
          </a:p>
          <a:p>
            <a:endParaRPr lang="en-US" dirty="0"/>
          </a:p>
        </p:txBody>
      </p:sp>
      <p:sp>
        <p:nvSpPr>
          <p:cNvPr id="3" name="Titel 2">
            <a:extLst>
              <a:ext uri="{FF2B5EF4-FFF2-40B4-BE49-F238E27FC236}">
                <a16:creationId xmlns:a16="http://schemas.microsoft.com/office/drawing/2014/main" id="{2AB8BACC-3EC1-4EC2-8052-F683D3907452}"/>
              </a:ext>
            </a:extLst>
          </p:cNvPr>
          <p:cNvSpPr>
            <a:spLocks noGrp="1"/>
          </p:cNvSpPr>
          <p:nvPr>
            <p:ph type="title"/>
          </p:nvPr>
        </p:nvSpPr>
        <p:spPr/>
        <p:txBody>
          <a:bodyPr/>
          <a:lstStyle/>
          <a:p>
            <a:r>
              <a:rPr lang="de-DE" dirty="0"/>
              <a:t>Was haben wir gelernt? </a:t>
            </a:r>
            <a:endParaRPr lang="en-US" dirty="0"/>
          </a:p>
        </p:txBody>
      </p:sp>
    </p:spTree>
    <p:extLst>
      <p:ext uri="{BB962C8B-B14F-4D97-AF65-F5344CB8AC3E}">
        <p14:creationId xmlns:p14="http://schemas.microsoft.com/office/powerpoint/2010/main" val="130966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58C1BC0-254E-4586-A09D-4864F447BDF7}"/>
              </a:ext>
            </a:extLst>
          </p:cNvPr>
          <p:cNvSpPr>
            <a:spLocks noGrp="1"/>
          </p:cNvSpPr>
          <p:nvPr>
            <p:ph type="title"/>
          </p:nvPr>
        </p:nvSpPr>
        <p:spPr/>
        <p:txBody>
          <a:bodyPr/>
          <a:lstStyle/>
          <a:p>
            <a:r>
              <a:rPr lang="de-DE" dirty="0"/>
              <a:t>Fragen? Fragen!</a:t>
            </a:r>
            <a:endParaRPr lang="en-US" dirty="0"/>
          </a:p>
        </p:txBody>
      </p:sp>
      <p:pic>
        <p:nvPicPr>
          <p:cNvPr id="4" name="Inhaltsplatzhalter 3">
            <a:extLst>
              <a:ext uri="{FF2B5EF4-FFF2-40B4-BE49-F238E27FC236}">
                <a16:creationId xmlns:a16="http://schemas.microsoft.com/office/drawing/2014/main" id="{61E9EB15-59FF-4C94-89D8-95F7A2854D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3341" y="1732939"/>
            <a:ext cx="4522829" cy="3392122"/>
          </a:xfrm>
          <a:prstGeom prst="rect">
            <a:avLst/>
          </a:prstGeom>
        </p:spPr>
      </p:pic>
    </p:spTree>
    <p:extLst>
      <p:ext uri="{BB962C8B-B14F-4D97-AF65-F5344CB8AC3E}">
        <p14:creationId xmlns:p14="http://schemas.microsoft.com/office/powerpoint/2010/main" val="275393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59DE8F8-9BBE-42A0-BD09-D03B78DA6063}"/>
              </a:ext>
            </a:extLst>
          </p:cNvPr>
          <p:cNvSpPr>
            <a:spLocks noGrp="1"/>
          </p:cNvSpPr>
          <p:nvPr>
            <p:ph type="title"/>
          </p:nvPr>
        </p:nvSpPr>
        <p:spPr/>
        <p:txBody>
          <a:bodyPr/>
          <a:lstStyle/>
          <a:p>
            <a:endParaRPr lang="en-US"/>
          </a:p>
        </p:txBody>
      </p:sp>
      <p:pic>
        <p:nvPicPr>
          <p:cNvPr id="4098" name="Picture 2" descr="Day 1 vs 10 years of experience image">
            <a:extLst>
              <a:ext uri="{FF2B5EF4-FFF2-40B4-BE49-F238E27FC236}">
                <a16:creationId xmlns:a16="http://schemas.microsoft.com/office/drawing/2014/main" id="{8DE624DC-47FA-47AF-AEFF-C0F5FC50D6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99471" y="1616075"/>
            <a:ext cx="3993057"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6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F61948-E4F9-4C79-930C-7A6C3FA966C3}"/>
              </a:ext>
            </a:extLst>
          </p:cNvPr>
          <p:cNvSpPr>
            <a:spLocks noGrp="1"/>
          </p:cNvSpPr>
          <p:nvPr>
            <p:ph type="title"/>
          </p:nvPr>
        </p:nvSpPr>
        <p:spPr/>
        <p:txBody>
          <a:bodyPr/>
          <a:lstStyle/>
          <a:p>
            <a:r>
              <a:rPr lang="de-DE" dirty="0"/>
              <a:t>Quiz</a:t>
            </a:r>
            <a:endParaRPr lang="en-US" dirty="0"/>
          </a:p>
        </p:txBody>
      </p:sp>
      <p:pic>
        <p:nvPicPr>
          <p:cNvPr id="7170" name="Picture 2" descr="https://bookdown.org/joone/ComputationalMethods/img/1/rstudio.png">
            <a:extLst>
              <a:ext uri="{FF2B5EF4-FFF2-40B4-BE49-F238E27FC236}">
                <a16:creationId xmlns:a16="http://schemas.microsoft.com/office/drawing/2014/main" id="{69C65A0F-3A32-4465-88DF-39A65C8F9D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5662" y="1616075"/>
            <a:ext cx="7760676"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54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83325E5-9F02-46CA-9407-F9BBA6017546}"/>
              </a:ext>
            </a:extLst>
          </p:cNvPr>
          <p:cNvSpPr>
            <a:spLocks noGrp="1"/>
          </p:cNvSpPr>
          <p:nvPr>
            <p:ph idx="1"/>
          </p:nvPr>
        </p:nvSpPr>
        <p:spPr/>
        <p:txBody>
          <a:bodyPr/>
          <a:lstStyle/>
          <a:p>
            <a:r>
              <a:rPr lang="de-DE" dirty="0"/>
              <a:t>Daria Kravets-Meinke</a:t>
            </a:r>
          </a:p>
          <a:p>
            <a:pPr marL="0" indent="0">
              <a:buNone/>
            </a:pPr>
            <a:r>
              <a:rPr lang="de-DE" dirty="0"/>
              <a:t>	</a:t>
            </a:r>
            <a:r>
              <a:rPr lang="de-DE" dirty="0">
                <a:hlinkClick r:id="rId3"/>
              </a:rPr>
              <a:t>daria.kravets@uni-passau.de</a:t>
            </a:r>
            <a:r>
              <a:rPr lang="de-DE" dirty="0"/>
              <a:t> </a:t>
            </a:r>
          </a:p>
          <a:p>
            <a:r>
              <a:rPr lang="de-DE" dirty="0"/>
              <a:t>Sprechstunde:</a:t>
            </a:r>
          </a:p>
          <a:p>
            <a:pPr lvl="1"/>
            <a:r>
              <a:rPr lang="de-DE" dirty="0"/>
              <a:t>Nach Vereinbarung </a:t>
            </a:r>
          </a:p>
          <a:p>
            <a:pPr lvl="1"/>
            <a:endParaRPr lang="de-DE" dirty="0"/>
          </a:p>
          <a:p>
            <a:pPr lvl="1"/>
            <a:endParaRPr lang="de-DE" dirty="0"/>
          </a:p>
          <a:p>
            <a:pPr marL="428625" indent="-342900"/>
            <a:r>
              <a:rPr lang="de-DE" dirty="0"/>
              <a:t>Seit 2019: Doktorandin und </a:t>
            </a:r>
            <a:r>
              <a:rPr lang="de-DE" dirty="0" err="1"/>
              <a:t>WiMi</a:t>
            </a:r>
            <a:r>
              <a:rPr lang="de-DE" dirty="0"/>
              <a:t> am Lehrstuhl für Politische Kommunikation (RUSINFORM-Projekt) </a:t>
            </a:r>
          </a:p>
          <a:p>
            <a:pPr marL="428625" indent="-342900"/>
            <a:r>
              <a:rPr lang="de-DE" dirty="0"/>
              <a:t>Seit 2020: </a:t>
            </a:r>
            <a:r>
              <a:rPr lang="de-DE" dirty="0" err="1"/>
              <a:t>WiMi</a:t>
            </a:r>
            <a:r>
              <a:rPr lang="de-DE" dirty="0"/>
              <a:t> am Lehrstuhl für Wissenschaftskommunikation</a:t>
            </a:r>
          </a:p>
          <a:p>
            <a:pPr marL="428625" indent="-342900"/>
            <a:r>
              <a:rPr lang="de-DE" dirty="0"/>
              <a:t>Leidenschaft für Python/R und Data Science </a:t>
            </a:r>
            <a:r>
              <a:rPr lang="de-DE" dirty="0">
                <a:sym typeface="Wingdings" panose="05000000000000000000" pitchFamily="2" charset="2"/>
              </a:rPr>
              <a:t> </a:t>
            </a:r>
            <a:endParaRPr lang="de-DE" dirty="0"/>
          </a:p>
          <a:p>
            <a:endParaRPr lang="en-US" dirty="0"/>
          </a:p>
        </p:txBody>
      </p:sp>
      <p:sp>
        <p:nvSpPr>
          <p:cNvPr id="3" name="Titel 2">
            <a:extLst>
              <a:ext uri="{FF2B5EF4-FFF2-40B4-BE49-F238E27FC236}">
                <a16:creationId xmlns:a16="http://schemas.microsoft.com/office/drawing/2014/main" id="{4EC89B27-7F0E-4FFD-80A6-FC5B3B8C8DF2}"/>
              </a:ext>
            </a:extLst>
          </p:cNvPr>
          <p:cNvSpPr>
            <a:spLocks noGrp="1"/>
          </p:cNvSpPr>
          <p:nvPr>
            <p:ph type="title"/>
          </p:nvPr>
        </p:nvSpPr>
        <p:spPr/>
        <p:txBody>
          <a:bodyPr/>
          <a:lstStyle/>
          <a:p>
            <a:r>
              <a:rPr lang="de-DE" dirty="0"/>
              <a:t>Vorstellungsrunde: Wer bin ich? </a:t>
            </a:r>
            <a:endParaRPr lang="en-US" dirty="0"/>
          </a:p>
        </p:txBody>
      </p:sp>
      <p:pic>
        <p:nvPicPr>
          <p:cNvPr id="1026" name="Picture 2" descr="https://www.phil.uni-passau.de/fileadmin/_processed_/8/8/csm_Foto_Kravets_aa764774f3.jpg">
            <a:extLst>
              <a:ext uri="{FF2B5EF4-FFF2-40B4-BE49-F238E27FC236}">
                <a16:creationId xmlns:a16="http://schemas.microsoft.com/office/drawing/2014/main" id="{B927060C-C3C6-4B0E-8FF9-65ADCDD0F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483" y="1545198"/>
            <a:ext cx="3250895" cy="217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24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AFE023-5BF6-4AF2-B72E-1299756C7D59}"/>
              </a:ext>
            </a:extLst>
          </p:cNvPr>
          <p:cNvSpPr>
            <a:spLocks noGrp="1"/>
          </p:cNvSpPr>
          <p:nvPr>
            <p:ph type="title"/>
          </p:nvPr>
        </p:nvSpPr>
        <p:spPr/>
        <p:txBody>
          <a:bodyPr/>
          <a:lstStyle/>
          <a:p>
            <a:r>
              <a:rPr lang="de-DE" dirty="0"/>
              <a:t>Corona-Regeln</a:t>
            </a:r>
            <a:endParaRPr lang="en-US" dirty="0"/>
          </a:p>
        </p:txBody>
      </p:sp>
      <p:pic>
        <p:nvPicPr>
          <p:cNvPr id="8194" name="Picture 2" descr="AHA+A+L | Zusammen gegen Corona">
            <a:extLst>
              <a:ext uri="{FF2B5EF4-FFF2-40B4-BE49-F238E27FC236}">
                <a16:creationId xmlns:a16="http://schemas.microsoft.com/office/drawing/2014/main" id="{EFA4F5A8-4AD4-4EFF-827F-E79BACBB7ED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34" y="1329041"/>
            <a:ext cx="3300568" cy="46670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b sofort gilt die 3G-Regel - Der Hüttenstollen">
            <a:extLst>
              <a:ext uri="{FF2B5EF4-FFF2-40B4-BE49-F238E27FC236}">
                <a16:creationId xmlns:a16="http://schemas.microsoft.com/office/drawing/2014/main" id="{8A588434-4A7B-43C8-8574-D958BED838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197"/>
          <a:stretch/>
        </p:blipFill>
        <p:spPr bwMode="auto">
          <a:xfrm>
            <a:off x="5619321" y="1916935"/>
            <a:ext cx="4599496" cy="371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78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BF3FAB4-5265-4BF2-B224-4F8FCD3A7DAB}"/>
              </a:ext>
            </a:extLst>
          </p:cNvPr>
          <p:cNvSpPr>
            <a:spLocks noGrp="1"/>
          </p:cNvSpPr>
          <p:nvPr>
            <p:ph type="title"/>
          </p:nvPr>
        </p:nvSpPr>
        <p:spPr/>
        <p:txBody>
          <a:bodyPr/>
          <a:lstStyle/>
          <a:p>
            <a:r>
              <a:rPr lang="de-DE" dirty="0"/>
              <a:t>Seminarplan &amp; Organisatorisches</a:t>
            </a:r>
            <a:endParaRPr lang="en-US" dirty="0"/>
          </a:p>
        </p:txBody>
      </p:sp>
      <p:sp>
        <p:nvSpPr>
          <p:cNvPr id="7" name="Textfeld 6">
            <a:extLst>
              <a:ext uri="{FF2B5EF4-FFF2-40B4-BE49-F238E27FC236}">
                <a16:creationId xmlns:a16="http://schemas.microsoft.com/office/drawing/2014/main" id="{74CFEAA8-F4DB-4934-9185-D3DD08B684CE}"/>
              </a:ext>
            </a:extLst>
          </p:cNvPr>
          <p:cNvSpPr txBox="1"/>
          <p:nvPr/>
        </p:nvSpPr>
        <p:spPr>
          <a:xfrm>
            <a:off x="1443317" y="6315314"/>
            <a:ext cx="9305365" cy="369332"/>
          </a:xfrm>
          <a:prstGeom prst="rect">
            <a:avLst/>
          </a:prstGeom>
          <a:noFill/>
        </p:spPr>
        <p:txBody>
          <a:bodyPr wrap="square" rtlCol="0">
            <a:spAutoFit/>
          </a:bodyPr>
          <a:lstStyle/>
          <a:p>
            <a:r>
              <a:rPr lang="en-US" dirty="0"/>
              <a:t>https://github.com/polcomm-passau/computational_methods_python/tree/main </a:t>
            </a:r>
          </a:p>
        </p:txBody>
      </p:sp>
      <p:pic>
        <p:nvPicPr>
          <p:cNvPr id="4" name="Grafik 3">
            <a:extLst>
              <a:ext uri="{FF2B5EF4-FFF2-40B4-BE49-F238E27FC236}">
                <a16:creationId xmlns:a16="http://schemas.microsoft.com/office/drawing/2014/main" id="{8230C922-92E2-41D2-A333-D8E09C8C886E}"/>
              </a:ext>
            </a:extLst>
          </p:cNvPr>
          <p:cNvPicPr>
            <a:picLocks noChangeAspect="1"/>
          </p:cNvPicPr>
          <p:nvPr/>
        </p:nvPicPr>
        <p:blipFill>
          <a:blip r:embed="rId3"/>
          <a:stretch>
            <a:fillRect/>
          </a:stretch>
        </p:blipFill>
        <p:spPr>
          <a:xfrm>
            <a:off x="2001715" y="1447143"/>
            <a:ext cx="6834556" cy="4227484"/>
          </a:xfrm>
          <a:prstGeom prst="rect">
            <a:avLst/>
          </a:prstGeom>
        </p:spPr>
      </p:pic>
    </p:spTree>
    <p:extLst>
      <p:ext uri="{BB962C8B-B14F-4D97-AF65-F5344CB8AC3E}">
        <p14:creationId xmlns:p14="http://schemas.microsoft.com/office/powerpoint/2010/main" val="264570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390F60F-C47E-4DE3-A96E-CC2A81DB8C4F}"/>
              </a:ext>
            </a:extLst>
          </p:cNvPr>
          <p:cNvSpPr>
            <a:spLocks noGrp="1"/>
          </p:cNvSpPr>
          <p:nvPr>
            <p:ph type="title"/>
          </p:nvPr>
        </p:nvSpPr>
        <p:spPr/>
        <p:txBody>
          <a:bodyPr/>
          <a:lstStyle/>
          <a:p>
            <a:r>
              <a:rPr lang="de-DE" dirty="0"/>
              <a:t>Lektüre</a:t>
            </a:r>
            <a:endParaRPr lang="en-US" dirty="0"/>
          </a:p>
        </p:txBody>
      </p:sp>
      <p:pic>
        <p:nvPicPr>
          <p:cNvPr id="9218" name="Picture 2" descr="https://media.wiley.com/product_data/coverImage300/39/11196802/1119680239.jpg">
            <a:extLst>
              <a:ext uri="{FF2B5EF4-FFF2-40B4-BE49-F238E27FC236}">
                <a16:creationId xmlns:a16="http://schemas.microsoft.com/office/drawing/2014/main" id="{6A3AB8D4-A426-4F3D-B16B-4E542B67D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223" y="1616075"/>
            <a:ext cx="28575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66B46E5C-BFA9-40A4-8F20-D5E1B48BFD45}"/>
              </a:ext>
            </a:extLst>
          </p:cNvPr>
          <p:cNvSpPr txBox="1"/>
          <p:nvPr/>
        </p:nvSpPr>
        <p:spPr>
          <a:xfrm>
            <a:off x="4737253" y="2522863"/>
            <a:ext cx="4446217" cy="1477328"/>
          </a:xfrm>
          <a:prstGeom prst="rect">
            <a:avLst/>
          </a:prstGeom>
          <a:noFill/>
        </p:spPr>
        <p:txBody>
          <a:bodyPr wrap="none" rtlCol="0">
            <a:spAutoFit/>
          </a:bodyPr>
          <a:lstStyle/>
          <a:p>
            <a:r>
              <a:rPr lang="en-US" dirty="0">
                <a:hlinkClick r:id="rId4"/>
              </a:rPr>
              <a:t>http://i.amcat.nl/ccsbook_preview/index.html</a:t>
            </a:r>
            <a:endParaRPr lang="en-US" dirty="0"/>
          </a:p>
          <a:p>
            <a:endParaRPr lang="de-DE" dirty="0"/>
          </a:p>
          <a:p>
            <a:r>
              <a:rPr lang="de-DE" dirty="0">
                <a:solidFill>
                  <a:schemeClr val="accent6">
                    <a:lumMod val="10000"/>
                  </a:schemeClr>
                </a:solidFill>
              </a:rPr>
              <a:t>U</a:t>
            </a:r>
            <a:r>
              <a:rPr lang="en-US" dirty="0" err="1">
                <a:solidFill>
                  <a:schemeClr val="accent6">
                    <a:lumMod val="10000"/>
                  </a:schemeClr>
                </a:solidFill>
              </a:rPr>
              <a:t>sername</a:t>
            </a:r>
            <a:r>
              <a:rPr lang="en-US" dirty="0">
                <a:solidFill>
                  <a:schemeClr val="accent6">
                    <a:lumMod val="10000"/>
                  </a:schemeClr>
                </a:solidFill>
              </a:rPr>
              <a:t>: preview</a:t>
            </a:r>
          </a:p>
          <a:p>
            <a:endParaRPr lang="de-DE" dirty="0">
              <a:solidFill>
                <a:schemeClr val="accent6">
                  <a:lumMod val="10000"/>
                </a:schemeClr>
              </a:solidFill>
            </a:endParaRPr>
          </a:p>
          <a:p>
            <a:r>
              <a:rPr lang="de-DE" dirty="0">
                <a:solidFill>
                  <a:schemeClr val="accent6">
                    <a:lumMod val="10000"/>
                  </a:schemeClr>
                </a:solidFill>
              </a:rPr>
              <a:t>P</a:t>
            </a:r>
            <a:r>
              <a:rPr lang="en-US" dirty="0" err="1">
                <a:solidFill>
                  <a:schemeClr val="accent6">
                    <a:lumMod val="10000"/>
                  </a:schemeClr>
                </a:solidFill>
              </a:rPr>
              <a:t>assword</a:t>
            </a:r>
            <a:r>
              <a:rPr lang="en-US" dirty="0">
                <a:solidFill>
                  <a:schemeClr val="accent6">
                    <a:lumMod val="10000"/>
                  </a:schemeClr>
                </a:solidFill>
              </a:rPr>
              <a:t>: computational</a:t>
            </a:r>
          </a:p>
        </p:txBody>
      </p:sp>
    </p:spTree>
    <p:extLst>
      <p:ext uri="{BB962C8B-B14F-4D97-AF65-F5344CB8AC3E}">
        <p14:creationId xmlns:p14="http://schemas.microsoft.com/office/powerpoint/2010/main" val="81595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2C623B-83C8-4D99-8D10-429904FE6190}"/>
              </a:ext>
            </a:extLst>
          </p:cNvPr>
          <p:cNvSpPr>
            <a:spLocks noGrp="1"/>
          </p:cNvSpPr>
          <p:nvPr>
            <p:ph type="title"/>
          </p:nvPr>
        </p:nvSpPr>
        <p:spPr/>
        <p:txBody>
          <a:bodyPr/>
          <a:lstStyle/>
          <a:p>
            <a:r>
              <a:rPr lang="de-DE" dirty="0"/>
              <a:t>Lektüre deutschsprachig</a:t>
            </a:r>
            <a:endParaRPr lang="en-US" dirty="0"/>
          </a:p>
        </p:txBody>
      </p:sp>
      <p:pic>
        <p:nvPicPr>
          <p:cNvPr id="4098" name="Picture 2" descr="Book cover">
            <a:extLst>
              <a:ext uri="{FF2B5EF4-FFF2-40B4-BE49-F238E27FC236}">
                <a16:creationId xmlns:a16="http://schemas.microsoft.com/office/drawing/2014/main" id="{5112FC9F-64B6-403D-8595-B4ABAB60D3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2047" y="1607283"/>
            <a:ext cx="2941167" cy="420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4C13B109-E834-4B5F-824E-1DF98E372DCF}"/>
              </a:ext>
            </a:extLst>
          </p:cNvPr>
          <p:cNvSpPr txBox="1"/>
          <p:nvPr/>
        </p:nvSpPr>
        <p:spPr>
          <a:xfrm>
            <a:off x="1119554" y="3059668"/>
            <a:ext cx="5732403" cy="369332"/>
          </a:xfrm>
          <a:prstGeom prst="rect">
            <a:avLst/>
          </a:prstGeom>
          <a:noFill/>
        </p:spPr>
        <p:txBody>
          <a:bodyPr wrap="none" rtlCol="0">
            <a:spAutoFit/>
          </a:bodyPr>
          <a:lstStyle/>
          <a:p>
            <a:r>
              <a:rPr lang="en-US" dirty="0">
                <a:solidFill>
                  <a:schemeClr val="accent6">
                    <a:lumMod val="10000"/>
                  </a:schemeClr>
                </a:solidFill>
                <a:hlinkClick r:id="rId3"/>
              </a:rPr>
              <a:t>https://link.springer.com/book/10.1007/978-3-658-40171-9</a:t>
            </a:r>
            <a:endParaRPr lang="en-US" dirty="0">
              <a:solidFill>
                <a:schemeClr val="accent6">
                  <a:lumMod val="10000"/>
                </a:schemeClr>
              </a:solidFill>
            </a:endParaRPr>
          </a:p>
        </p:txBody>
      </p:sp>
    </p:spTree>
    <p:extLst>
      <p:ext uri="{BB962C8B-B14F-4D97-AF65-F5344CB8AC3E}">
        <p14:creationId xmlns:p14="http://schemas.microsoft.com/office/powerpoint/2010/main" val="230924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0F47458-369E-4D74-BFA2-E1CAC2AC8A74}"/>
              </a:ext>
            </a:extLst>
          </p:cNvPr>
          <p:cNvSpPr>
            <a:spLocks noGrp="1"/>
          </p:cNvSpPr>
          <p:nvPr>
            <p:ph type="title"/>
          </p:nvPr>
        </p:nvSpPr>
        <p:spPr/>
        <p:txBody>
          <a:bodyPr/>
          <a:lstStyle/>
          <a:p>
            <a:r>
              <a:rPr lang="de-DE" dirty="0"/>
              <a:t>Achterbahn der Emotionen beim Programmieren </a:t>
            </a:r>
            <a:endParaRPr lang="en-US" dirty="0"/>
          </a:p>
        </p:txBody>
      </p:sp>
      <p:pic>
        <p:nvPicPr>
          <p:cNvPr id="5122" name="Picture 2" descr="Super Programmer- SemicolonWorld">
            <a:extLst>
              <a:ext uri="{FF2B5EF4-FFF2-40B4-BE49-F238E27FC236}">
                <a16:creationId xmlns:a16="http://schemas.microsoft.com/office/drawing/2014/main" id="{14F08437-2606-49D3-916C-27B975DE27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3533" y="1616075"/>
            <a:ext cx="5604933"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2D41D2-D059-4A8B-9F30-4A6A6CAF52DA}"/>
              </a:ext>
            </a:extLst>
          </p:cNvPr>
          <p:cNvSpPr>
            <a:spLocks noGrp="1"/>
          </p:cNvSpPr>
          <p:nvPr>
            <p:ph type="title"/>
          </p:nvPr>
        </p:nvSpPr>
        <p:spPr/>
        <p:txBody>
          <a:bodyPr/>
          <a:lstStyle/>
          <a:p>
            <a:r>
              <a:rPr lang="de-DE" dirty="0"/>
              <a:t>Es wird besser! </a:t>
            </a:r>
            <a:endParaRPr lang="en-US" dirty="0"/>
          </a:p>
        </p:txBody>
      </p:sp>
      <p:pic>
        <p:nvPicPr>
          <p:cNvPr id="6146" name="Picture 2" descr="https://favstats.github.io/ds3_r_intro/images/r_first_then_new.png">
            <a:extLst>
              <a:ext uri="{FF2B5EF4-FFF2-40B4-BE49-F238E27FC236}">
                <a16:creationId xmlns:a16="http://schemas.microsoft.com/office/drawing/2014/main" id="{E4A349B5-6674-4EA0-BDC9-FCBD8F5015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61589"/>
            <a:ext cx="10515600" cy="3712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6713383D-7BFC-45FB-96A8-36B3F795FE88}"/>
              </a:ext>
            </a:extLst>
          </p:cNvPr>
          <p:cNvSpPr txBox="1"/>
          <p:nvPr/>
        </p:nvSpPr>
        <p:spPr>
          <a:xfrm>
            <a:off x="9110950" y="6393934"/>
            <a:ext cx="2840971" cy="369332"/>
          </a:xfrm>
          <a:prstGeom prst="rect">
            <a:avLst/>
          </a:prstGeom>
          <a:noFill/>
        </p:spPr>
        <p:txBody>
          <a:bodyPr wrap="none" rtlCol="0">
            <a:spAutoFit/>
          </a:bodyPr>
          <a:lstStyle/>
          <a:p>
            <a:r>
              <a:rPr lang="en-US" dirty="0"/>
              <a:t>Illustration von </a:t>
            </a:r>
            <a:r>
              <a:rPr lang="en-US" dirty="0">
                <a:hlinkClick r:id="rId4"/>
              </a:rPr>
              <a:t>Allison Horst</a:t>
            </a:r>
            <a:r>
              <a:rPr lang="en-US" dirty="0"/>
              <a:t> </a:t>
            </a:r>
          </a:p>
        </p:txBody>
      </p:sp>
    </p:spTree>
    <p:extLst>
      <p:ext uri="{BB962C8B-B14F-4D97-AF65-F5344CB8AC3E}">
        <p14:creationId xmlns:p14="http://schemas.microsoft.com/office/powerpoint/2010/main" val="3635792435"/>
      </p:ext>
    </p:extLst>
  </p:cSld>
  <p:clrMapOvr>
    <a:masterClrMapping/>
  </p:clrMapOvr>
</p:sld>
</file>

<file path=ppt/theme/theme1.xml><?xml version="1.0" encoding="utf-8"?>
<a:theme xmlns:a="http://schemas.openxmlformats.org/drawingml/2006/main" name="Design1">
  <a:themeElements>
    <a:clrScheme name="Benutzerdefiniert 2">
      <a:dk1>
        <a:srgbClr val="7C877F"/>
      </a:dk1>
      <a:lt1>
        <a:sysClr val="window" lastClr="FFFFFF"/>
      </a:lt1>
      <a:dk2>
        <a:srgbClr val="7C877F"/>
      </a:dk2>
      <a:lt2>
        <a:srgbClr val="FFFFFF"/>
      </a:lt2>
      <a:accent1>
        <a:srgbClr val="F3A875"/>
      </a:accent1>
      <a:accent2>
        <a:srgbClr val="FFC05E"/>
      </a:accent2>
      <a:accent3>
        <a:srgbClr val="FFD593"/>
      </a:accent3>
      <a:accent4>
        <a:srgbClr val="FFEAC9"/>
      </a:accent4>
      <a:accent5>
        <a:srgbClr val="D8D8D8"/>
      </a:accent5>
      <a:accent6>
        <a:srgbClr val="F2F2F2"/>
      </a:accent6>
      <a:hlink>
        <a:srgbClr val="4472C4"/>
      </a:hlink>
      <a:folHlink>
        <a:srgbClr val="954F72"/>
      </a:folHlink>
    </a:clrScheme>
    <a:fontScheme name="JoKo">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0DA7FBD5-915D-4B33-AFF4-0D0B3B35A04E}" vid="{A438A8D4-3BA5-48EC-9D29-7856D03EFF4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2020</Words>
  <Application>Microsoft Office PowerPoint</Application>
  <PresentationFormat>Breitbild</PresentationFormat>
  <Paragraphs>208</Paragraphs>
  <Slides>24</Slides>
  <Notes>21</Notes>
  <HiddenSlides>6</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Calibri Light</vt:lpstr>
      <vt:lpstr>Symbol</vt:lpstr>
      <vt:lpstr>Wingdings</vt:lpstr>
      <vt:lpstr>Design1</vt:lpstr>
      <vt:lpstr>WÜ: Programmieren für KoWi 27.10.2023 </vt:lpstr>
      <vt:lpstr>Agenda</vt:lpstr>
      <vt:lpstr>Vorstellungsrunde: Wer bin ich? </vt:lpstr>
      <vt:lpstr>Corona-Regeln</vt:lpstr>
      <vt:lpstr>Seminarplan &amp; Organisatorisches</vt:lpstr>
      <vt:lpstr>Lektüre</vt:lpstr>
      <vt:lpstr>Lektüre deutschsprachig</vt:lpstr>
      <vt:lpstr>Achterbahn der Emotionen beim Programmieren </vt:lpstr>
      <vt:lpstr>Es wird besser! </vt:lpstr>
      <vt:lpstr>Google Colab</vt:lpstr>
      <vt:lpstr>Python &amp; Google Colab</vt:lpstr>
      <vt:lpstr>Alternativen zu Google Colab </vt:lpstr>
      <vt:lpstr>Warum           lernen?  </vt:lpstr>
      <vt:lpstr>R oder Python? </vt:lpstr>
      <vt:lpstr>Populärsten Programmiersprachen – Oktober 2023</vt:lpstr>
      <vt:lpstr>Atteveldt-Buch: Python vs. R </vt:lpstr>
      <vt:lpstr>Python als Taschenrechner</vt:lpstr>
      <vt:lpstr>…wir springen zu Google Colab</vt:lpstr>
      <vt:lpstr>RStudio: Personalisierungen  </vt:lpstr>
      <vt:lpstr>Aufgabe</vt:lpstr>
      <vt:lpstr>Was haben wir gelernt? </vt:lpstr>
      <vt:lpstr>Fragen? Fragen!</vt:lpstr>
      <vt:lpstr>PowerPoint-Präsentation</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Kravets, Daria</dc:creator>
  <cp:lastModifiedBy>Kravets, Daria</cp:lastModifiedBy>
  <cp:revision>95</cp:revision>
  <cp:lastPrinted>2022-10-21T07:46:44Z</cp:lastPrinted>
  <dcterms:created xsi:type="dcterms:W3CDTF">2021-08-02T12:23:54Z</dcterms:created>
  <dcterms:modified xsi:type="dcterms:W3CDTF">2023-10-31T14:34:02Z</dcterms:modified>
</cp:coreProperties>
</file>