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6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1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4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68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56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57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492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47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7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67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8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1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3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2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4640B-9A1D-724B-BED1-8792A971DB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AA42F2-2A68-2244-B6C6-D23B1E978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254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43D60-5762-5946-93A1-600466E6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00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CCCBC-A3CF-374F-82F4-C0C1D8BB8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26" y="586135"/>
            <a:ext cx="8392541" cy="2421464"/>
          </a:xfrm>
        </p:spPr>
        <p:txBody>
          <a:bodyPr/>
          <a:lstStyle/>
          <a:p>
            <a:r>
              <a:rPr lang="ru-RU" b="1" dirty="0"/>
              <a:t>В эфире прогноз погоды в первой декаде мая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BE563-F766-3B40-B96B-1E1F0E2D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41" y="3429000"/>
            <a:ext cx="7197726" cy="1405467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Праздничный прогноз на сезон шашлыков подготовили </a:t>
            </a:r>
            <a:br>
              <a:rPr lang="ru-RU" dirty="0"/>
            </a:br>
            <a:r>
              <a:rPr lang="ru-RU" dirty="0"/>
              <a:t>студенты группы РК6-84Б:</a:t>
            </a:r>
            <a:br>
              <a:rPr lang="ru-RU" dirty="0"/>
            </a:br>
            <a:r>
              <a:rPr lang="ru-RU" b="1" dirty="0"/>
              <a:t>Крылов Н.</a:t>
            </a:r>
            <a:br>
              <a:rPr lang="ru-RU" b="1" dirty="0"/>
            </a:br>
            <a:r>
              <a:rPr lang="ru-RU" b="1" dirty="0" err="1"/>
              <a:t>Молькова</a:t>
            </a:r>
            <a:r>
              <a:rPr lang="ru-RU" b="1" dirty="0"/>
              <a:t> А.</a:t>
            </a:r>
            <a:br>
              <a:rPr lang="ru-RU" b="1" dirty="0"/>
            </a:br>
            <a:r>
              <a:rPr lang="ru-RU" b="1" dirty="0"/>
              <a:t>Петухов Е.</a:t>
            </a:r>
          </a:p>
        </p:txBody>
      </p:sp>
    </p:spTree>
    <p:extLst>
      <p:ext uri="{BB962C8B-B14F-4D97-AF65-F5344CB8AC3E}">
        <p14:creationId xmlns:p14="http://schemas.microsoft.com/office/powerpoint/2010/main" val="25928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9447-D5EA-C944-B74E-A1D52AF5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3083"/>
          </a:xfrm>
        </p:spPr>
        <p:txBody>
          <a:bodyPr>
            <a:noAutofit/>
          </a:bodyPr>
          <a:lstStyle/>
          <a:p>
            <a:r>
              <a:rPr lang="ru-RU" sz="2400" dirty="0"/>
              <a:t>Вариант 3. Использование статистики переходов температурных диапазонов в соседних декадах каждого года в единой матрице переходов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56738-B59B-AE4B-B6B8-10D660B3B963}"/>
                  </a:ext>
                </a:extLst>
              </p:cNvPr>
              <p:cNvSpPr txBox="1"/>
              <p:nvPr/>
            </p:nvSpPr>
            <p:spPr>
              <a:xfrm>
                <a:off x="685800" y="1775427"/>
                <a:ext cx="47808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8,9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⋅…⋅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r>
                  <a:rPr lang="ru-RU" dirty="0">
                    <a:latin typeface="+mj-lt"/>
                  </a:rPr>
                  <a:t>–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формула расчета для второго варианта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56738-B59B-AE4B-B6B8-10D660B3B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75427"/>
                <a:ext cx="4780861" cy="646331"/>
              </a:xfrm>
              <a:prstGeom prst="rect">
                <a:avLst/>
              </a:prstGeom>
              <a:blipFill>
                <a:blip r:embed="rId2"/>
                <a:stretch>
                  <a:fillRect l="-1326" b="-13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BE43F1-DB8A-8349-94E4-F2DDEBFC1D75}"/>
              </a:ext>
            </a:extLst>
          </p:cNvPr>
          <p:cNvSpPr txBox="1"/>
          <p:nvPr/>
        </p:nvSpPr>
        <p:spPr>
          <a:xfrm>
            <a:off x="685800" y="2524502"/>
            <a:ext cx="534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На основе статистики переходов температурных промежутков соседних декад каждого года составляются матрицы переходов для каждой пары соседних декад.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8B04-42FE-454E-A0B1-77D487CBBCB6}"/>
              </a:ext>
            </a:extLst>
          </p:cNvPr>
          <p:cNvSpPr txBox="1"/>
          <p:nvPr/>
        </p:nvSpPr>
        <p:spPr>
          <a:xfrm>
            <a:off x="685800" y="3827575"/>
            <a:ext cx="574845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[]</a:t>
            </a:r>
          </a:p>
          <a:p>
            <a:r>
              <a:rPr lang="en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r>
              <a:rPr lang="ru-RU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88893-095A-D94C-BBE8-524F539AEB0D}"/>
              </a:ext>
            </a:extLst>
          </p:cNvPr>
          <p:cNvSpPr txBox="1"/>
          <p:nvPr/>
        </p:nvSpPr>
        <p:spPr>
          <a:xfrm>
            <a:off x="7343163" y="1709479"/>
            <a:ext cx="461331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tmp_dot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].T</a:t>
            </a:r>
          </a:p>
          <a:p>
            <a:r>
              <a:rPr lang="en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tmp_dot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tmp_dot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].T)</a:t>
            </a:r>
          </a:p>
          <a:p>
            <a:r>
              <a:rPr lang="en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pi_10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0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tmp_dot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</a:t>
            </a:r>
            <a:r>
              <a:rPr lang="en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9AB01-4E6E-1245-A4E3-1AB9E00BE031}"/>
              </a:ext>
            </a:extLst>
          </p:cNvPr>
          <p:cNvSpPr txBox="1"/>
          <p:nvPr/>
        </p:nvSpPr>
        <p:spPr>
          <a:xfrm>
            <a:off x="7219785" y="2582625"/>
            <a:ext cx="48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Вычисление распределения вероятностей для десятой декады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0F418-2399-744A-97F8-F3DC0B91DD0A}"/>
              </a:ext>
            </a:extLst>
          </p:cNvPr>
          <p:cNvSpPr txBox="1"/>
          <p:nvPr/>
        </p:nvSpPr>
        <p:spPr>
          <a:xfrm>
            <a:off x="8234546" y="4681005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Полученный вектор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9E859-D902-C947-B04B-23FEC0E9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76650"/>
            <a:ext cx="5525584" cy="1855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80F046-D034-3F48-A44E-A056FB1CB215}"/>
                  </a:ext>
                </a:extLst>
              </p:cNvPr>
              <p:cNvSpPr txBox="1"/>
              <p:nvPr/>
            </p:nvSpPr>
            <p:spPr>
              <a:xfrm>
                <a:off x="6217589" y="5319528"/>
                <a:ext cx="882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80F046-D034-3F48-A44E-A056FB1CB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589" y="5319528"/>
                <a:ext cx="88280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EE3F00-D7E5-B34F-85E5-D853E84DC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9627" y="3696276"/>
            <a:ext cx="7874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0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1F62-6C49-8C43-9440-47553B7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0696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Вариант 3. Нахождение стохастических матриц переходов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072D7-962A-A142-85FB-4B2B10A3D13C}"/>
              </a:ext>
            </a:extLst>
          </p:cNvPr>
          <p:cNvSpPr txBox="1"/>
          <p:nvPr/>
        </p:nvSpPr>
        <p:spPr>
          <a:xfrm>
            <a:off x="685801" y="1631751"/>
            <a:ext cx="1001937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range(9): </a:t>
            </a:r>
          </a:p>
          <a:p>
            <a:r>
              <a:rPr lang="ru-RU" sz="1050" b="0" dirty="0">
                <a:effectLst/>
                <a:latin typeface="Menlo" panose="020B0609030804020204" pitchFamily="49" charset="0"/>
              </a:rPr>
              <a:t>	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matrix_transition.append</a:t>
            </a:r>
            <a:r>
              <a:rPr lang="en" sz="1050" b="0" dirty="0">
                <a:effectLst/>
                <a:latin typeface="Menlo" panose="020B0609030804020204" pitchFamily="49" charset="0"/>
              </a:rPr>
              <a:t>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np.zeros</a:t>
            </a:r>
            <a:r>
              <a:rPr lang="en" sz="1050" b="0" dirty="0">
                <a:effectLst/>
                <a:latin typeface="Menlo" panose="020B0609030804020204" pitchFamily="49" charset="0"/>
              </a:rPr>
              <a:t>((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,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)))</a:t>
            </a:r>
          </a:p>
          <a:p>
            <a:br>
              <a:rPr lang="en" sz="1050" b="0" dirty="0">
                <a:effectLst/>
                <a:latin typeface="Menlo" panose="020B0609030804020204" pitchFamily="49" charset="0"/>
              </a:rPr>
            </a:br>
            <a:br>
              <a:rPr lang="en" sz="1050" b="0" dirty="0">
                <a:effectLst/>
                <a:latin typeface="Menlo" panose="020B0609030804020204" pitchFamily="49" charset="0"/>
              </a:rPr>
            </a:br>
            <a:r>
              <a:rPr lang="en" sz="1050" b="0" dirty="0">
                <a:effectLst/>
                <a:latin typeface="Menlo" panose="020B0609030804020204" pitchFamily="49" charset="0"/>
              </a:rPr>
              <a:t>display(HTML("&lt;h3&gt;</a:t>
            </a:r>
            <a:r>
              <a:rPr lang="ru-RU" sz="1050" b="0" dirty="0">
                <a:effectLst/>
                <a:latin typeface="Menlo" panose="020B0609030804020204" pitchFamily="49" charset="0"/>
              </a:rPr>
              <a:t>Матрица вероятностей переходов из любой температуры в любую&lt;/</a:t>
            </a:r>
            <a:r>
              <a:rPr lang="en" sz="1050" b="0" dirty="0">
                <a:effectLst/>
                <a:latin typeface="Menlo" panose="020B0609030804020204" pitchFamily="49" charset="0"/>
              </a:rPr>
              <a:t>h3&gt;"))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trans in range(9):</a:t>
            </a:r>
          </a:p>
          <a:p>
            <a:pPr lvl="1"/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{}</a:t>
            </a:r>
          </a:p>
          <a:p>
            <a:pPr lvl="1"/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" sz="1050" b="0" dirty="0">
                <a:effectLst/>
                <a:latin typeface="Menlo" panose="020B0609030804020204" pitchFamily="49" charset="0"/>
              </a:rPr>
              <a:t>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)):</a:t>
            </a: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pPr lvl="2"/>
            <a:r>
              <a:rPr lang="en" sz="1050" b="0" dirty="0">
                <a:effectLst/>
                <a:latin typeface="Menlo" panose="020B0609030804020204" pitchFamily="49" charset="0"/>
              </a:rPr>
              <a:t>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][trans]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pPr lvl="3"/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pPr lvl="2"/>
            <a:r>
              <a:rPr lang="en" sz="1050" b="0" dirty="0">
                <a:effectLst/>
                <a:latin typeface="Menlo" panose="020B0609030804020204" pitchFamily="49" charset="0"/>
              </a:rPr>
              <a:t>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][trans+1]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pPr lvl="3"/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pPr lvl="2"/>
            <a:r>
              <a:rPr lang="en" sz="1050" b="0" dirty="0">
                <a:effectLst/>
                <a:latin typeface="Menlo" panose="020B0609030804020204" pitchFamily="49" charset="0"/>
              </a:rPr>
              <a:t>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not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pPr lvl="3"/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 = {'count': 0, 'indexes': []}</a:t>
            </a: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 += 1</a:t>
            </a:r>
          </a:p>
          <a:p>
            <a:pPr lvl="2"/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]['indexes'].append(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br>
              <a:rPr lang="en" sz="1050" b="0" dirty="0">
                <a:effectLst/>
                <a:latin typeface="Menlo" panose="020B0609030804020204" pitchFamily="49" charset="0"/>
              </a:rPr>
            </a:br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ru-RU" sz="1050" b="0" dirty="0">
                <a:effectLst/>
                <a:latin typeface="Menlo" panose="020B0609030804020204" pitchFamily="49" charset="0"/>
              </a:rPr>
              <a:t>	</a:t>
            </a:r>
            <a:r>
              <a:rPr lang="en" sz="1050" b="0" dirty="0">
                <a:effectLst/>
                <a:latin typeface="Menlo" panose="020B0609030804020204" pitchFamily="49" charset="0"/>
              </a:rPr>
              <a:t>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ru-RU" sz="1050" b="0" dirty="0">
                <a:effectLst/>
                <a:latin typeface="Menlo" panose="020B0609030804020204" pitchFamily="49" charset="0"/>
              </a:rPr>
              <a:t>		</a:t>
            </a:r>
            <a:r>
              <a:rPr lang="en" sz="1050" b="0" dirty="0">
                <a:effectLst/>
                <a:latin typeface="Menlo" panose="020B0609030804020204" pitchFamily="49" charset="0"/>
              </a:rPr>
              <a:t>for j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]['indexes’]:</a:t>
            </a:r>
          </a:p>
          <a:p>
            <a:pPr lvl="1"/>
            <a:r>
              <a:rPr lang="ru-RU" sz="1050" b="0" dirty="0">
                <a:effectLst/>
                <a:latin typeface="Menlo" panose="020B0609030804020204" pitchFamily="49" charset="0"/>
              </a:rPr>
              <a:t>			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[trans][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][j] += 1/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</a:t>
            </a:r>
          </a:p>
        </p:txBody>
      </p:sp>
    </p:spTree>
    <p:extLst>
      <p:ext uri="{BB962C8B-B14F-4D97-AF65-F5344CB8AC3E}">
        <p14:creationId xmlns:p14="http://schemas.microsoft.com/office/powerpoint/2010/main" val="275594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BCB6B-E8FA-C84F-9558-D4CF27F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3</a:t>
            </a:r>
            <a:r>
              <a:rPr lang="ru-RU" dirty="0"/>
              <a:t>. Результат прогноза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/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>
                    <a:effectLst/>
                    <a:latin typeface="+mj-lt"/>
                  </a:rPr>
                  <a:t>В мае будет температура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	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−12.5079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−12.5079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−8.8858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−8.8858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−5.2637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−5.2637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−1.6416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−1.6416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1.9805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1.9805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5.6026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0.0000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5.6026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9.2247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0.0671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9.2247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12.8468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0.2660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12.8468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16.4689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0.3331</a:t>
                </a:r>
                <a:endParaRPr lang="en-US" b="0" i="0" dirty="0">
                  <a:effectLst/>
                  <a:latin typeface="+mj-lt"/>
                </a:endParaRP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16.4689 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</a:t>
                </a:r>
                <a:r>
                  <a:rPr lang="en-US" b="0" i="0" dirty="0">
                    <a:effectLst/>
                    <a:latin typeface="+mj-lt"/>
                  </a:rPr>
                  <a:t>	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0.3338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blipFill>
                <a:blip r:embed="rId2"/>
                <a:stretch>
                  <a:fillRect l="-896" t="-806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5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DC72E-91F4-764C-8940-E756E1ECFD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199" y="426530"/>
            <a:ext cx="10657277" cy="774700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В основе анализа лежат данные за предыдущие годы в </a:t>
            </a:r>
            <a:r>
              <a:rPr lang="ru-RU" sz="2400" b="1" dirty="0"/>
              <a:t>период</a:t>
            </a:r>
            <a:r>
              <a:rPr lang="ru-RU" sz="2400" dirty="0"/>
              <a:t> с </a:t>
            </a:r>
            <a:r>
              <a:rPr lang="ru-RU" sz="2400" b="1" dirty="0"/>
              <a:t>первой декады </a:t>
            </a:r>
            <a:r>
              <a:rPr lang="ru-RU" sz="2400" dirty="0"/>
              <a:t>февраля по </a:t>
            </a:r>
            <a:r>
              <a:rPr lang="ru-RU" sz="2400" b="1" dirty="0"/>
              <a:t>первую декаду </a:t>
            </a:r>
            <a:r>
              <a:rPr lang="ru-RU" sz="2400" dirty="0"/>
              <a:t>мая каждого года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9D673-C8EA-F84F-BCD8-A19B19F7AB50}"/>
              </a:ext>
            </a:extLst>
          </p:cNvPr>
          <p:cNvSpPr txBox="1"/>
          <p:nvPr/>
        </p:nvSpPr>
        <p:spPr>
          <a:xfrm>
            <a:off x="838200" y="1481327"/>
            <a:ext cx="5666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+mj-lt"/>
              </a:rPr>
              <a:t>Для получения этой сводки исходная таблица была отсортирована по нужным нам параметрам при помощи следующих библиотек: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Andale Mono" panose="020B0509000000000004" pitchFamily="49" charset="0"/>
              </a:rPr>
              <a:t>pandas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latin typeface="Andale Mono" panose="020B0509000000000004" pitchFamily="49" charset="0"/>
              </a:rPr>
              <a:t>Openpyxl</a:t>
            </a:r>
            <a:endParaRPr lang="en-US" b="1" dirty="0">
              <a:latin typeface="Andale Mono" panose="020B050900000000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Andale Mono" panose="020B0509000000000004" pitchFamily="49" charset="0"/>
            </a:endParaRPr>
          </a:p>
          <a:p>
            <a:pPr algn="just"/>
            <a:r>
              <a:rPr lang="ru-RU" dirty="0">
                <a:latin typeface="+mj-lt"/>
              </a:rPr>
              <a:t>В результате сортировки значений и извлечения нужных данных были получены следующие таблицы для последующего анализа:</a:t>
            </a:r>
          </a:p>
          <a:p>
            <a:pPr algn="just"/>
            <a:endParaRPr lang="ru-RU" b="1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latin typeface="+mj-lt"/>
              </a:rPr>
              <a:t>Температура-по-декадам</a:t>
            </a:r>
            <a:r>
              <a:rPr lang="en-US" b="1" i="1" dirty="0">
                <a:latin typeface="+mj-lt"/>
              </a:rPr>
              <a:t>.xlsx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i="1" dirty="0">
                <a:latin typeface="+mj-lt"/>
              </a:rPr>
              <a:t>Температура-февраль-2025</a:t>
            </a:r>
            <a:r>
              <a:rPr lang="en-US" b="1" i="1" dirty="0">
                <a:latin typeface="+mj-lt"/>
              </a:rPr>
              <a:t>.xlsx</a:t>
            </a:r>
            <a:endParaRPr lang="ru-RU" b="1" i="1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i="1" dirty="0">
              <a:latin typeface="+mj-lt"/>
            </a:endParaRPr>
          </a:p>
          <a:p>
            <a:pPr algn="just"/>
            <a:r>
              <a:rPr lang="ru-RU" dirty="0">
                <a:latin typeface="+mj-lt"/>
              </a:rPr>
              <a:t>Значения температур были использованы </a:t>
            </a:r>
            <a:r>
              <a:rPr lang="ru-RU" b="1" dirty="0">
                <a:latin typeface="+mj-lt"/>
              </a:rPr>
              <a:t>для 12:00 </a:t>
            </a:r>
            <a:r>
              <a:rPr lang="ru-RU" dirty="0">
                <a:latin typeface="+mj-lt"/>
              </a:rPr>
              <a:t>дня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56106D-2AE8-0446-AEAF-0889D5CD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73" y="1543098"/>
            <a:ext cx="4629805" cy="1885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EACAF-8C51-394A-A674-7C41CFC0A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72" y="3944112"/>
            <a:ext cx="1996619" cy="14142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9E31E8-A217-0D4C-A11D-AFBD2159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575" y="3944112"/>
            <a:ext cx="2533904" cy="1414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C85755-BFB6-6D45-B18E-2446B4EFF36A}"/>
              </a:ext>
            </a:extLst>
          </p:cNvPr>
          <p:cNvSpPr txBox="1"/>
          <p:nvPr/>
        </p:nvSpPr>
        <p:spPr>
          <a:xfrm>
            <a:off x="6865672" y="3429000"/>
            <a:ext cx="4629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latin typeface="+mj-lt"/>
              </a:rPr>
              <a:t>исходная-таблица</a:t>
            </a:r>
            <a:r>
              <a:rPr lang="en-US" sz="1100" i="1" dirty="0">
                <a:latin typeface="+mj-lt"/>
              </a:rPr>
              <a:t>.xlsx</a:t>
            </a:r>
            <a:endParaRPr lang="ru-RU" sz="1100" i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F1289-FAA3-B04B-843C-0A3B8417FA93}"/>
              </a:ext>
            </a:extLst>
          </p:cNvPr>
          <p:cNvSpPr txBox="1"/>
          <p:nvPr/>
        </p:nvSpPr>
        <p:spPr>
          <a:xfrm>
            <a:off x="6865672" y="5379771"/>
            <a:ext cx="1996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latin typeface="+mj-lt"/>
              </a:rPr>
              <a:t>Температура-по-декадам</a:t>
            </a:r>
            <a:r>
              <a:rPr lang="en-US" sz="1100" b="1" i="1" dirty="0">
                <a:latin typeface="+mj-lt"/>
              </a:rPr>
              <a:t>.xlsx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82B61-2B7E-BB47-8080-DC6723379781}"/>
              </a:ext>
            </a:extLst>
          </p:cNvPr>
          <p:cNvSpPr txBox="1"/>
          <p:nvPr/>
        </p:nvSpPr>
        <p:spPr>
          <a:xfrm>
            <a:off x="8961574" y="5381958"/>
            <a:ext cx="2533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i="1" dirty="0">
                <a:latin typeface="+mj-lt"/>
              </a:rPr>
              <a:t>Температура-февраль-2025</a:t>
            </a:r>
            <a:r>
              <a:rPr lang="en-US" sz="1100" b="1" i="1" dirty="0">
                <a:latin typeface="+mj-lt"/>
              </a:rPr>
              <a:t>.xlsx</a:t>
            </a:r>
            <a:endParaRPr lang="ru-RU" sz="11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140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9DBA5-29A6-2C4C-9FD7-31553DB0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65632"/>
          </a:xfrm>
        </p:spPr>
        <p:txBody>
          <a:bodyPr>
            <a:noAutofit/>
          </a:bodyPr>
          <a:lstStyle/>
          <a:p>
            <a:r>
              <a:rPr lang="ru-RU" sz="2400" dirty="0"/>
              <a:t>Следующим шагов является преобразование имеющихся данных к виду, с которым удобно работать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5713A5-DF61-1D42-8469-A074DE8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320999"/>
            <a:ext cx="4133088" cy="169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FA7A4-99DA-4346-B4E0-EAD4A1E04D11}"/>
              </a:ext>
            </a:extLst>
          </p:cNvPr>
          <p:cNvSpPr txBox="1"/>
          <p:nvPr/>
        </p:nvSpPr>
        <p:spPr>
          <a:xfrm>
            <a:off x="685801" y="1599636"/>
            <a:ext cx="4133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Общая таблица данных о температуре: по вертикали – годы, по горизонтали – декады в соответствующем году, в ячейках соответствующая средняя температура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200B-F6FD-BD48-A74B-379BB4FD3568}"/>
                  </a:ext>
                </a:extLst>
              </p:cNvPr>
              <p:cNvSpPr txBox="1"/>
              <p:nvPr/>
            </p:nvSpPr>
            <p:spPr>
              <a:xfrm>
                <a:off x="4995154" y="1599636"/>
                <a:ext cx="38422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+mj-lt"/>
                  </a:rPr>
                  <a:t>Минимальное значение температуры:  -16.13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ru-RU" dirty="0">
                    <a:latin typeface="+mj-lt"/>
                  </a:rPr>
                  <a:t> Максимальное значение температуры:  20.09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ru-RU" dirty="0"/>
                  <a:t> </a:t>
                </a:r>
              </a:p>
              <a:p>
                <a:endParaRPr lang="ru-RU" dirty="0">
                  <a:latin typeface="+mj-lt"/>
                </a:endParaRPr>
              </a:p>
              <a:p>
                <a:r>
                  <a:rPr lang="ru-RU" dirty="0" err="1">
                    <a:latin typeface="+mj-lt"/>
                  </a:rPr>
                  <a:t>Дискретизируем</a:t>
                </a:r>
                <a:r>
                  <a:rPr lang="ru-RU" dirty="0">
                    <a:latin typeface="+mj-lt"/>
                  </a:rPr>
                  <a:t> этот промежуток на 10 диапазонов. </a:t>
                </a:r>
              </a:p>
              <a:p>
                <a:r>
                  <a:rPr lang="ru-RU" dirty="0">
                    <a:latin typeface="+mj-lt"/>
                  </a:rPr>
                  <a:t>Длина одного диапазона  3.6221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ru-RU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B200B-F6FD-BD48-A74B-379BB4FD3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54" y="1599636"/>
                <a:ext cx="3842239" cy="2308324"/>
              </a:xfrm>
              <a:prstGeom prst="rect">
                <a:avLst/>
              </a:prstGeom>
              <a:blipFill>
                <a:blip r:embed="rId3"/>
                <a:stretch>
                  <a:fillRect l="-1320" t="-1093" r="-330" b="-3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1A5C6A-1423-C94D-954B-7713C3A58B4C}"/>
              </a:ext>
            </a:extLst>
          </p:cNvPr>
          <p:cNvSpPr txBox="1"/>
          <p:nvPr/>
        </p:nvSpPr>
        <p:spPr>
          <a:xfrm>
            <a:off x="4995153" y="3907960"/>
            <a:ext cx="3842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+mj-lt"/>
              </a:rPr>
              <a:t>Среднее значение температуры в первой декаде</a:t>
            </a:r>
            <a:r>
              <a:rPr lang="en-US" i="0" dirty="0">
                <a:effectLst/>
                <a:latin typeface="+mj-lt"/>
              </a:rPr>
              <a:t> </a:t>
            </a:r>
            <a:r>
              <a:rPr lang="ru-RU" i="0" dirty="0">
                <a:effectLst/>
                <a:latin typeface="+mj-lt"/>
              </a:rPr>
              <a:t>февраля 2025 года в 12:00 = -1.27</a:t>
            </a:r>
            <a:r>
              <a:rPr lang="en-US" i="0" dirty="0">
                <a:effectLst/>
                <a:latin typeface="+mj-lt"/>
              </a:rPr>
              <a:t> ℃</a:t>
            </a:r>
            <a:endParaRPr lang="ru-RU" i="0" dirty="0"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D2546-B9A3-9D44-9BCA-DD7E53B5C54D}"/>
                  </a:ext>
                </a:extLst>
              </p:cNvPr>
              <p:cNvSpPr txBox="1"/>
              <p:nvPr/>
            </p:nvSpPr>
            <p:spPr>
              <a:xfrm>
                <a:off x="4995153" y="5053779"/>
                <a:ext cx="38422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+mj-lt"/>
                  </a:rPr>
                  <a:t>Вектор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, обозначающий попадание температуры в определенный температурный диапазон в первой декаде расчетного периода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5D2546-B9A3-9D44-9BCA-DD7E53B5C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153" y="5053779"/>
                <a:ext cx="3842239" cy="1477328"/>
              </a:xfrm>
              <a:prstGeom prst="rect">
                <a:avLst/>
              </a:prstGeom>
              <a:blipFill>
                <a:blip r:embed="rId4"/>
                <a:stretch>
                  <a:fillRect l="-1320" t="-847" b="-5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E11154-6187-0943-8DF8-80A502316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392" y="4277291"/>
            <a:ext cx="800468" cy="22097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4517C5-A793-894A-BD06-EAC98ED87A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71712" y="1599635"/>
            <a:ext cx="2987874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2F8A9-6B18-E94A-A78F-2115845B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85746"/>
          </a:xfrm>
        </p:spPr>
        <p:txBody>
          <a:bodyPr>
            <a:noAutofit/>
          </a:bodyPr>
          <a:lstStyle/>
          <a:p>
            <a:r>
              <a:rPr lang="ru-RU" sz="2400" dirty="0"/>
              <a:t>Вариант 1. Использование статистики переходов из температурных диапазонов из первой декады в десятую, не используя переходы в промежуточные декады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A2726-B1F3-874D-B0CA-17A00B8D9A32}"/>
                  </a:ext>
                </a:extLst>
              </p:cNvPr>
              <p:cNvSpPr txBox="1"/>
              <p:nvPr/>
            </p:nvSpPr>
            <p:spPr>
              <a:xfrm>
                <a:off x="685801" y="2035097"/>
                <a:ext cx="5881034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latin typeface="+mj-lt"/>
                  </a:rPr>
                  <a:t> – </a:t>
                </a:r>
                <a:r>
                  <a:rPr lang="ru-RU" dirty="0">
                    <a:latin typeface="+mj-lt"/>
                  </a:rPr>
                  <a:t>формула расчета для первого варианта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A2726-B1F3-874D-B0CA-17A00B8D9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035097"/>
                <a:ext cx="5881034" cy="282257"/>
              </a:xfrm>
              <a:prstGeom prst="rect">
                <a:avLst/>
              </a:prstGeom>
              <a:blipFill>
                <a:blip r:embed="rId2"/>
                <a:stretch>
                  <a:fillRect t="-26087" r="-1512" b="-47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F2F8A-85AB-B943-91C9-BFF22A5E7CD9}"/>
              </a:ext>
            </a:extLst>
          </p:cNvPr>
          <p:cNvSpPr txBox="1"/>
          <p:nvPr/>
        </p:nvSpPr>
        <p:spPr>
          <a:xfrm>
            <a:off x="685801" y="2557105"/>
            <a:ext cx="539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На основе данных о переходе из температурного промежутка в феврале в соответствующий промежуток в мае составляется стохастическая матрица переходов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D21A32-C048-1D46-9555-2DBBE8FAB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148332"/>
            <a:ext cx="5427262" cy="1828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58EC2-2604-1D40-A92E-9C905ADF4BB2}"/>
              </a:ext>
            </a:extLst>
          </p:cNvPr>
          <p:cNvSpPr txBox="1"/>
          <p:nvPr/>
        </p:nvSpPr>
        <p:spPr>
          <a:xfrm>
            <a:off x="7219785" y="2035097"/>
            <a:ext cx="454474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pi_10</a:t>
            </a:r>
            <a:r>
              <a:rPr lang="e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4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4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4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4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4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</a:t>
            </a:r>
            <a:r>
              <a:rPr lang="en" sz="14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534FD-E200-7942-85D0-FC0CC584E599}"/>
              </a:ext>
            </a:extLst>
          </p:cNvPr>
          <p:cNvSpPr txBox="1"/>
          <p:nvPr/>
        </p:nvSpPr>
        <p:spPr>
          <a:xfrm>
            <a:off x="7219785" y="2582625"/>
            <a:ext cx="48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Вычисление распределения вероятностей для десятой декады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BEA5F7-FF22-204F-BA02-25F9C2F3A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0934" y="3652821"/>
            <a:ext cx="863600" cy="242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E2549-411D-C042-9A7A-BB84C4AED264}"/>
              </a:ext>
            </a:extLst>
          </p:cNvPr>
          <p:cNvSpPr txBox="1"/>
          <p:nvPr/>
        </p:nvSpPr>
        <p:spPr>
          <a:xfrm>
            <a:off x="8234546" y="4681005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Полученный вектор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3B152-100B-7A46-A7FF-F8C4EC8E4621}"/>
              </a:ext>
            </a:extLst>
          </p:cNvPr>
          <p:cNvSpPr txBox="1"/>
          <p:nvPr/>
        </p:nvSpPr>
        <p:spPr>
          <a:xfrm>
            <a:off x="685801" y="3814383"/>
            <a:ext cx="6099716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2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831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1F62-6C49-8C43-9440-47553B7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0696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Вариант 1. Нахождение стохастической матрицы переходов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072D7-962A-A142-85FB-4B2B10A3D13C}"/>
              </a:ext>
            </a:extLst>
          </p:cNvPr>
          <p:cNvSpPr txBox="1"/>
          <p:nvPr/>
        </p:nvSpPr>
        <p:spPr>
          <a:xfrm>
            <a:off x="685801" y="1631751"/>
            <a:ext cx="1001937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np.zeros</a:t>
            </a:r>
            <a:r>
              <a:rPr lang="en" sz="1050" b="0" dirty="0">
                <a:effectLst/>
                <a:latin typeface="Menlo" panose="020B0609030804020204" pitchFamily="49" charset="0"/>
              </a:rPr>
              <a:t>((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,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{}</a:t>
            </a:r>
          </a:p>
          <a:p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" sz="1050" b="0" dirty="0">
                <a:effectLst/>
                <a:latin typeface="Menlo" panose="020B0609030804020204" pitchFamily="49" charset="0"/>
              </a:rPr>
              <a:t>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][0]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index_may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][9]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index_may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 not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] = {'count': 0, 'indexes': []}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index_feb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]['indexes'].append(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index_may</a:t>
            </a:r>
            <a:r>
              <a:rPr lang="en" sz="1050" b="0" dirty="0">
                <a:effectLst/>
                <a:latin typeface="Menlo" panose="020B0609030804020204" pitchFamily="49" charset="0"/>
              </a:rPr>
              <a:t>)</a:t>
            </a:r>
          </a:p>
          <a:p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for j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]['indexes']: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][j] += 1/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</a:t>
            </a:r>
          </a:p>
        </p:txBody>
      </p:sp>
    </p:spTree>
    <p:extLst>
      <p:ext uri="{BB962C8B-B14F-4D97-AF65-F5344CB8AC3E}">
        <p14:creationId xmlns:p14="http://schemas.microsoft.com/office/powerpoint/2010/main" val="72045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BCB6B-E8FA-C84F-9558-D4CF27F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1. Результат прогноза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/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>
                    <a:effectLst/>
                    <a:latin typeface="+mj-lt"/>
                  </a:rPr>
                  <a:t>В мае будет температура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	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−12.5079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−12.5079 	до −8.8858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−8.8858 	до −5.2637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−5.2637 	до −1.6416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−1.6416 	до 1.9805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1.9805 	до 5.6026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5.6026 	до 9.2247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9.2247	до 12.8468 	с вероятностью 0.2500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12.8468 	до 16.4689 	с вероятностью 0.0000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16.4689 	до 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</a:t>
                </a:r>
                <a:r>
                  <a:rPr lang="en-US" b="0" i="0" dirty="0">
                    <a:effectLst/>
                    <a:latin typeface="+mj-lt"/>
                  </a:rPr>
                  <a:t>	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0.7500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blipFill>
                <a:blip r:embed="rId2"/>
                <a:stretch>
                  <a:fillRect l="-896" t="-806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55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9447-D5EA-C944-B74E-A1D52AF5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63083"/>
          </a:xfrm>
        </p:spPr>
        <p:txBody>
          <a:bodyPr>
            <a:noAutofit/>
          </a:bodyPr>
          <a:lstStyle/>
          <a:p>
            <a:r>
              <a:rPr lang="ru-RU" sz="2400" dirty="0"/>
              <a:t>Вариант 2. Использование статистики переходов температурных диапазонов в соседних декадах каждого года в единой матрице переходов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56738-B59B-AE4B-B6B8-10D660B3B963}"/>
                  </a:ext>
                </a:extLst>
              </p:cNvPr>
              <p:cNvSpPr txBox="1"/>
              <p:nvPr/>
            </p:nvSpPr>
            <p:spPr>
              <a:xfrm>
                <a:off x="685800" y="1775427"/>
                <a:ext cx="6248634" cy="466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–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ru-RU" dirty="0">
                    <a:latin typeface="+mj-lt"/>
                  </a:rPr>
                  <a:t>формула расчета для второго варианта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756738-B59B-AE4B-B6B8-10D660B3B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75427"/>
                <a:ext cx="6248634" cy="466731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DBE43F1-DB8A-8349-94E4-F2DDEBFC1D75}"/>
              </a:ext>
            </a:extLst>
          </p:cNvPr>
          <p:cNvSpPr txBox="1"/>
          <p:nvPr/>
        </p:nvSpPr>
        <p:spPr>
          <a:xfrm>
            <a:off x="685801" y="2364036"/>
            <a:ext cx="5341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На основе статистики переходов температурных промежутков соседних декад каждого года составляется единая стохастическая матрица переходов. Нужно отметить, что особенность матрицы заключается в ее диагональном преобладании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8B04-42FE-454E-A0B1-77D487CBBCB6}"/>
              </a:ext>
            </a:extLst>
          </p:cNvPr>
          <p:cNvSpPr txBox="1"/>
          <p:nvPr/>
        </p:nvSpPr>
        <p:spPr>
          <a:xfrm>
            <a:off x="685800" y="4240240"/>
            <a:ext cx="574845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2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2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zeros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T_range_count</a:t>
            </a:r>
            <a:r>
              <a:rPr lang="en" sz="12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BB49DF-3228-674D-8BCE-997E42FC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623729"/>
            <a:ext cx="5544439" cy="1881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88893-095A-D94C-BBE8-524F539AEB0D}"/>
              </a:ext>
            </a:extLst>
          </p:cNvPr>
          <p:cNvSpPr txBox="1"/>
          <p:nvPr/>
        </p:nvSpPr>
        <p:spPr>
          <a:xfrm>
            <a:off x="7343163" y="1709479"/>
            <a:ext cx="4613316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pi_10</a:t>
            </a:r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sz="11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ru-RU" sz="11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" sz="11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1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1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endParaRPr lang="ru-RU" sz="11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ru-RU" sz="1100" dirty="0">
                <a:solidFill>
                  <a:srgbClr val="3B3B3B"/>
                </a:solidFill>
                <a:latin typeface="Menlo" panose="020B0609030804020204" pitchFamily="49" charset="0"/>
              </a:rPr>
              <a:t>	</a:t>
            </a:r>
            <a:r>
              <a:rPr lang="en" sz="11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" sz="11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1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linalg</a:t>
            </a:r>
            <a:r>
              <a:rPr lang="en" sz="11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1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matrix_power</a:t>
            </a:r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matrix_transition</a:t>
            </a:r>
            <a:r>
              <a:rPr lang="en" sz="1100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sz="11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sz="11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ru-RU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sz="11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pi_1</a:t>
            </a:r>
            <a:endParaRPr lang="ru-RU" sz="11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sz="11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9AB01-4E6E-1245-A4E3-1AB9E00BE031}"/>
              </a:ext>
            </a:extLst>
          </p:cNvPr>
          <p:cNvSpPr txBox="1"/>
          <p:nvPr/>
        </p:nvSpPr>
        <p:spPr>
          <a:xfrm>
            <a:off x="7219785" y="2582625"/>
            <a:ext cx="48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Вычисление распределения вероятностей для десятой декады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7D3276-FBD4-3045-B781-CB6F0DB5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7226" y="3629045"/>
            <a:ext cx="825500" cy="2476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40F418-2399-744A-97F8-F3DC0B91DD0A}"/>
              </a:ext>
            </a:extLst>
          </p:cNvPr>
          <p:cNvSpPr txBox="1"/>
          <p:nvPr/>
        </p:nvSpPr>
        <p:spPr>
          <a:xfrm>
            <a:off x="8234546" y="4681005"/>
            <a:ext cx="213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Полученный вектор</a:t>
            </a:r>
          </a:p>
        </p:txBody>
      </p:sp>
    </p:spTree>
    <p:extLst>
      <p:ext uri="{BB962C8B-B14F-4D97-AF65-F5344CB8AC3E}">
        <p14:creationId xmlns:p14="http://schemas.microsoft.com/office/powerpoint/2010/main" val="281821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1F62-6C49-8C43-9440-47553B7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0696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Вариант 2. Нахождение стохастической матрицы переходов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072D7-962A-A142-85FB-4B2B10A3D13C}"/>
              </a:ext>
            </a:extLst>
          </p:cNvPr>
          <p:cNvSpPr txBox="1"/>
          <p:nvPr/>
        </p:nvSpPr>
        <p:spPr>
          <a:xfrm>
            <a:off x="685801" y="1631751"/>
            <a:ext cx="1001937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np.zeros</a:t>
            </a:r>
            <a:r>
              <a:rPr lang="en" sz="1050" b="0" dirty="0">
                <a:effectLst/>
                <a:latin typeface="Menlo" panose="020B0609030804020204" pitchFamily="49" charset="0"/>
              </a:rPr>
              <a:t>((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,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{}</a:t>
            </a:r>
          </a:p>
          <a:p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trans in range(9):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len</a:t>
            </a:r>
            <a:r>
              <a:rPr lang="en" sz="1050" b="0" dirty="0">
                <a:effectLst/>
                <a:latin typeface="Menlo" panose="020B0609030804020204" pitchFamily="49" charset="0"/>
              </a:rPr>
              <a:t>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)):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][trans]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T_min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 = 0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while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matrix_temp_year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][trans+1] &gt;=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T_range_len</a:t>
            </a:r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 not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 = {'count': 0, 'indexes': []}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 += 1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index_cur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]['indexes'].append(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index_next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</a:t>
            </a:r>
          </a:p>
          <a:p>
            <a:endParaRPr lang="en" sz="1050" b="0" dirty="0">
              <a:effectLst/>
              <a:latin typeface="Menlo" panose="020B0609030804020204" pitchFamily="49" charset="0"/>
            </a:endParaRP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for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range(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T_range_count</a:t>
            </a:r>
            <a:r>
              <a:rPr lang="en" sz="1050" b="0" dirty="0"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if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for j in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]['indexes']:</a:t>
            </a:r>
          </a:p>
          <a:p>
            <a:r>
              <a:rPr lang="en" sz="1050" b="0" dirty="0">
                <a:effectLst/>
                <a:latin typeface="Menlo" panose="020B0609030804020204" pitchFamily="49" charset="0"/>
              </a:rPr>
              <a:t>            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matrix_transition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][j] += 1/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dict_transition</a:t>
            </a:r>
            <a:r>
              <a:rPr lang="en" sz="1050" b="0" dirty="0">
                <a:effectLst/>
                <a:latin typeface="Menlo" panose="020B0609030804020204" pitchFamily="49" charset="0"/>
              </a:rPr>
              <a:t>[</a:t>
            </a:r>
            <a:r>
              <a:rPr lang="en" sz="1050" b="0" dirty="0" err="1">
                <a:effectLst/>
                <a:latin typeface="Menlo" panose="020B0609030804020204" pitchFamily="49" charset="0"/>
              </a:rPr>
              <a:t>i</a:t>
            </a:r>
            <a:r>
              <a:rPr lang="en" sz="1050" b="0" dirty="0">
                <a:effectLst/>
                <a:latin typeface="Menlo" panose="020B0609030804020204" pitchFamily="49" charset="0"/>
              </a:rPr>
              <a:t>]['count']</a:t>
            </a:r>
          </a:p>
        </p:txBody>
      </p:sp>
    </p:spTree>
    <p:extLst>
      <p:ext uri="{BB962C8B-B14F-4D97-AF65-F5344CB8AC3E}">
        <p14:creationId xmlns:p14="http://schemas.microsoft.com/office/powerpoint/2010/main" val="353113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BCB6B-E8FA-C84F-9558-D4CF27F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2. Результат прогноза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/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>
                    <a:effectLst/>
                    <a:latin typeface="+mj-lt"/>
                  </a:rPr>
                  <a:t>В мае будет температура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	</a:t>
                </a:r>
                <a:r>
                  <a:rPr lang="en-US" b="0" i="0" dirty="0">
                    <a:effectLst/>
                    <a:latin typeface="+mj-lt"/>
                  </a:rPr>
                  <a:t>	</a:t>
                </a:r>
                <a:r>
                  <a:rPr lang="ru-RU" b="0" i="0" dirty="0">
                    <a:effectLst/>
                    <a:latin typeface="+mj-lt"/>
                  </a:rPr>
                  <a:t>до −12.5079 	с вероятностью 0.0027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−12.5079 	до −8.8858 	с вероятностью 0.0013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−8.8858	до −5.2637 	с вероятностью 0.0042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−5.2637 	до −1.6416 	с вероятностью 0.0126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−1.6416 	до 1.9805 	с вероятностью 0.0367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1.9805 	до 5.6026 	с вероятностью 0.0725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5.6026 	до 9.2247 	с вероятностью 0.1426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9.2247 	до 12.8468 	с вероятностью 0.2833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12.8468 	до 16.4689 	с вероятностью 0.2697</a:t>
                </a:r>
              </a:p>
              <a:p>
                <a:r>
                  <a:rPr lang="ru-RU" b="0" i="0" dirty="0">
                    <a:effectLst/>
                    <a:latin typeface="+mj-lt"/>
                  </a:rPr>
                  <a:t>в промежутке: от 16.4689 	до 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u-RU" b="0" i="0" dirty="0">
                    <a:effectLst/>
                    <a:latin typeface="+mj-lt"/>
                  </a:rPr>
                  <a:t> </a:t>
                </a:r>
                <a:r>
                  <a:rPr lang="en-US" b="0" i="0" dirty="0">
                    <a:effectLst/>
                    <a:latin typeface="+mj-lt"/>
                  </a:rPr>
                  <a:t>		</a:t>
                </a:r>
                <a:r>
                  <a:rPr lang="ru-RU" b="0" i="0" dirty="0">
                    <a:effectLst/>
                    <a:latin typeface="+mj-lt"/>
                  </a:rPr>
                  <a:t>с вероятностью 0.1743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8212E5-C5E0-CF4A-9E97-9785126B9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2227329"/>
                <a:ext cx="7086599" cy="3139321"/>
              </a:xfrm>
              <a:prstGeom prst="rect">
                <a:avLst/>
              </a:prstGeom>
              <a:blipFill>
                <a:blip r:embed="rId2"/>
                <a:stretch>
                  <a:fillRect l="-896" t="-806" b="-2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12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{673C5CE7-E66A-6641-85CE-9067624CE69F}tf10001058</Template>
  <TotalTime>381</TotalTime>
  <Words>1835</Words>
  <Application>Microsoft Macintosh PowerPoint</Application>
  <PresentationFormat>Широкоэкранный</PresentationFormat>
  <Paragraphs>171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Cambria Math</vt:lpstr>
      <vt:lpstr>Menlo</vt:lpstr>
      <vt:lpstr>Небесная</vt:lpstr>
      <vt:lpstr>В эфире прогноз погоды в первой декаде мая</vt:lpstr>
      <vt:lpstr>В основе анализа лежат данные за предыдущие годы в период с первой декады февраля по первую декаду мая каждого года</vt:lpstr>
      <vt:lpstr>Следующим шагов является преобразование имеющихся данных к виду, с которым удобно работать</vt:lpstr>
      <vt:lpstr>Вариант 1. Использование статистики переходов из температурных диапазонов из первой декады в десятую, не используя переходы в промежуточные декады</vt:lpstr>
      <vt:lpstr>Вариант 1. Нахождение стохастической матрицы переходов</vt:lpstr>
      <vt:lpstr>Вариант 1. Результат прогноза</vt:lpstr>
      <vt:lpstr>Вариант 2. Использование статистики переходов температурных диапазонов в соседних декадах каждого года в единой матрице переходов</vt:lpstr>
      <vt:lpstr>Вариант 2. Нахождение стохастической матрицы переходов</vt:lpstr>
      <vt:lpstr>Вариант 2. Результат прогноза</vt:lpstr>
      <vt:lpstr>Вариант 3. Использование статистики переходов температурных диапазонов в соседних декадах каждого года в единой матрице переходов</vt:lpstr>
      <vt:lpstr>Вариант 3. Нахождение стохастических матриц переходов</vt:lpstr>
      <vt:lpstr>Вариант 3. Результат прогноза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эфире прогноз погоды в первой декаде мая</dc:title>
  <dc:creator>Krylov Nikita</dc:creator>
  <cp:lastModifiedBy>Krylov Nikita</cp:lastModifiedBy>
  <cp:revision>6</cp:revision>
  <dcterms:created xsi:type="dcterms:W3CDTF">2025-03-13T11:39:37Z</dcterms:created>
  <dcterms:modified xsi:type="dcterms:W3CDTF">2025-03-13T22:17:56Z</dcterms:modified>
</cp:coreProperties>
</file>