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5.xml" /><Relationship Id="rId4" Type="http://schemas.openxmlformats.org/officeDocument/2006/relationships/image" Target="../media/image10.png" /><Relationship Id="rId3" Type="http://schemas.openxmlformats.org/officeDocument/2006/relationships/image" Target="../media/image9.png"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OpenNeuro: An open archive for analysis and sharing of BRAIN Initiative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Russ Poldrack</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All human fMRI datasets from OpenNeuro are being run through MRIQC and fMRIPrep</a:t>
            </a:r>
          </a:p>
          <a:p>
            <a:pPr lvl="1"/>
            <a:r>
              <a:rPr/>
              <a:t>Via a Pathways allocation on the TACC Frontera supercomputer</a:t>
            </a:r>
          </a:p>
          <a:p>
            <a:pPr lvl="0"/>
            <a:r>
              <a:rPr/>
              <a:t>To date:</a:t>
            </a:r>
          </a:p>
          <a:p>
            <a:pPr lvl="1"/>
            <a:r>
              <a:rPr/>
              <a:t>229/430 datasets successfully run with MRIQC</a:t>
            </a:r>
          </a:p>
          <a:p>
            <a:pPr lvl="1"/>
            <a:r>
              <a:rPr/>
              <a:t>65/430 successfully preprocessed with fMRIPrep</a:t>
            </a:r>
          </a:p>
          <a:p>
            <a:pPr lvl="0"/>
            <a:r>
              <a:rPr/>
              <a:t>Derivatives openly available via S3 or Datalad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erivatives_github.png" id="0" name="Picture 1"/>
          <p:cNvPicPr>
            <a:picLocks noGrp="1" noChangeAspect="1"/>
          </p:cNvPicPr>
          <p:nvPr/>
        </p:nvPicPr>
        <p:blipFill>
          <a:blip r:embed="rId2"/>
          <a:stretch>
            <a:fillRect/>
          </a:stretch>
        </p:blipFill>
        <p:spPr bwMode="auto">
          <a:xfrm>
            <a:off x="2578100" y="1193800"/>
            <a:ext cx="3987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https://github.com/OpenNeuroDerivatives</a:t>
            </a:r>
          </a:p>
          <a:p>
            <a:pPr lvl="0" indent="0" marL="0">
              <a:spcBef>
                <a:spcPts val="3000"/>
              </a:spcBef>
              <a:buNone/>
            </a:pPr>
            <a:r>
              <a:rPr b="1"/>
              <a:t>Alignment with new NIH Data Sharing Policy</a:t>
            </a:r>
          </a:p>
          <a:p>
            <a:pPr lvl="0" indent="0" marL="0">
              <a:buNone/>
            </a:pPr>
            <a:r>
              <a:rPr/>
              <a:t>“we highlight the importance of researchers considering whether, in choosing where and how to make their data available (if not already specified by an FOA or funding NIH ICO expectation), access to scientific data derived from humans should be controlled, even if de-identified and lacking explicit limitations on subsequent use…SACHRP identified concerns regarding re-identification of otherwise de-identified data, and indeed technological advances and increasing interoperability among data resources, while providing opportunities for new analyses, present identifiability concerns that are widely acknowledged.”</a:t>
            </a:r>
          </a:p>
          <a:p>
            <a:pPr lvl="0" indent="0" marL="0">
              <a:buNone/>
            </a:pPr>
            <a:r>
              <a:rPr/>
              <a:t>Final NIH Policy for Data Management and Sharing (https://grants.nih.gov/grants/guide/notice-files/NOT-OD-21-013.html)</a:t>
            </a:r>
          </a:p>
          <a:p>
            <a:pPr lvl="0" indent="0" marL="0">
              <a:spcBef>
                <a:spcPts val="3000"/>
              </a:spcBef>
              <a:buNone/>
            </a:pPr>
            <a:r>
              <a:rPr b="1"/>
              <a:t>Potential solution</a:t>
            </a:r>
          </a:p>
          <a:p>
            <a:pPr lvl="0"/>
            <a:r>
              <a:rPr/>
              <a:t>We are considering adding a click-through agreement for all users requiring agreement to not attempt reidentification</a:t>
            </a:r>
          </a:p>
          <a:p>
            <a:pPr lvl="0"/>
            <a:r>
              <a:rPr/>
              <a:t>This would cause friction because automated download would require an API key for each user</a:t>
            </a:r>
          </a:p>
          <a:p>
            <a:pPr lvl="1"/>
            <a:r>
              <a:rPr/>
              <a:t>vs. unauthenticated downloads from S3/datalad at present</a:t>
            </a:r>
          </a:p>
          <a:p>
            <a:pPr lvl="0" indent="0" marL="0">
              <a:spcBef>
                <a:spcPts val="3000"/>
              </a:spcBef>
              <a:buNone/>
            </a:pPr>
            <a:r>
              <a:rPr b="1"/>
              <a:t>Neuroethics supplement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 neuroethics supplement has supported Dr. Annie Jwa, a legal scholar with expertise in neuroethics</a:t>
            </a:r>
          </a:p>
          <a:p>
            <a:pPr lvl="0"/>
            <a:r>
              <a:rPr/>
              <a:t>Jwa &amp; Poldrack (2022, Journal of Law and the Biosciences) argued for development of regulatory protections against misuse of neuroscience data</a:t>
            </a:r>
          </a:p>
          <a:p>
            <a:pPr lvl="1"/>
            <a:r>
              <a:rPr/>
              <a:t>“Neuroscience Information Non-discrimination Act”</a:t>
            </a:r>
          </a:p>
          <a:p>
            <a:pPr lvl="0"/>
            <a:r>
              <a:rPr/>
              <a:t>With funding from Stanford HAI, we are working with Sanmi Koyejo to examine potential for adversarial perturbations of structural MRI data to disable reidentification attempts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jwa_paper.png" id="0" name="Picture 1"/>
          <p:cNvPicPr>
            <a:picLocks noGrp="1" noChangeAspect="1"/>
          </p:cNvPicPr>
          <p:nvPr/>
        </p:nvPicPr>
        <p:blipFill>
          <a:blip r:embed="rId2"/>
          <a:stretch>
            <a:fillRect/>
          </a:stretch>
        </p:blipFill>
        <p:spPr bwMode="auto">
          <a:xfrm>
            <a:off x="3187700" y="1193800"/>
            <a:ext cx="27559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The Poldrack Lab</a:t>
            </a:r>
          </a:p>
          <a:p>
            <a:pPr lvl="0" indent="0" marL="0">
              <a:buNone/>
            </a:pPr>
          </a:p>
          <a:p>
            <a:pPr lvl="0" indent="0" marL="0">
              <a:buNone/>
            </a:pPr>
            <a:r>
              <a:rPr/>
              <a:t>Funding</a:t>
            </a:r>
          </a:p>
        </p:txBody>
      </p:sp>
      <p:pic>
        <p:nvPicPr>
          <p:cNvPr descr="./images/brain_initiative_logo.png" id="0" name="Picture 1"/>
          <p:cNvPicPr>
            <a:picLocks noGrp="1" noChangeAspect="1"/>
          </p:cNvPicPr>
          <p:nvPr/>
        </p:nvPicPr>
        <p:blipFill>
          <a:blip r:embed="rId2"/>
          <a:stretch>
            <a:fillRect/>
          </a:stretch>
        </p:blipFill>
        <p:spPr bwMode="auto">
          <a:xfrm>
            <a:off x="1016000" y="1625600"/>
            <a:ext cx="2908300" cy="29591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OpenNeuro Team</a:t>
            </a:r>
          </a:p>
        </p:txBody>
      </p:sp>
      <p:pic>
        <p:nvPicPr>
          <p:cNvPr descr="./images/chris_g.png" id="0" name="Picture 1"/>
          <p:cNvPicPr>
            <a:picLocks noGrp="1" noChangeAspect="1"/>
          </p:cNvPicPr>
          <p:nvPr/>
        </p:nvPicPr>
        <p:blipFill>
          <a:blip r:embed="rId3"/>
          <a:stretch>
            <a:fillRect/>
          </a:stretch>
        </p:blipFill>
        <p:spPr bwMode="auto">
          <a:xfrm>
            <a:off x="5664200" y="1625600"/>
            <a:ext cx="1968500" cy="2959100"/>
          </a:xfrm>
          <a:prstGeom prst="rect">
            <a:avLst/>
          </a:prstGeom>
          <a:noFill/>
          <a:ln w="9525">
            <a:noFill/>
            <a:headEnd/>
            <a:tailEnd/>
          </a:ln>
        </p:spPr>
      </p:pic>
      <p:sp>
        <p:nvSpPr>
          <p:cNvPr id="6" name="Content Placeholder 5"/>
          <p:cNvSpPr>
            <a:spLocks noGrp="1"/>
          </p:cNvSpPr>
          <p:nvPr>
            <p:ph idx="4" sz="quarter"/>
          </p:nvPr>
        </p:nvSpPr>
        <p:spPr/>
        <p:txBody>
          <a:bodyPr/>
          <a:lstStyle/>
          <a:p>
            <a:pPr lvl="0" indent="0" marL="0">
              <a:buNone/>
            </a:pPr>
            <a:r>
              <a:rPr/>
              <a:t>Collaborators</a:t>
            </a:r>
          </a:p>
        </p:txBody>
      </p:sp>
      <p:pic>
        <p:nvPicPr>
          <p:cNvPr descr="./images/yarick.png" id="0" name="Picture 1"/>
          <p:cNvPicPr>
            <a:picLocks noGrp="1" noChangeAspect="1"/>
          </p:cNvPicPr>
          <p:nvPr/>
        </p:nvPicPr>
        <p:blipFill>
          <a:blip r:embed="rId4"/>
          <a:stretch>
            <a:fillRect/>
          </a:stretch>
        </p:blipFill>
        <p:spPr bwMode="auto">
          <a:xfrm>
            <a:off x="5473700" y="1625600"/>
            <a:ext cx="2362200" cy="29591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p>
        </p:txBody>
      </p:sp>
      <p:pic>
        <p:nvPicPr>
          <p:cNvPr descr="./images/openneuro_landing.png" id="0" name="Picture 1"/>
          <p:cNvPicPr>
            <a:picLocks noGrp="1" noChangeAspect="1"/>
          </p:cNvPicPr>
          <p:nvPr/>
        </p:nvPicPr>
        <p:blipFill>
          <a:blip r:embed="rId2"/>
          <a:stretch>
            <a:fillRect/>
          </a:stretch>
        </p:blipFill>
        <p:spPr bwMode="auto">
          <a:xfrm>
            <a:off x="3568700" y="825500"/>
            <a:ext cx="5105400" cy="3124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p>
        </p:txBody>
      </p:sp>
      <p:pic>
        <p:nvPicPr>
          <p:cNvPr descr="./images/combined_growth.png" id="0" name="Picture 1"/>
          <p:cNvPicPr>
            <a:picLocks noGrp="1" noChangeAspect="1"/>
          </p:cNvPicPr>
          <p:nvPr/>
        </p:nvPicPr>
        <p:blipFill>
          <a:blip r:embed="rId2"/>
          <a:stretch>
            <a:fillRect/>
          </a:stretch>
        </p:blipFill>
        <p:spPr bwMode="auto">
          <a:xfrm>
            <a:off x="3568700" y="863600"/>
            <a:ext cx="5105400" cy="3060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p>
        </p:txBody>
      </p:sp>
      <p:pic>
        <p:nvPicPr>
          <p:cNvPr descr="./images/s3_downloads.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New developments</a:t>
            </a:r>
          </a:p>
          <a:p>
            <a:pPr lvl="0"/>
            <a:r>
              <a:rPr/>
              <a:t>Renewal grant approved for funding (2023-2028)</a:t>
            </a:r>
          </a:p>
          <a:p>
            <a:pPr lvl="0"/>
            <a:r>
              <a:rPr/>
              <a:t>Migration from AWS to GCP</a:t>
            </a:r>
          </a:p>
          <a:p>
            <a:pPr lvl="1"/>
            <a:r>
              <a:rPr/>
              <a:t>Improved performance, easier scaling, and lower cost per dataset</a:t>
            </a:r>
          </a:p>
          <a:p>
            <a:pPr lvl="1"/>
            <a:r>
              <a:rPr/>
              <a:t>Open datasets still shared via AWS Public Datasets</a:t>
            </a:r>
          </a:p>
          <a:p>
            <a:pPr lvl="0"/>
            <a:r>
              <a:rPr/>
              <a:t>Improved performance for large datasets (now handling 2TB+)</a:t>
            </a:r>
          </a:p>
          <a:p>
            <a:pPr lvl="0"/>
            <a:r>
              <a:rPr/>
              <a:t>Published data retention/admin policies for reference in Data Sharing Plans</a:t>
            </a:r>
          </a:p>
          <a:p>
            <a:pPr lvl="0"/>
            <a:r>
              <a:rPr/>
              <a:t>Links to NEMAR for supported datasets</a:t>
            </a:r>
          </a:p>
          <a:p>
            <a:pPr lvl="0"/>
            <a:r>
              <a:rPr/>
              <a:t>Initial support for ORCID integration</a:t>
            </a:r>
          </a:p>
          <a:p>
            <a:pPr lvl="0"/>
            <a:r>
              <a:rPr/>
              <a:t>Support for fNIRS upload</a:t>
            </a:r>
          </a:p>
          <a:p>
            <a:pPr lvl="0" indent="0" marL="0">
              <a:spcBef>
                <a:spcPts val="3000"/>
              </a:spcBef>
              <a:buNone/>
            </a:pPr>
            <a:r>
              <a:rPr b="1"/>
              <a:t>Schema-based validation for BIDS</a:t>
            </a:r>
          </a:p>
          <a:p>
            <a:pPr lvl="0"/>
            <a:r>
              <a:rPr/>
              <a:t>OpenNeuro data ingestion relies upon JavaScript BIDS validator</a:t>
            </a:r>
          </a:p>
          <a:p>
            <a:pPr lvl="0"/>
            <a:r>
              <a:rPr/>
              <a:t>Original validator built the standard structure directly into the validator code</a:t>
            </a:r>
          </a:p>
          <a:p>
            <a:pPr lvl="1"/>
            <a:r>
              <a:rPr/>
              <a:t>Made addition of new data types quite laborious</a:t>
            </a:r>
          </a:p>
          <a:p>
            <a:pPr lvl="1"/>
            <a:r>
              <a:rPr/>
              <a:t>JavaScript expertise is relatively rare in our community</a:t>
            </a:r>
          </a:p>
          <a:p>
            <a:pPr lvl="0"/>
            <a:r>
              <a:rPr/>
              <a:t>Work began in 2021 on defining the standard separately using a schema that</a:t>
            </a:r>
          </a:p>
          <a:p>
            <a:pPr lvl="1"/>
            <a:r>
              <a:rPr/>
              <a:t>Three sprints to date involving the OpenNeuro team, NIMH Data Science and Sharing team, and others</a:t>
            </a:r>
          </a:p>
          <a:p>
            <a:pPr lvl="0" indent="0" marL="0">
              <a:spcBef>
                <a:spcPts val="3000"/>
              </a:spcBef>
              <a:buNone/>
            </a:pPr>
            <a:r>
              <a:rPr b="1"/>
              <a:t>Goals of the schema-based validator effort</a:t>
            </a:r>
          </a:p>
          <a:p>
            <a:pPr lvl="0"/>
            <a:r>
              <a:rPr/>
              <a:t>Authoritative, machine-readable descriptions of BIDS concepts</a:t>
            </a:r>
          </a:p>
          <a:p>
            <a:pPr lvl="1"/>
            <a:r>
              <a:rPr/>
              <a:t>Reduce need for proliferation of implementations, such as the PyBIDS configuration object</a:t>
            </a:r>
          </a:p>
          <a:p>
            <a:pPr lvl="0"/>
            <a:r>
              <a:rPr/>
              <a:t>Enforce consistency in specification by generating text and tables from schema</a:t>
            </a:r>
          </a:p>
          <a:p>
            <a:pPr lvl="1"/>
            <a:r>
              <a:rPr/>
              <a:t>Unify terms reused in multiple locations in the specification</a:t>
            </a:r>
          </a:p>
          <a:p>
            <a:pPr lvl="0"/>
            <a:r>
              <a:rPr/>
              <a:t>Reduce burden of writing BEPs by eliminating the requirement for validator coding</a:t>
            </a:r>
          </a:p>
          <a:p>
            <a:pPr lvl="1"/>
            <a:r>
              <a:rPr/>
              <a:t>Consequence: Whether a rule can be encoded in the schema or will need custom code / schema expansion is now an informal review criterion.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schema?</a:t>
            </a:r>
          </a:p>
        </p:txBody>
      </p:sp>
      <p:sp>
        <p:nvSpPr>
          <p:cNvPr id="3" name="Content Placeholder 2"/>
          <p:cNvSpPr>
            <a:spLocks noGrp="1"/>
          </p:cNvSpPr>
          <p:nvPr>
            <p:ph idx="1"/>
          </p:nvPr>
        </p:nvSpPr>
        <p:spPr/>
        <p:txBody>
          <a:bodyPr/>
          <a:lstStyle/>
          <a:p>
            <a:pPr lvl="0"/>
            <a:r>
              <a:rPr/>
              <a:t>A hierarchy of YAML documents in the specification repository, under src/schema.</a:t>
            </a:r>
          </a:p>
          <a:p>
            <a:pPr lvl="0"/>
            <a:r>
              <a:rPr/>
              <a:t>Three major divisions:</a:t>
            </a:r>
          </a:p>
          <a:p>
            <a:pPr lvl="1"/>
            <a:r>
              <a:rPr/>
              <a:t>Objects (objects.*)</a:t>
            </a:r>
          </a:p>
          <a:p>
            <a:pPr lvl="2"/>
            <a:r>
              <a:rPr/>
              <a:t>Definitions of BIDS concepts like entities and terms like sidecar values</a:t>
            </a:r>
          </a:p>
          <a:p>
            <a:pPr lvl="1"/>
            <a:r>
              <a:rPr/>
              <a:t>Rules (rules.*)</a:t>
            </a:r>
          </a:p>
          <a:p>
            <a:pPr lvl="2"/>
            <a:r>
              <a:rPr/>
              <a:t>Validatable rules, such as entity ordering or permissible/required sidecar values</a:t>
            </a:r>
          </a:p>
          <a:p>
            <a:pPr lvl="1"/>
            <a:r>
              <a:rPr/>
              <a:t>Meta-schema (meta.*)</a:t>
            </a:r>
          </a:p>
          <a:p>
            <a:pPr lvl="2"/>
            <a:r>
              <a:rPr/>
              <a:t>Defines a “context” object to which rules can be applied</a:t>
            </a:r>
          </a:p>
          <a:p>
            <a:pPr lvl="2"/>
            <a:r>
              <a:rPr/>
              <a:t>Potentially expanded to any definitions or rules related to the schema itself</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ids_schema.png" id="0" name="Picture 1"/>
          <p:cNvPicPr>
            <a:picLocks noGrp="1" noChangeAspect="1"/>
          </p:cNvPicPr>
          <p:nvPr/>
        </p:nvPicPr>
        <p:blipFill>
          <a:blip r:embed="rId2"/>
          <a:stretch>
            <a:fillRect/>
          </a:stretch>
        </p:blipFill>
        <p:spPr bwMode="auto">
          <a:xfrm>
            <a:off x="3378200" y="1193800"/>
            <a:ext cx="24003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Integrating the schema-based validator into OpenNeuro</a:t>
            </a:r>
          </a:p>
          <a:p>
            <a:pPr lvl="0"/>
            <a:r>
              <a:rPr/>
              <a:t>Completed</a:t>
            </a:r>
          </a:p>
          <a:p>
            <a:pPr lvl="1"/>
            <a:r>
              <a:rPr/>
              <a:t>Schema based validation can be run server side by OpenNeuro’s dataset worker</a:t>
            </a:r>
          </a:p>
          <a:p>
            <a:pPr lvl="0"/>
            <a:r>
              <a:rPr/>
              <a:t>Remaining</a:t>
            </a:r>
          </a:p>
          <a:p>
            <a:pPr lvl="1"/>
            <a:r>
              <a:rPr/>
              <a:t>Integration for client side (prior to upload) usage</a:t>
            </a:r>
          </a:p>
          <a:p>
            <a:pPr lvl="1"/>
            <a:r>
              <a:rPr/>
              <a:t>Port OpenNeuro CLI to new JavaScript runtime (Deno) to support calling the schema validator</a:t>
            </a:r>
          </a:p>
          <a:p>
            <a:pPr lvl="1"/>
            <a:r>
              <a:rPr/>
              <a:t>UI to control use of schema validator during upload</a:t>
            </a:r>
          </a:p>
          <a:p>
            <a:pPr lvl="1"/>
            <a:r>
              <a:rPr/>
              <a:t>Support for dual validation with existing and schema validators</a:t>
            </a:r>
          </a:p>
          <a:p>
            <a:pPr lvl="0"/>
            <a:r>
              <a:rPr/>
              <a:t>Decisions</a:t>
            </a:r>
          </a:p>
          <a:p>
            <a:pPr lvl="1"/>
            <a:r>
              <a:rPr/>
              <a:t>How do we handle cases when one validator passes and the other fails (for early users)?</a:t>
            </a:r>
          </a:p>
          <a:p>
            <a:pPr lvl="0" indent="0" marL="0">
              <a:spcBef>
                <a:spcPts val="3000"/>
              </a:spcBef>
              <a:buNone/>
            </a:pPr>
            <a:r>
              <a:rPr b="1"/>
              <a:t>Sharing of derivative datasets</a:t>
            </a:r>
          </a:p>
          <a:p>
            <a:pPr lvl="0"/>
            <a:r>
              <a:rPr/>
              <a:t>Derivative data (e.g. preprocessed MRI data) are now supported through the BIDS-Derivatives extension (developed under BRAIN R24MH114705)</a:t>
            </a:r>
          </a:p>
          <a:p>
            <a:pPr lvl="0"/>
            <a:r>
              <a:rPr/>
              <a:t>One major motivation for the schema-based validator was to support the validation of derivative datasets</a:t>
            </a:r>
          </a:p>
          <a:p>
            <a:pPr lvl="0"/>
            <a:r>
              <a:rPr/>
              <a:t>In advance of this, we have been developing support for sharing of derivative datasets within OpenNeuro</a:t>
            </a:r>
          </a:p>
          <a:p>
            <a:pPr lvl="0" indent="0" marL="0">
              <a:spcBef>
                <a:spcPts val="3000"/>
              </a:spcBef>
              <a:buNone/>
            </a:pPr>
          </a:p>
        </p:txBody>
      </p:sp>
      <p:pic>
        <p:nvPicPr>
          <p:cNvPr descr="./images/derivatives_page.png" id="0" name="Picture 1"/>
          <p:cNvPicPr>
            <a:picLocks noGrp="1" noChangeAspect="1"/>
          </p:cNvPicPr>
          <p:nvPr/>
        </p:nvPicPr>
        <p:blipFill>
          <a:blip r:embed="rId2"/>
          <a:stretch>
            <a:fillRect/>
          </a:stretch>
        </p:blipFill>
        <p:spPr bwMode="auto">
          <a:xfrm>
            <a:off x="3568700" y="673100"/>
            <a:ext cx="5105400" cy="344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Preprocessing/QC of OpenNeuro fMRI datasets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OpenNeuro: An open archive for analysis and sharing of BRAIN Initiative data</dc:title>
  <dc:creator>Russ Poldrack</dc:creator>
  <cp:keywords/>
  <dcterms:created xsi:type="dcterms:W3CDTF">2023-06-27T12:14:43Z</dcterms:created>
  <dcterms:modified xsi:type="dcterms:W3CDTF">2023-06-27T12:14:43Z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institute">
    <vt:lpwstr>Stanford University</vt:lpwstr>
  </property>
  <property fmtid="{D5CDD505-2E9C-101B-9397-08002B2CF9AE}" pid="11" name="institutes">
    <vt:lpwstr/>
  </property>
  <property fmtid="{D5CDD505-2E9C-101B-9397-08002B2CF9AE}" pid="12" name="labels">
    <vt:lpwstr/>
  </property>
  <property fmtid="{D5CDD505-2E9C-101B-9397-08002B2CF9AE}" pid="13" name="title-slide-attributes">
    <vt:lpwstr/>
  </property>
  <property fmtid="{D5CDD505-2E9C-101B-9397-08002B2CF9AE}" pid="14" name="toc-title">
    <vt:lpwstr>Table of contents</vt:lpwstr>
  </property>
</Properties>
</file>