
<file path=[Content_Types].xml><?xml version="1.0" encoding="utf-8"?>
<Types xmlns="http://schemas.openxmlformats.org/package/2006/content-types">
  <Default ContentType="application/x-fontdata" Extension="fntdata"/>
  <Default ContentType="image/jpeg" Extension="jpeg"/>
  <Default ContentType="video/mp4" Extension="mp4"/>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x="18288000" cy="10287000"/>
  <p:notesSz cx="6858000" cy="9144000"/>
  <p:embeddedFontLst>
    <p:embeddedFont>
      <p:font typeface="Bobby Jones" charset="1" panose="00000000000000000000"/>
      <p:regular r:id="rId24"/>
    </p:embeddedFont>
    <p:embeddedFont>
      <p:font typeface="Alegreya Bold" charset="1" panose="00000800000000000000"/>
      <p:regular r:id="rId25"/>
    </p:embeddedFont>
    <p:embeddedFont>
      <p:font typeface="Alegreya" charset="1" panose="00000500000000000000"/>
      <p:regular r:id="rId26"/>
    </p:embeddedFont>
    <p:embeddedFont>
      <p:font typeface="Open Sans" charset="1" panose="020B0606030504020204"/>
      <p:regular r:id="rId2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14.jpe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15.jpe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16.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17.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18.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19.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6.jpeg" Type="http://schemas.openxmlformats.org/officeDocument/2006/relationships/image"/><Relationship Id="rId4" Target="../media/VAGjrxDctUc.mp4" Type="http://schemas.openxmlformats.org/officeDocument/2006/relationships/video"/><Relationship Id="rId5" Target="../media/VAGjrxDctUc.mp4" Type="http://schemas.microsoft.com/office/2007/relationships/media"/><Relationship Id="rId6" Target="../media/image7.png" Type="http://schemas.openxmlformats.org/officeDocument/2006/relationships/image"/><Relationship Id="rId7" Target="../media/image8.png" Type="http://schemas.openxmlformats.org/officeDocument/2006/relationships/image"/><Relationship Id="rId8" Target="../media/image9.jpeg" Type="http://schemas.openxmlformats.org/officeDocument/2006/relationships/image"/><Relationship Id="rId9" Target="../media/image10.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11.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12.jpe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13.jpe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20" t="-9510" r="-1696" b="-11203"/>
            </a:stretch>
          </a:blipFill>
        </p:spPr>
      </p:sp>
      <p:sp>
        <p:nvSpPr>
          <p:cNvPr name="TextBox 3" id="3"/>
          <p:cNvSpPr txBox="true"/>
          <p:nvPr/>
        </p:nvSpPr>
        <p:spPr>
          <a:xfrm rot="0">
            <a:off x="1761580" y="2521435"/>
            <a:ext cx="14764841" cy="4939330"/>
          </a:xfrm>
          <a:prstGeom prst="rect">
            <a:avLst/>
          </a:prstGeom>
        </p:spPr>
        <p:txBody>
          <a:bodyPr anchor="t" rtlCol="false" tIns="0" lIns="0" bIns="0" rIns="0">
            <a:spAutoFit/>
          </a:bodyPr>
          <a:lstStyle/>
          <a:p>
            <a:pPr algn="ctr">
              <a:lnSpc>
                <a:spcPts val="19653"/>
              </a:lnSpc>
            </a:pPr>
            <a:r>
              <a:rPr lang="en-US" sz="14038">
                <a:solidFill>
                  <a:srgbClr val="000000"/>
                </a:solidFill>
                <a:latin typeface="Bobby Jones"/>
                <a:ea typeface="Bobby Jones"/>
                <a:cs typeface="Bobby Jones"/>
                <a:sym typeface="Bobby Jones"/>
              </a:rPr>
              <a:t> Aprendizado de máquina (ML)</a:t>
            </a:r>
          </a:p>
        </p:txBody>
      </p:sp>
      <p:sp>
        <p:nvSpPr>
          <p:cNvPr name="TextBox 4" id="4"/>
          <p:cNvSpPr txBox="true"/>
          <p:nvPr/>
        </p:nvSpPr>
        <p:spPr>
          <a:xfrm rot="0">
            <a:off x="11484929" y="9576255"/>
            <a:ext cx="9171509" cy="710745"/>
          </a:xfrm>
          <a:prstGeom prst="rect">
            <a:avLst/>
          </a:prstGeom>
        </p:spPr>
        <p:txBody>
          <a:bodyPr anchor="t" rtlCol="false" tIns="0" lIns="0" bIns="0" rIns="0">
            <a:spAutoFit/>
          </a:bodyPr>
          <a:lstStyle/>
          <a:p>
            <a:pPr algn="ctr">
              <a:lnSpc>
                <a:spcPts val="5832"/>
              </a:lnSpc>
            </a:pPr>
            <a:r>
              <a:rPr lang="en-US" b="true" sz="4166">
                <a:solidFill>
                  <a:srgbClr val="000000"/>
                </a:solidFill>
                <a:latin typeface="Alegreya Bold"/>
                <a:ea typeface="Alegreya Bold"/>
                <a:cs typeface="Alegreya Bold"/>
                <a:sym typeface="Alegreya Bold"/>
              </a:rPr>
              <a:t>Henrique Poledna</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20" t="-9510" r="-1696" b="-11203"/>
            </a:stretch>
          </a:blipFill>
        </p:spPr>
      </p:sp>
      <p:grpSp>
        <p:nvGrpSpPr>
          <p:cNvPr name="Group 3" id="3"/>
          <p:cNvGrpSpPr/>
          <p:nvPr/>
        </p:nvGrpSpPr>
        <p:grpSpPr>
          <a:xfrm rot="0">
            <a:off x="1028700" y="1028700"/>
            <a:ext cx="16230600" cy="8229600"/>
            <a:chOff x="0" y="0"/>
            <a:chExt cx="4274726" cy="2167467"/>
          </a:xfrm>
        </p:grpSpPr>
        <p:sp>
          <p:nvSpPr>
            <p:cNvPr name="Freeform 4" id="4"/>
            <p:cNvSpPr/>
            <p:nvPr/>
          </p:nvSpPr>
          <p:spPr>
            <a:xfrm flipH="false" flipV="false" rot="0">
              <a:off x="0" y="0"/>
              <a:ext cx="4274726" cy="2167467"/>
            </a:xfrm>
            <a:custGeom>
              <a:avLst/>
              <a:gdLst/>
              <a:ahLst/>
              <a:cxnLst/>
              <a:rect r="r" b="b" t="t" l="l"/>
              <a:pathLst>
                <a:path h="2167467" w="4274726">
                  <a:moveTo>
                    <a:pt x="24327" y="0"/>
                  </a:moveTo>
                  <a:lnTo>
                    <a:pt x="4250399" y="0"/>
                  </a:lnTo>
                  <a:cubicBezTo>
                    <a:pt x="4263834" y="0"/>
                    <a:pt x="4274726" y="10891"/>
                    <a:pt x="4274726" y="24327"/>
                  </a:cubicBezTo>
                  <a:lnTo>
                    <a:pt x="4274726" y="2143140"/>
                  </a:lnTo>
                  <a:cubicBezTo>
                    <a:pt x="4274726" y="2156575"/>
                    <a:pt x="4263834" y="2167467"/>
                    <a:pt x="4250399" y="2167467"/>
                  </a:cubicBezTo>
                  <a:lnTo>
                    <a:pt x="24327" y="2167467"/>
                  </a:lnTo>
                  <a:cubicBezTo>
                    <a:pt x="10891" y="2167467"/>
                    <a:pt x="0" y="2156575"/>
                    <a:pt x="0" y="2143140"/>
                  </a:cubicBezTo>
                  <a:lnTo>
                    <a:pt x="0" y="24327"/>
                  </a:lnTo>
                  <a:cubicBezTo>
                    <a:pt x="0" y="10891"/>
                    <a:pt x="10891" y="0"/>
                    <a:pt x="24327" y="0"/>
                  </a:cubicBezTo>
                  <a:close/>
                </a:path>
              </a:pathLst>
            </a:custGeom>
            <a:solidFill>
              <a:srgbClr val="FFFFFF"/>
            </a:solidFill>
            <a:ln w="38100" cap="rnd">
              <a:solidFill>
                <a:srgbClr val="000000"/>
              </a:solidFill>
              <a:prstDash val="lgDash"/>
              <a:round/>
            </a:ln>
          </p:spPr>
        </p:sp>
        <p:sp>
          <p:nvSpPr>
            <p:cNvPr name="TextBox 5" id="5"/>
            <p:cNvSpPr txBox="true"/>
            <p:nvPr/>
          </p:nvSpPr>
          <p:spPr>
            <a:xfrm>
              <a:off x="0" y="-38100"/>
              <a:ext cx="4274726" cy="2205567"/>
            </a:xfrm>
            <a:prstGeom prst="rect">
              <a:avLst/>
            </a:prstGeom>
          </p:spPr>
          <p:txBody>
            <a:bodyPr anchor="ctr" rtlCol="false" tIns="50800" lIns="50800" bIns="50800" rIns="50800"/>
            <a:lstStyle/>
            <a:p>
              <a:pPr algn="ctr">
                <a:lnSpc>
                  <a:spcPts val="2659"/>
                </a:lnSpc>
                <a:spcBef>
                  <a:spcPct val="0"/>
                </a:spcBef>
              </a:pPr>
            </a:p>
          </p:txBody>
        </p:sp>
      </p:grpSp>
      <p:sp>
        <p:nvSpPr>
          <p:cNvPr name="Freeform 6" id="6"/>
          <p:cNvSpPr/>
          <p:nvPr/>
        </p:nvSpPr>
        <p:spPr>
          <a:xfrm flipH="false" flipV="false" rot="0">
            <a:off x="4688009" y="4388039"/>
            <a:ext cx="8578298" cy="4348721"/>
          </a:xfrm>
          <a:custGeom>
            <a:avLst/>
            <a:gdLst/>
            <a:ahLst/>
            <a:cxnLst/>
            <a:rect r="r" b="b" t="t" l="l"/>
            <a:pathLst>
              <a:path h="4348721" w="8578298">
                <a:moveTo>
                  <a:pt x="0" y="0"/>
                </a:moveTo>
                <a:lnTo>
                  <a:pt x="8578298" y="0"/>
                </a:lnTo>
                <a:lnTo>
                  <a:pt x="8578298" y="4348721"/>
                </a:lnTo>
                <a:lnTo>
                  <a:pt x="0" y="4348721"/>
                </a:lnTo>
                <a:lnTo>
                  <a:pt x="0" y="0"/>
                </a:lnTo>
                <a:close/>
              </a:path>
            </a:pathLst>
          </a:custGeom>
          <a:blipFill>
            <a:blip r:embed="rId3"/>
            <a:stretch>
              <a:fillRect l="0" t="0" r="0" b="0"/>
            </a:stretch>
          </a:blipFill>
        </p:spPr>
      </p:sp>
      <p:sp>
        <p:nvSpPr>
          <p:cNvPr name="TextBox 7" id="7"/>
          <p:cNvSpPr txBox="true"/>
          <p:nvPr/>
        </p:nvSpPr>
        <p:spPr>
          <a:xfrm rot="0">
            <a:off x="1028700" y="1074250"/>
            <a:ext cx="16230600" cy="2864922"/>
          </a:xfrm>
          <a:prstGeom prst="rect">
            <a:avLst/>
          </a:prstGeom>
        </p:spPr>
        <p:txBody>
          <a:bodyPr anchor="t" rtlCol="false" tIns="0" lIns="0" bIns="0" rIns="0">
            <a:spAutoFit/>
          </a:bodyPr>
          <a:lstStyle/>
          <a:p>
            <a:pPr algn="ctr">
              <a:lnSpc>
                <a:spcPts val="11432"/>
              </a:lnSpc>
            </a:pPr>
            <a:r>
              <a:rPr lang="en-US" sz="8165">
                <a:solidFill>
                  <a:srgbClr val="000000"/>
                </a:solidFill>
                <a:latin typeface="Bobby Jones"/>
                <a:ea typeface="Bobby Jones"/>
                <a:cs typeface="Bobby Jones"/>
                <a:sym typeface="Bobby Jones"/>
              </a:rPr>
              <a:t>ao utilizar o modelo SVM, obtivemos esta matriz.</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20" t="-9510" r="-1696" b="-11203"/>
            </a:stretch>
          </a:blipFill>
        </p:spPr>
      </p:sp>
      <p:grpSp>
        <p:nvGrpSpPr>
          <p:cNvPr name="Group 3" id="3"/>
          <p:cNvGrpSpPr/>
          <p:nvPr/>
        </p:nvGrpSpPr>
        <p:grpSpPr>
          <a:xfrm rot="0">
            <a:off x="1028700" y="1028700"/>
            <a:ext cx="16230600" cy="8229600"/>
            <a:chOff x="0" y="0"/>
            <a:chExt cx="4274726" cy="2167467"/>
          </a:xfrm>
        </p:grpSpPr>
        <p:sp>
          <p:nvSpPr>
            <p:cNvPr name="Freeform 4" id="4"/>
            <p:cNvSpPr/>
            <p:nvPr/>
          </p:nvSpPr>
          <p:spPr>
            <a:xfrm flipH="false" flipV="false" rot="0">
              <a:off x="0" y="0"/>
              <a:ext cx="4274726" cy="2167467"/>
            </a:xfrm>
            <a:custGeom>
              <a:avLst/>
              <a:gdLst/>
              <a:ahLst/>
              <a:cxnLst/>
              <a:rect r="r" b="b" t="t" l="l"/>
              <a:pathLst>
                <a:path h="2167467" w="4274726">
                  <a:moveTo>
                    <a:pt x="24327" y="0"/>
                  </a:moveTo>
                  <a:lnTo>
                    <a:pt x="4250399" y="0"/>
                  </a:lnTo>
                  <a:cubicBezTo>
                    <a:pt x="4263834" y="0"/>
                    <a:pt x="4274726" y="10891"/>
                    <a:pt x="4274726" y="24327"/>
                  </a:cubicBezTo>
                  <a:lnTo>
                    <a:pt x="4274726" y="2143140"/>
                  </a:lnTo>
                  <a:cubicBezTo>
                    <a:pt x="4274726" y="2156575"/>
                    <a:pt x="4263834" y="2167467"/>
                    <a:pt x="4250399" y="2167467"/>
                  </a:cubicBezTo>
                  <a:lnTo>
                    <a:pt x="24327" y="2167467"/>
                  </a:lnTo>
                  <a:cubicBezTo>
                    <a:pt x="10891" y="2167467"/>
                    <a:pt x="0" y="2156575"/>
                    <a:pt x="0" y="2143140"/>
                  </a:cubicBezTo>
                  <a:lnTo>
                    <a:pt x="0" y="24327"/>
                  </a:lnTo>
                  <a:cubicBezTo>
                    <a:pt x="0" y="10891"/>
                    <a:pt x="10891" y="0"/>
                    <a:pt x="24327" y="0"/>
                  </a:cubicBezTo>
                  <a:close/>
                </a:path>
              </a:pathLst>
            </a:custGeom>
            <a:solidFill>
              <a:srgbClr val="FFFFFF"/>
            </a:solidFill>
            <a:ln w="38100" cap="rnd">
              <a:solidFill>
                <a:srgbClr val="000000"/>
              </a:solidFill>
              <a:prstDash val="lgDash"/>
              <a:round/>
            </a:ln>
          </p:spPr>
        </p:sp>
        <p:sp>
          <p:nvSpPr>
            <p:cNvPr name="TextBox 5" id="5"/>
            <p:cNvSpPr txBox="true"/>
            <p:nvPr/>
          </p:nvSpPr>
          <p:spPr>
            <a:xfrm>
              <a:off x="0" y="-38100"/>
              <a:ext cx="4274726" cy="2205567"/>
            </a:xfrm>
            <a:prstGeom prst="rect">
              <a:avLst/>
            </a:prstGeom>
          </p:spPr>
          <p:txBody>
            <a:bodyPr anchor="ctr" rtlCol="false" tIns="50800" lIns="50800" bIns="50800" rIns="50800"/>
            <a:lstStyle/>
            <a:p>
              <a:pPr algn="ctr">
                <a:lnSpc>
                  <a:spcPts val="2659"/>
                </a:lnSpc>
                <a:spcBef>
                  <a:spcPct val="0"/>
                </a:spcBef>
              </a:pPr>
            </a:p>
          </p:txBody>
        </p:sp>
      </p:grpSp>
      <p:sp>
        <p:nvSpPr>
          <p:cNvPr name="Freeform 6" id="6"/>
          <p:cNvSpPr/>
          <p:nvPr/>
        </p:nvSpPr>
        <p:spPr>
          <a:xfrm flipH="false" flipV="false" rot="0">
            <a:off x="4684318" y="4625855"/>
            <a:ext cx="8919365" cy="4490228"/>
          </a:xfrm>
          <a:custGeom>
            <a:avLst/>
            <a:gdLst/>
            <a:ahLst/>
            <a:cxnLst/>
            <a:rect r="r" b="b" t="t" l="l"/>
            <a:pathLst>
              <a:path h="4490228" w="8919365">
                <a:moveTo>
                  <a:pt x="0" y="0"/>
                </a:moveTo>
                <a:lnTo>
                  <a:pt x="8919364" y="0"/>
                </a:lnTo>
                <a:lnTo>
                  <a:pt x="8919364" y="4490228"/>
                </a:lnTo>
                <a:lnTo>
                  <a:pt x="0" y="4490228"/>
                </a:lnTo>
                <a:lnTo>
                  <a:pt x="0" y="0"/>
                </a:lnTo>
                <a:close/>
              </a:path>
            </a:pathLst>
          </a:custGeom>
          <a:blipFill>
            <a:blip r:embed="rId3"/>
            <a:stretch>
              <a:fillRect l="0" t="0" r="0" b="0"/>
            </a:stretch>
          </a:blipFill>
        </p:spPr>
      </p:sp>
      <p:sp>
        <p:nvSpPr>
          <p:cNvPr name="TextBox 7" id="7"/>
          <p:cNvSpPr txBox="true"/>
          <p:nvPr/>
        </p:nvSpPr>
        <p:spPr>
          <a:xfrm rot="0">
            <a:off x="1882516" y="1428387"/>
            <a:ext cx="14522968" cy="2253379"/>
          </a:xfrm>
          <a:prstGeom prst="rect">
            <a:avLst/>
          </a:prstGeom>
        </p:spPr>
        <p:txBody>
          <a:bodyPr anchor="t" rtlCol="false" tIns="0" lIns="0" bIns="0" rIns="0">
            <a:spAutoFit/>
          </a:bodyPr>
          <a:lstStyle/>
          <a:p>
            <a:pPr algn="ctr">
              <a:lnSpc>
                <a:spcPts val="8989"/>
              </a:lnSpc>
            </a:pPr>
            <a:r>
              <a:rPr lang="en-US" sz="6421">
                <a:solidFill>
                  <a:srgbClr val="000000"/>
                </a:solidFill>
                <a:latin typeface="Bobby Jones"/>
                <a:ea typeface="Bobby Jones"/>
                <a:cs typeface="Bobby Jones"/>
                <a:sym typeface="Bobby Jones"/>
              </a:rPr>
              <a:t>e ao utilizar o modelo rf, obtivemos esta matriz.</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20" t="-9510" r="-1696" b="-11203"/>
            </a:stretch>
          </a:blipFill>
        </p:spPr>
      </p:sp>
      <p:grpSp>
        <p:nvGrpSpPr>
          <p:cNvPr name="Group 3" id="3"/>
          <p:cNvGrpSpPr/>
          <p:nvPr/>
        </p:nvGrpSpPr>
        <p:grpSpPr>
          <a:xfrm rot="0">
            <a:off x="1028700" y="1028700"/>
            <a:ext cx="16230600" cy="8229600"/>
            <a:chOff x="0" y="0"/>
            <a:chExt cx="4274726" cy="2167467"/>
          </a:xfrm>
        </p:grpSpPr>
        <p:sp>
          <p:nvSpPr>
            <p:cNvPr name="Freeform 4" id="4"/>
            <p:cNvSpPr/>
            <p:nvPr/>
          </p:nvSpPr>
          <p:spPr>
            <a:xfrm flipH="false" flipV="false" rot="0">
              <a:off x="0" y="0"/>
              <a:ext cx="4274726" cy="2167467"/>
            </a:xfrm>
            <a:custGeom>
              <a:avLst/>
              <a:gdLst/>
              <a:ahLst/>
              <a:cxnLst/>
              <a:rect r="r" b="b" t="t" l="l"/>
              <a:pathLst>
                <a:path h="2167467" w="4274726">
                  <a:moveTo>
                    <a:pt x="24327" y="0"/>
                  </a:moveTo>
                  <a:lnTo>
                    <a:pt x="4250399" y="0"/>
                  </a:lnTo>
                  <a:cubicBezTo>
                    <a:pt x="4263834" y="0"/>
                    <a:pt x="4274726" y="10891"/>
                    <a:pt x="4274726" y="24327"/>
                  </a:cubicBezTo>
                  <a:lnTo>
                    <a:pt x="4274726" y="2143140"/>
                  </a:lnTo>
                  <a:cubicBezTo>
                    <a:pt x="4274726" y="2156575"/>
                    <a:pt x="4263834" y="2167467"/>
                    <a:pt x="4250399" y="2167467"/>
                  </a:cubicBezTo>
                  <a:lnTo>
                    <a:pt x="24327" y="2167467"/>
                  </a:lnTo>
                  <a:cubicBezTo>
                    <a:pt x="10891" y="2167467"/>
                    <a:pt x="0" y="2156575"/>
                    <a:pt x="0" y="2143140"/>
                  </a:cubicBezTo>
                  <a:lnTo>
                    <a:pt x="0" y="24327"/>
                  </a:lnTo>
                  <a:cubicBezTo>
                    <a:pt x="0" y="10891"/>
                    <a:pt x="10891" y="0"/>
                    <a:pt x="24327" y="0"/>
                  </a:cubicBezTo>
                  <a:close/>
                </a:path>
              </a:pathLst>
            </a:custGeom>
            <a:solidFill>
              <a:srgbClr val="FFFFFF"/>
            </a:solidFill>
            <a:ln w="38100" cap="rnd">
              <a:solidFill>
                <a:srgbClr val="000000"/>
              </a:solidFill>
              <a:prstDash val="lgDash"/>
              <a:round/>
            </a:ln>
          </p:spPr>
        </p:sp>
        <p:sp>
          <p:nvSpPr>
            <p:cNvPr name="TextBox 5" id="5"/>
            <p:cNvSpPr txBox="true"/>
            <p:nvPr/>
          </p:nvSpPr>
          <p:spPr>
            <a:xfrm>
              <a:off x="0" y="-38100"/>
              <a:ext cx="4274726" cy="2205567"/>
            </a:xfrm>
            <a:prstGeom prst="rect">
              <a:avLst/>
            </a:prstGeom>
          </p:spPr>
          <p:txBody>
            <a:bodyPr anchor="ctr" rtlCol="false" tIns="50800" lIns="50800" bIns="50800" rIns="50800"/>
            <a:lstStyle/>
            <a:p>
              <a:pPr algn="ctr">
                <a:lnSpc>
                  <a:spcPts val="2659"/>
                </a:lnSpc>
                <a:spcBef>
                  <a:spcPct val="0"/>
                </a:spcBef>
              </a:pPr>
            </a:p>
          </p:txBody>
        </p:sp>
      </p:grpSp>
      <p:sp>
        <p:nvSpPr>
          <p:cNvPr name="TextBox 6" id="6"/>
          <p:cNvSpPr txBox="true"/>
          <p:nvPr/>
        </p:nvSpPr>
        <p:spPr>
          <a:xfrm rot="0">
            <a:off x="1806525" y="1788088"/>
            <a:ext cx="6442189" cy="6366510"/>
          </a:xfrm>
          <a:prstGeom prst="rect">
            <a:avLst/>
          </a:prstGeom>
        </p:spPr>
        <p:txBody>
          <a:bodyPr anchor="t" rtlCol="false" tIns="0" lIns="0" bIns="0" rIns="0">
            <a:spAutoFit/>
          </a:bodyPr>
          <a:lstStyle/>
          <a:p>
            <a:pPr algn="ctr">
              <a:lnSpc>
                <a:spcPts val="5040"/>
              </a:lnSpc>
            </a:pPr>
            <a:r>
              <a:rPr lang="en-US" sz="3600">
                <a:solidFill>
                  <a:srgbClr val="000000"/>
                </a:solidFill>
                <a:latin typeface="Bobby Jones"/>
                <a:ea typeface="Bobby Jones"/>
                <a:cs typeface="Bobby Jones"/>
                <a:sym typeface="Bobby Jones"/>
              </a:rPr>
              <a:t>o SVM acertou mais ao classificar pacientes como diabéticos (VP), com 243 acertos, contra 213 do RF. Consequentemente também errou menos ao ter 34 classificações (contra 64 do RF) como diabéticos, que na verdade não eram diabéticos (FP)</a:t>
            </a:r>
          </a:p>
        </p:txBody>
      </p:sp>
      <p:sp>
        <p:nvSpPr>
          <p:cNvPr name="TextBox 7" id="7"/>
          <p:cNvSpPr txBox="true"/>
          <p:nvPr/>
        </p:nvSpPr>
        <p:spPr>
          <a:xfrm rot="0">
            <a:off x="9970460" y="1788088"/>
            <a:ext cx="6268369" cy="6366510"/>
          </a:xfrm>
          <a:prstGeom prst="rect">
            <a:avLst/>
          </a:prstGeom>
        </p:spPr>
        <p:txBody>
          <a:bodyPr anchor="t" rtlCol="false" tIns="0" lIns="0" bIns="0" rIns="0">
            <a:spAutoFit/>
          </a:bodyPr>
          <a:lstStyle/>
          <a:p>
            <a:pPr algn="ctr">
              <a:lnSpc>
                <a:spcPts val="5040"/>
              </a:lnSpc>
            </a:pPr>
            <a:r>
              <a:rPr lang="en-US" sz="3600">
                <a:solidFill>
                  <a:srgbClr val="000000"/>
                </a:solidFill>
                <a:latin typeface="Bobby Jones"/>
                <a:ea typeface="Bobby Jones"/>
                <a:cs typeface="Bobby Jones"/>
                <a:sym typeface="Bobby Jones"/>
              </a:rPr>
              <a:t>o SVM acertou mais ao classificar pacientes como NÃO diabéticos (VN), com 465 acertos, contra 435 do RF. Consequentemente também errou menos ao ter 25 classificações (contra 55 do RF) como não diabéticos, que na verdade eram diabéticos (FN)</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20" t="-9510" r="-1696" b="-11203"/>
            </a:stretch>
          </a:blipFill>
        </p:spPr>
      </p:sp>
      <p:grpSp>
        <p:nvGrpSpPr>
          <p:cNvPr name="Group 3" id="3"/>
          <p:cNvGrpSpPr/>
          <p:nvPr/>
        </p:nvGrpSpPr>
        <p:grpSpPr>
          <a:xfrm rot="0">
            <a:off x="1028700" y="1028700"/>
            <a:ext cx="16230600" cy="8229600"/>
            <a:chOff x="0" y="0"/>
            <a:chExt cx="4274726" cy="2167467"/>
          </a:xfrm>
        </p:grpSpPr>
        <p:sp>
          <p:nvSpPr>
            <p:cNvPr name="Freeform 4" id="4"/>
            <p:cNvSpPr/>
            <p:nvPr/>
          </p:nvSpPr>
          <p:spPr>
            <a:xfrm flipH="false" flipV="false" rot="0">
              <a:off x="0" y="0"/>
              <a:ext cx="4274726" cy="2167467"/>
            </a:xfrm>
            <a:custGeom>
              <a:avLst/>
              <a:gdLst/>
              <a:ahLst/>
              <a:cxnLst/>
              <a:rect r="r" b="b" t="t" l="l"/>
              <a:pathLst>
                <a:path h="2167467" w="4274726">
                  <a:moveTo>
                    <a:pt x="24327" y="0"/>
                  </a:moveTo>
                  <a:lnTo>
                    <a:pt x="4250399" y="0"/>
                  </a:lnTo>
                  <a:cubicBezTo>
                    <a:pt x="4263834" y="0"/>
                    <a:pt x="4274726" y="10891"/>
                    <a:pt x="4274726" y="24327"/>
                  </a:cubicBezTo>
                  <a:lnTo>
                    <a:pt x="4274726" y="2143140"/>
                  </a:lnTo>
                  <a:cubicBezTo>
                    <a:pt x="4274726" y="2156575"/>
                    <a:pt x="4263834" y="2167467"/>
                    <a:pt x="4250399" y="2167467"/>
                  </a:cubicBezTo>
                  <a:lnTo>
                    <a:pt x="24327" y="2167467"/>
                  </a:lnTo>
                  <a:cubicBezTo>
                    <a:pt x="10891" y="2167467"/>
                    <a:pt x="0" y="2156575"/>
                    <a:pt x="0" y="2143140"/>
                  </a:cubicBezTo>
                  <a:lnTo>
                    <a:pt x="0" y="24327"/>
                  </a:lnTo>
                  <a:cubicBezTo>
                    <a:pt x="0" y="10891"/>
                    <a:pt x="10891" y="0"/>
                    <a:pt x="24327" y="0"/>
                  </a:cubicBezTo>
                  <a:close/>
                </a:path>
              </a:pathLst>
            </a:custGeom>
            <a:solidFill>
              <a:srgbClr val="FFFFFF"/>
            </a:solidFill>
            <a:ln w="38100" cap="rnd">
              <a:solidFill>
                <a:srgbClr val="000000"/>
              </a:solidFill>
              <a:prstDash val="lgDash"/>
              <a:round/>
            </a:ln>
          </p:spPr>
        </p:sp>
        <p:sp>
          <p:nvSpPr>
            <p:cNvPr name="TextBox 5" id="5"/>
            <p:cNvSpPr txBox="true"/>
            <p:nvPr/>
          </p:nvSpPr>
          <p:spPr>
            <a:xfrm>
              <a:off x="0" y="-38100"/>
              <a:ext cx="4274726" cy="2205567"/>
            </a:xfrm>
            <a:prstGeom prst="rect">
              <a:avLst/>
            </a:prstGeom>
          </p:spPr>
          <p:txBody>
            <a:bodyPr anchor="ctr" rtlCol="false" tIns="50800" lIns="50800" bIns="50800" rIns="50800"/>
            <a:lstStyle/>
            <a:p>
              <a:pPr algn="ctr">
                <a:lnSpc>
                  <a:spcPts val="2659"/>
                </a:lnSpc>
                <a:spcBef>
                  <a:spcPct val="0"/>
                </a:spcBef>
              </a:pPr>
            </a:p>
          </p:txBody>
        </p:sp>
      </p:grpSp>
      <p:sp>
        <p:nvSpPr>
          <p:cNvPr name="Freeform 6" id="6"/>
          <p:cNvSpPr/>
          <p:nvPr/>
        </p:nvSpPr>
        <p:spPr>
          <a:xfrm flipH="false" flipV="false" rot="0">
            <a:off x="3623606" y="3472047"/>
            <a:ext cx="11040788" cy="1671453"/>
          </a:xfrm>
          <a:custGeom>
            <a:avLst/>
            <a:gdLst/>
            <a:ahLst/>
            <a:cxnLst/>
            <a:rect r="r" b="b" t="t" l="l"/>
            <a:pathLst>
              <a:path h="1671453" w="11040788">
                <a:moveTo>
                  <a:pt x="0" y="0"/>
                </a:moveTo>
                <a:lnTo>
                  <a:pt x="11040788" y="0"/>
                </a:lnTo>
                <a:lnTo>
                  <a:pt x="11040788" y="1671453"/>
                </a:lnTo>
                <a:lnTo>
                  <a:pt x="0" y="1671453"/>
                </a:lnTo>
                <a:lnTo>
                  <a:pt x="0" y="0"/>
                </a:lnTo>
                <a:close/>
              </a:path>
            </a:pathLst>
          </a:custGeom>
          <a:blipFill>
            <a:blip r:embed="rId3"/>
            <a:stretch>
              <a:fillRect l="0" t="0" r="0" b="0"/>
            </a:stretch>
          </a:blipFill>
        </p:spPr>
      </p:sp>
      <p:sp>
        <p:nvSpPr>
          <p:cNvPr name="TextBox 7" id="7"/>
          <p:cNvSpPr txBox="true"/>
          <p:nvPr/>
        </p:nvSpPr>
        <p:spPr>
          <a:xfrm rot="0">
            <a:off x="1100325" y="1380981"/>
            <a:ext cx="16087350" cy="1113253"/>
          </a:xfrm>
          <a:prstGeom prst="rect">
            <a:avLst/>
          </a:prstGeom>
        </p:spPr>
        <p:txBody>
          <a:bodyPr anchor="t" rtlCol="false" tIns="0" lIns="0" bIns="0" rIns="0">
            <a:spAutoFit/>
          </a:bodyPr>
          <a:lstStyle/>
          <a:p>
            <a:pPr algn="ctr">
              <a:lnSpc>
                <a:spcPts val="8989"/>
              </a:lnSpc>
            </a:pPr>
            <a:r>
              <a:rPr lang="en-US" sz="6421">
                <a:solidFill>
                  <a:srgbClr val="000000"/>
                </a:solidFill>
                <a:latin typeface="Bobby Jones"/>
                <a:ea typeface="Bobby Jones"/>
                <a:cs typeface="Bobby Jones"/>
                <a:sym typeface="Bobby Jones"/>
              </a:rPr>
              <a:t>accuracy ou </a:t>
            </a:r>
            <a:r>
              <a:rPr lang="en-US" sz="6421">
                <a:solidFill>
                  <a:srgbClr val="000000"/>
                </a:solidFill>
                <a:latin typeface="Bobby Jones"/>
                <a:ea typeface="Bobby Jones"/>
                <a:cs typeface="Bobby Jones"/>
                <a:sym typeface="Bobby Jones"/>
              </a:rPr>
              <a:t>Acurácia</a:t>
            </a:r>
          </a:p>
        </p:txBody>
      </p:sp>
      <p:sp>
        <p:nvSpPr>
          <p:cNvPr name="TextBox 8" id="8"/>
          <p:cNvSpPr txBox="true"/>
          <p:nvPr/>
        </p:nvSpPr>
        <p:spPr>
          <a:xfrm rot="0">
            <a:off x="1100325" y="5557802"/>
            <a:ext cx="16087350" cy="2246728"/>
          </a:xfrm>
          <a:prstGeom prst="rect">
            <a:avLst/>
          </a:prstGeom>
        </p:spPr>
        <p:txBody>
          <a:bodyPr anchor="t" rtlCol="false" tIns="0" lIns="0" bIns="0" rIns="0">
            <a:spAutoFit/>
          </a:bodyPr>
          <a:lstStyle/>
          <a:p>
            <a:pPr algn="ctr">
              <a:lnSpc>
                <a:spcPts val="8989"/>
              </a:lnSpc>
            </a:pPr>
            <a:r>
              <a:rPr lang="en-US" sz="6421">
                <a:solidFill>
                  <a:srgbClr val="000000"/>
                </a:solidFill>
                <a:latin typeface="Bobby Jones"/>
                <a:ea typeface="Bobby Jones"/>
                <a:cs typeface="Bobby Jones"/>
                <a:sym typeface="Bobby Jones"/>
              </a:rPr>
              <a:t>SVM - VP = 243; VN = 465; FN = 25 e FP = 34 R = 0,92</a:t>
            </a:r>
          </a:p>
          <a:p>
            <a:pPr algn="ctr">
              <a:lnSpc>
                <a:spcPts val="8989"/>
              </a:lnSpc>
            </a:pPr>
            <a:r>
              <a:rPr lang="en-US" sz="6421">
                <a:solidFill>
                  <a:srgbClr val="000000"/>
                </a:solidFill>
                <a:latin typeface="Bobby Jones"/>
                <a:ea typeface="Bobby Jones"/>
                <a:cs typeface="Bobby Jones"/>
                <a:sym typeface="Bobby Jones"/>
              </a:rPr>
              <a:t>RF - VP = 213; VN = 435; FN = 55 e FP = 64 R = 0,84</a:t>
            </a:r>
          </a:p>
        </p:txBody>
      </p:sp>
      <p:sp>
        <p:nvSpPr>
          <p:cNvPr name="TextBox 9" id="9"/>
          <p:cNvSpPr txBox="true"/>
          <p:nvPr/>
        </p:nvSpPr>
        <p:spPr>
          <a:xfrm rot="0">
            <a:off x="1916985" y="8280780"/>
            <a:ext cx="14454029" cy="605886"/>
          </a:xfrm>
          <a:prstGeom prst="rect">
            <a:avLst/>
          </a:prstGeom>
        </p:spPr>
        <p:txBody>
          <a:bodyPr anchor="t" rtlCol="false" tIns="0" lIns="0" bIns="0" rIns="0">
            <a:spAutoFit/>
          </a:bodyPr>
          <a:lstStyle/>
          <a:p>
            <a:pPr algn="ctr">
              <a:lnSpc>
                <a:spcPts val="4929"/>
              </a:lnSpc>
              <a:spcBef>
                <a:spcPct val="0"/>
              </a:spcBef>
            </a:pPr>
            <a:r>
              <a:rPr lang="en-US" sz="3521">
                <a:solidFill>
                  <a:srgbClr val="000000"/>
                </a:solidFill>
                <a:latin typeface="Bobby Jones"/>
                <a:ea typeface="Bobby Jones"/>
                <a:cs typeface="Bobby Jones"/>
                <a:sym typeface="Bobby Jones"/>
              </a:rPr>
              <a:t>D</a:t>
            </a:r>
            <a:r>
              <a:rPr lang="en-US" sz="3521">
                <a:solidFill>
                  <a:srgbClr val="000000"/>
                </a:solidFill>
                <a:latin typeface="Bobby Jones"/>
                <a:ea typeface="Bobby Jones"/>
                <a:cs typeface="Bobby Jones"/>
                <a:sym typeface="Bobby Jones"/>
              </a:rPr>
              <a:t>e todas as classificações que o modelo realizou, o quanto ele acertou?</a:t>
            </a:r>
          </a:p>
        </p:txBody>
      </p:sp>
      <p:sp>
        <p:nvSpPr>
          <p:cNvPr name="TextBox 10" id="10"/>
          <p:cNvSpPr txBox="true"/>
          <p:nvPr/>
        </p:nvSpPr>
        <p:spPr>
          <a:xfrm rot="0">
            <a:off x="4847431" y="2784703"/>
            <a:ext cx="8593138" cy="349250"/>
          </a:xfrm>
          <a:prstGeom prst="rect">
            <a:avLst/>
          </a:prstGeom>
        </p:spPr>
        <p:txBody>
          <a:bodyPr anchor="t" rtlCol="false" tIns="0" lIns="0" bIns="0" rIns="0">
            <a:spAutoFit/>
          </a:bodyPr>
          <a:lstStyle/>
          <a:p>
            <a:pPr algn="ctr">
              <a:lnSpc>
                <a:spcPts val="2800"/>
              </a:lnSpc>
              <a:spcBef>
                <a:spcPct val="0"/>
              </a:spcBef>
            </a:pPr>
            <a:r>
              <a:rPr lang="en-US" sz="2000">
                <a:solidFill>
                  <a:srgbClr val="000000"/>
                </a:solidFill>
                <a:latin typeface="Bobby Jones"/>
                <a:ea typeface="Bobby Jones"/>
                <a:cs typeface="Bobby Jones"/>
                <a:sym typeface="Bobby Jones"/>
              </a:rPr>
              <a:t>a acurácia é uma mé</a:t>
            </a:r>
            <a:r>
              <a:rPr lang="en-US" sz="2000">
                <a:solidFill>
                  <a:srgbClr val="000000"/>
                </a:solidFill>
                <a:latin typeface="Bobby Jones"/>
                <a:ea typeface="Bobby Jones"/>
                <a:cs typeface="Bobby Jones"/>
                <a:sym typeface="Bobby Jones"/>
              </a:rPr>
              <a:t>trica muita boa quando a base de dados está balanceada</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20" t="-9510" r="-1696" b="-11203"/>
            </a:stretch>
          </a:blipFill>
        </p:spPr>
      </p:sp>
      <p:grpSp>
        <p:nvGrpSpPr>
          <p:cNvPr name="Group 3" id="3"/>
          <p:cNvGrpSpPr/>
          <p:nvPr/>
        </p:nvGrpSpPr>
        <p:grpSpPr>
          <a:xfrm rot="0">
            <a:off x="1028700" y="1028700"/>
            <a:ext cx="16230600" cy="8229600"/>
            <a:chOff x="0" y="0"/>
            <a:chExt cx="4274726" cy="2167467"/>
          </a:xfrm>
        </p:grpSpPr>
        <p:sp>
          <p:nvSpPr>
            <p:cNvPr name="Freeform 4" id="4"/>
            <p:cNvSpPr/>
            <p:nvPr/>
          </p:nvSpPr>
          <p:spPr>
            <a:xfrm flipH="false" flipV="false" rot="0">
              <a:off x="0" y="0"/>
              <a:ext cx="4274726" cy="2167467"/>
            </a:xfrm>
            <a:custGeom>
              <a:avLst/>
              <a:gdLst/>
              <a:ahLst/>
              <a:cxnLst/>
              <a:rect r="r" b="b" t="t" l="l"/>
              <a:pathLst>
                <a:path h="2167467" w="4274726">
                  <a:moveTo>
                    <a:pt x="24327" y="0"/>
                  </a:moveTo>
                  <a:lnTo>
                    <a:pt x="4250399" y="0"/>
                  </a:lnTo>
                  <a:cubicBezTo>
                    <a:pt x="4263834" y="0"/>
                    <a:pt x="4274726" y="10891"/>
                    <a:pt x="4274726" y="24327"/>
                  </a:cubicBezTo>
                  <a:lnTo>
                    <a:pt x="4274726" y="2143140"/>
                  </a:lnTo>
                  <a:cubicBezTo>
                    <a:pt x="4274726" y="2156575"/>
                    <a:pt x="4263834" y="2167467"/>
                    <a:pt x="4250399" y="2167467"/>
                  </a:cubicBezTo>
                  <a:lnTo>
                    <a:pt x="24327" y="2167467"/>
                  </a:lnTo>
                  <a:cubicBezTo>
                    <a:pt x="10891" y="2167467"/>
                    <a:pt x="0" y="2156575"/>
                    <a:pt x="0" y="2143140"/>
                  </a:cubicBezTo>
                  <a:lnTo>
                    <a:pt x="0" y="24327"/>
                  </a:lnTo>
                  <a:cubicBezTo>
                    <a:pt x="0" y="10891"/>
                    <a:pt x="10891" y="0"/>
                    <a:pt x="24327" y="0"/>
                  </a:cubicBezTo>
                  <a:close/>
                </a:path>
              </a:pathLst>
            </a:custGeom>
            <a:solidFill>
              <a:srgbClr val="FFFFFF"/>
            </a:solidFill>
            <a:ln w="38100" cap="rnd">
              <a:solidFill>
                <a:srgbClr val="000000"/>
              </a:solidFill>
              <a:prstDash val="lgDash"/>
              <a:round/>
            </a:ln>
          </p:spPr>
        </p:sp>
        <p:sp>
          <p:nvSpPr>
            <p:cNvPr name="TextBox 5" id="5"/>
            <p:cNvSpPr txBox="true"/>
            <p:nvPr/>
          </p:nvSpPr>
          <p:spPr>
            <a:xfrm>
              <a:off x="0" y="-38100"/>
              <a:ext cx="4274726" cy="2205567"/>
            </a:xfrm>
            <a:prstGeom prst="rect">
              <a:avLst/>
            </a:prstGeom>
          </p:spPr>
          <p:txBody>
            <a:bodyPr anchor="ctr" rtlCol="false" tIns="50800" lIns="50800" bIns="50800" rIns="50800"/>
            <a:lstStyle/>
            <a:p>
              <a:pPr algn="ctr">
                <a:lnSpc>
                  <a:spcPts val="2659"/>
                </a:lnSpc>
                <a:spcBef>
                  <a:spcPct val="0"/>
                </a:spcBef>
              </a:pPr>
            </a:p>
          </p:txBody>
        </p:sp>
      </p:grpSp>
      <p:sp>
        <p:nvSpPr>
          <p:cNvPr name="Freeform 6" id="6"/>
          <p:cNvSpPr/>
          <p:nvPr/>
        </p:nvSpPr>
        <p:spPr>
          <a:xfrm flipH="false" flipV="false" rot="0">
            <a:off x="3623606" y="3456713"/>
            <a:ext cx="11040788" cy="1686787"/>
          </a:xfrm>
          <a:custGeom>
            <a:avLst/>
            <a:gdLst/>
            <a:ahLst/>
            <a:cxnLst/>
            <a:rect r="r" b="b" t="t" l="l"/>
            <a:pathLst>
              <a:path h="1686787" w="11040788">
                <a:moveTo>
                  <a:pt x="0" y="0"/>
                </a:moveTo>
                <a:lnTo>
                  <a:pt x="11040788" y="0"/>
                </a:lnTo>
                <a:lnTo>
                  <a:pt x="11040788" y="1686787"/>
                </a:lnTo>
                <a:lnTo>
                  <a:pt x="0" y="1686787"/>
                </a:lnTo>
                <a:lnTo>
                  <a:pt x="0" y="0"/>
                </a:lnTo>
                <a:close/>
              </a:path>
            </a:pathLst>
          </a:custGeom>
          <a:blipFill>
            <a:blip r:embed="rId3"/>
            <a:stretch>
              <a:fillRect l="0" t="0" r="0" b="0"/>
            </a:stretch>
          </a:blipFill>
        </p:spPr>
      </p:sp>
      <p:sp>
        <p:nvSpPr>
          <p:cNvPr name="TextBox 7" id="7"/>
          <p:cNvSpPr txBox="true"/>
          <p:nvPr/>
        </p:nvSpPr>
        <p:spPr>
          <a:xfrm rot="0">
            <a:off x="1100325" y="1380981"/>
            <a:ext cx="16087350" cy="1113253"/>
          </a:xfrm>
          <a:prstGeom prst="rect">
            <a:avLst/>
          </a:prstGeom>
        </p:spPr>
        <p:txBody>
          <a:bodyPr anchor="t" rtlCol="false" tIns="0" lIns="0" bIns="0" rIns="0">
            <a:spAutoFit/>
          </a:bodyPr>
          <a:lstStyle/>
          <a:p>
            <a:pPr algn="ctr">
              <a:lnSpc>
                <a:spcPts val="8989"/>
              </a:lnSpc>
            </a:pPr>
            <a:r>
              <a:rPr lang="en-US" sz="6421">
                <a:solidFill>
                  <a:srgbClr val="000000"/>
                </a:solidFill>
                <a:latin typeface="Bobby Jones"/>
                <a:ea typeface="Bobby Jones"/>
                <a:cs typeface="Bobby Jones"/>
                <a:sym typeface="Bobby Jones"/>
              </a:rPr>
              <a:t>precision ou Precisão</a:t>
            </a:r>
          </a:p>
        </p:txBody>
      </p:sp>
      <p:sp>
        <p:nvSpPr>
          <p:cNvPr name="TextBox 8" id="8"/>
          <p:cNvSpPr txBox="true"/>
          <p:nvPr/>
        </p:nvSpPr>
        <p:spPr>
          <a:xfrm rot="0">
            <a:off x="1100325" y="5557802"/>
            <a:ext cx="16087350" cy="2246728"/>
          </a:xfrm>
          <a:prstGeom prst="rect">
            <a:avLst/>
          </a:prstGeom>
        </p:spPr>
        <p:txBody>
          <a:bodyPr anchor="t" rtlCol="false" tIns="0" lIns="0" bIns="0" rIns="0">
            <a:spAutoFit/>
          </a:bodyPr>
          <a:lstStyle/>
          <a:p>
            <a:pPr algn="ctr">
              <a:lnSpc>
                <a:spcPts val="8989"/>
              </a:lnSpc>
            </a:pPr>
            <a:r>
              <a:rPr lang="en-US" sz="6421">
                <a:solidFill>
                  <a:srgbClr val="000000"/>
                </a:solidFill>
                <a:latin typeface="Bobby Jones"/>
                <a:ea typeface="Bobby Jones"/>
                <a:cs typeface="Bobby Jones"/>
                <a:sym typeface="Bobby Jones"/>
              </a:rPr>
              <a:t>SVM - VP = 243 e FP = 34 R = 0,88</a:t>
            </a:r>
          </a:p>
          <a:p>
            <a:pPr algn="ctr">
              <a:lnSpc>
                <a:spcPts val="8989"/>
              </a:lnSpc>
            </a:pPr>
            <a:r>
              <a:rPr lang="en-US" sz="6421">
                <a:solidFill>
                  <a:srgbClr val="000000"/>
                </a:solidFill>
                <a:latin typeface="Bobby Jones"/>
                <a:ea typeface="Bobby Jones"/>
                <a:cs typeface="Bobby Jones"/>
                <a:sym typeface="Bobby Jones"/>
              </a:rPr>
              <a:t>RF - VP = 213 e FP = 64 r = 0,77</a:t>
            </a:r>
          </a:p>
        </p:txBody>
      </p:sp>
      <p:sp>
        <p:nvSpPr>
          <p:cNvPr name="TextBox 9" id="9"/>
          <p:cNvSpPr txBox="true"/>
          <p:nvPr/>
        </p:nvSpPr>
        <p:spPr>
          <a:xfrm rot="0">
            <a:off x="514350" y="8472935"/>
            <a:ext cx="17259300" cy="547370"/>
          </a:xfrm>
          <a:prstGeom prst="rect">
            <a:avLst/>
          </a:prstGeom>
        </p:spPr>
        <p:txBody>
          <a:bodyPr anchor="t" rtlCol="false" tIns="0" lIns="0" bIns="0" rIns="0">
            <a:spAutoFit/>
          </a:bodyPr>
          <a:lstStyle/>
          <a:p>
            <a:pPr algn="ctr">
              <a:lnSpc>
                <a:spcPts val="4480"/>
              </a:lnSpc>
              <a:spcBef>
                <a:spcPct val="0"/>
              </a:spcBef>
            </a:pPr>
            <a:r>
              <a:rPr lang="en-US" sz="3200">
                <a:solidFill>
                  <a:srgbClr val="000000"/>
                </a:solidFill>
                <a:latin typeface="Bobby Jones"/>
                <a:ea typeface="Bobby Jones"/>
                <a:cs typeface="Bobby Jones"/>
                <a:sym typeface="Bobby Jones"/>
              </a:rPr>
              <a:t>D</a:t>
            </a:r>
            <a:r>
              <a:rPr lang="en-US" sz="3200">
                <a:solidFill>
                  <a:srgbClr val="000000"/>
                </a:solidFill>
                <a:latin typeface="Bobby Jones"/>
                <a:ea typeface="Bobby Jones"/>
                <a:cs typeface="Bobby Jones"/>
                <a:sym typeface="Bobby Jones"/>
              </a:rPr>
              <a:t>e todas as previsões que o modelo classificou como Positivo, quantas ele acertou?</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20" t="-9510" r="-1696" b="-11203"/>
            </a:stretch>
          </a:blipFill>
        </p:spPr>
      </p:sp>
      <p:grpSp>
        <p:nvGrpSpPr>
          <p:cNvPr name="Group 3" id="3"/>
          <p:cNvGrpSpPr/>
          <p:nvPr/>
        </p:nvGrpSpPr>
        <p:grpSpPr>
          <a:xfrm rot="0">
            <a:off x="1028700" y="1028700"/>
            <a:ext cx="16230600" cy="8229600"/>
            <a:chOff x="0" y="0"/>
            <a:chExt cx="4274726" cy="2167467"/>
          </a:xfrm>
        </p:grpSpPr>
        <p:sp>
          <p:nvSpPr>
            <p:cNvPr name="Freeform 4" id="4"/>
            <p:cNvSpPr/>
            <p:nvPr/>
          </p:nvSpPr>
          <p:spPr>
            <a:xfrm flipH="false" flipV="false" rot="0">
              <a:off x="0" y="0"/>
              <a:ext cx="4274726" cy="2167467"/>
            </a:xfrm>
            <a:custGeom>
              <a:avLst/>
              <a:gdLst/>
              <a:ahLst/>
              <a:cxnLst/>
              <a:rect r="r" b="b" t="t" l="l"/>
              <a:pathLst>
                <a:path h="2167467" w="4274726">
                  <a:moveTo>
                    <a:pt x="24327" y="0"/>
                  </a:moveTo>
                  <a:lnTo>
                    <a:pt x="4250399" y="0"/>
                  </a:lnTo>
                  <a:cubicBezTo>
                    <a:pt x="4263834" y="0"/>
                    <a:pt x="4274726" y="10891"/>
                    <a:pt x="4274726" y="24327"/>
                  </a:cubicBezTo>
                  <a:lnTo>
                    <a:pt x="4274726" y="2143140"/>
                  </a:lnTo>
                  <a:cubicBezTo>
                    <a:pt x="4274726" y="2156575"/>
                    <a:pt x="4263834" y="2167467"/>
                    <a:pt x="4250399" y="2167467"/>
                  </a:cubicBezTo>
                  <a:lnTo>
                    <a:pt x="24327" y="2167467"/>
                  </a:lnTo>
                  <a:cubicBezTo>
                    <a:pt x="10891" y="2167467"/>
                    <a:pt x="0" y="2156575"/>
                    <a:pt x="0" y="2143140"/>
                  </a:cubicBezTo>
                  <a:lnTo>
                    <a:pt x="0" y="24327"/>
                  </a:lnTo>
                  <a:cubicBezTo>
                    <a:pt x="0" y="10891"/>
                    <a:pt x="10891" y="0"/>
                    <a:pt x="24327" y="0"/>
                  </a:cubicBezTo>
                  <a:close/>
                </a:path>
              </a:pathLst>
            </a:custGeom>
            <a:solidFill>
              <a:srgbClr val="FFFFFF"/>
            </a:solidFill>
            <a:ln w="38100" cap="rnd">
              <a:solidFill>
                <a:srgbClr val="000000"/>
              </a:solidFill>
              <a:prstDash val="lgDash"/>
              <a:round/>
            </a:ln>
          </p:spPr>
        </p:sp>
        <p:sp>
          <p:nvSpPr>
            <p:cNvPr name="TextBox 5" id="5"/>
            <p:cNvSpPr txBox="true"/>
            <p:nvPr/>
          </p:nvSpPr>
          <p:spPr>
            <a:xfrm>
              <a:off x="0" y="-38100"/>
              <a:ext cx="4274726" cy="2205567"/>
            </a:xfrm>
            <a:prstGeom prst="rect">
              <a:avLst/>
            </a:prstGeom>
          </p:spPr>
          <p:txBody>
            <a:bodyPr anchor="ctr" rtlCol="false" tIns="50800" lIns="50800" bIns="50800" rIns="50800"/>
            <a:lstStyle/>
            <a:p>
              <a:pPr algn="ctr">
                <a:lnSpc>
                  <a:spcPts val="2659"/>
                </a:lnSpc>
                <a:spcBef>
                  <a:spcPct val="0"/>
                </a:spcBef>
              </a:pPr>
            </a:p>
          </p:txBody>
        </p:sp>
      </p:grpSp>
      <p:sp>
        <p:nvSpPr>
          <p:cNvPr name="Freeform 6" id="6"/>
          <p:cNvSpPr/>
          <p:nvPr/>
        </p:nvSpPr>
        <p:spPr>
          <a:xfrm flipH="false" flipV="false" rot="0">
            <a:off x="3623606" y="3472047"/>
            <a:ext cx="11040788" cy="1671453"/>
          </a:xfrm>
          <a:custGeom>
            <a:avLst/>
            <a:gdLst/>
            <a:ahLst/>
            <a:cxnLst/>
            <a:rect r="r" b="b" t="t" l="l"/>
            <a:pathLst>
              <a:path h="1671453" w="11040788">
                <a:moveTo>
                  <a:pt x="0" y="0"/>
                </a:moveTo>
                <a:lnTo>
                  <a:pt x="11040788" y="0"/>
                </a:lnTo>
                <a:lnTo>
                  <a:pt x="11040788" y="1671453"/>
                </a:lnTo>
                <a:lnTo>
                  <a:pt x="0" y="1671453"/>
                </a:lnTo>
                <a:lnTo>
                  <a:pt x="0" y="0"/>
                </a:lnTo>
                <a:close/>
              </a:path>
            </a:pathLst>
          </a:custGeom>
          <a:blipFill>
            <a:blip r:embed="rId3"/>
            <a:stretch>
              <a:fillRect l="0" t="0" r="0" b="0"/>
            </a:stretch>
          </a:blipFill>
        </p:spPr>
      </p:sp>
      <p:sp>
        <p:nvSpPr>
          <p:cNvPr name="TextBox 7" id="7"/>
          <p:cNvSpPr txBox="true"/>
          <p:nvPr/>
        </p:nvSpPr>
        <p:spPr>
          <a:xfrm rot="0">
            <a:off x="1100325" y="1380981"/>
            <a:ext cx="16087350" cy="1113253"/>
          </a:xfrm>
          <a:prstGeom prst="rect">
            <a:avLst/>
          </a:prstGeom>
        </p:spPr>
        <p:txBody>
          <a:bodyPr anchor="t" rtlCol="false" tIns="0" lIns="0" bIns="0" rIns="0">
            <a:spAutoFit/>
          </a:bodyPr>
          <a:lstStyle/>
          <a:p>
            <a:pPr algn="ctr">
              <a:lnSpc>
                <a:spcPts val="8989"/>
              </a:lnSpc>
            </a:pPr>
            <a:r>
              <a:rPr lang="en-US" sz="6421">
                <a:solidFill>
                  <a:srgbClr val="000000"/>
                </a:solidFill>
                <a:latin typeface="Bobby Jones"/>
                <a:ea typeface="Bobby Jones"/>
                <a:cs typeface="Bobby Jones"/>
                <a:sym typeface="Bobby Jones"/>
              </a:rPr>
              <a:t>recall ou Revocação</a:t>
            </a:r>
          </a:p>
        </p:txBody>
      </p:sp>
      <p:sp>
        <p:nvSpPr>
          <p:cNvPr name="TextBox 8" id="8"/>
          <p:cNvSpPr txBox="true"/>
          <p:nvPr/>
        </p:nvSpPr>
        <p:spPr>
          <a:xfrm rot="0">
            <a:off x="1100325" y="5557802"/>
            <a:ext cx="16087350" cy="2246728"/>
          </a:xfrm>
          <a:prstGeom prst="rect">
            <a:avLst/>
          </a:prstGeom>
        </p:spPr>
        <p:txBody>
          <a:bodyPr anchor="t" rtlCol="false" tIns="0" lIns="0" bIns="0" rIns="0">
            <a:spAutoFit/>
          </a:bodyPr>
          <a:lstStyle/>
          <a:p>
            <a:pPr algn="ctr">
              <a:lnSpc>
                <a:spcPts val="8989"/>
              </a:lnSpc>
            </a:pPr>
            <a:r>
              <a:rPr lang="en-US" sz="6421">
                <a:solidFill>
                  <a:srgbClr val="000000"/>
                </a:solidFill>
                <a:latin typeface="Bobby Jones"/>
                <a:ea typeface="Bobby Jones"/>
                <a:cs typeface="Bobby Jones"/>
                <a:sym typeface="Bobby Jones"/>
              </a:rPr>
              <a:t>SVM - VP = 243 e FN = 25 R = 0,91</a:t>
            </a:r>
          </a:p>
          <a:p>
            <a:pPr algn="ctr">
              <a:lnSpc>
                <a:spcPts val="8989"/>
              </a:lnSpc>
            </a:pPr>
            <a:r>
              <a:rPr lang="en-US" sz="6421">
                <a:solidFill>
                  <a:srgbClr val="000000"/>
                </a:solidFill>
                <a:latin typeface="Bobby Jones"/>
                <a:ea typeface="Bobby Jones"/>
                <a:cs typeface="Bobby Jones"/>
                <a:sym typeface="Bobby Jones"/>
              </a:rPr>
              <a:t>RF - VP = 213 e FP = 55 r = 0,79</a:t>
            </a:r>
          </a:p>
        </p:txBody>
      </p:sp>
      <p:sp>
        <p:nvSpPr>
          <p:cNvPr name="TextBox 9" id="9"/>
          <p:cNvSpPr txBox="true"/>
          <p:nvPr/>
        </p:nvSpPr>
        <p:spPr>
          <a:xfrm rot="0">
            <a:off x="1875076" y="8280780"/>
            <a:ext cx="14537849" cy="589915"/>
          </a:xfrm>
          <a:prstGeom prst="rect">
            <a:avLst/>
          </a:prstGeom>
        </p:spPr>
        <p:txBody>
          <a:bodyPr anchor="t" rtlCol="false" tIns="0" lIns="0" bIns="0" rIns="0">
            <a:spAutoFit/>
          </a:bodyPr>
          <a:lstStyle/>
          <a:p>
            <a:pPr algn="ctr">
              <a:lnSpc>
                <a:spcPts val="4759"/>
              </a:lnSpc>
              <a:spcBef>
                <a:spcPct val="0"/>
              </a:spcBef>
            </a:pPr>
            <a:r>
              <a:rPr lang="en-US" sz="3399">
                <a:solidFill>
                  <a:srgbClr val="000000"/>
                </a:solidFill>
                <a:latin typeface="Bobby Jones"/>
                <a:ea typeface="Bobby Jones"/>
                <a:cs typeface="Bobby Jones"/>
                <a:sym typeface="Bobby Jones"/>
              </a:rPr>
              <a:t>D</a:t>
            </a:r>
            <a:r>
              <a:rPr lang="en-US" sz="3399">
                <a:solidFill>
                  <a:srgbClr val="000000"/>
                </a:solidFill>
                <a:latin typeface="Bobby Jones"/>
                <a:ea typeface="Bobby Jones"/>
                <a:cs typeface="Bobby Jones"/>
                <a:sym typeface="Bobby Jones"/>
              </a:rPr>
              <a:t>e todos os casos que são realmente positivos, o quanto o modelo acertou?</a:t>
            </a:r>
          </a:p>
        </p:txBody>
      </p:sp>
      <p:sp>
        <p:nvSpPr>
          <p:cNvPr name="TextBox 10" id="10"/>
          <p:cNvSpPr txBox="true"/>
          <p:nvPr/>
        </p:nvSpPr>
        <p:spPr>
          <a:xfrm rot="0">
            <a:off x="3465909" y="2669133"/>
            <a:ext cx="11356181" cy="464820"/>
          </a:xfrm>
          <a:prstGeom prst="rect">
            <a:avLst/>
          </a:prstGeom>
        </p:spPr>
        <p:txBody>
          <a:bodyPr anchor="t" rtlCol="false" tIns="0" lIns="0" bIns="0" rIns="0">
            <a:spAutoFit/>
          </a:bodyPr>
          <a:lstStyle/>
          <a:p>
            <a:pPr algn="ctr">
              <a:lnSpc>
                <a:spcPts val="3780"/>
              </a:lnSpc>
            </a:pPr>
            <a:r>
              <a:rPr lang="en-US" sz="2700">
                <a:solidFill>
                  <a:srgbClr val="000000"/>
                </a:solidFill>
                <a:latin typeface="Open Sans"/>
                <a:ea typeface="Open Sans"/>
                <a:cs typeface="Open Sans"/>
                <a:sym typeface="Open Sans"/>
              </a:rPr>
              <a:t>R</a:t>
            </a:r>
            <a:r>
              <a:rPr lang="en-US" sz="2700">
                <a:solidFill>
                  <a:srgbClr val="000000"/>
                </a:solidFill>
                <a:latin typeface="Open Sans"/>
                <a:ea typeface="Open Sans"/>
                <a:cs typeface="Open Sans"/>
                <a:sym typeface="Open Sans"/>
              </a:rPr>
              <a:t>esumindo, a revocação mede a capacidade do modelo de evitar os FN</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20" t="-9510" r="-1696" b="-11203"/>
            </a:stretch>
          </a:blipFill>
        </p:spPr>
      </p:sp>
      <p:grpSp>
        <p:nvGrpSpPr>
          <p:cNvPr name="Group 3" id="3"/>
          <p:cNvGrpSpPr/>
          <p:nvPr/>
        </p:nvGrpSpPr>
        <p:grpSpPr>
          <a:xfrm rot="0">
            <a:off x="1028700" y="1028700"/>
            <a:ext cx="16230600" cy="8229600"/>
            <a:chOff x="0" y="0"/>
            <a:chExt cx="4274726" cy="2167467"/>
          </a:xfrm>
        </p:grpSpPr>
        <p:sp>
          <p:nvSpPr>
            <p:cNvPr name="Freeform 4" id="4"/>
            <p:cNvSpPr/>
            <p:nvPr/>
          </p:nvSpPr>
          <p:spPr>
            <a:xfrm flipH="false" flipV="false" rot="0">
              <a:off x="0" y="0"/>
              <a:ext cx="4274726" cy="2167467"/>
            </a:xfrm>
            <a:custGeom>
              <a:avLst/>
              <a:gdLst/>
              <a:ahLst/>
              <a:cxnLst/>
              <a:rect r="r" b="b" t="t" l="l"/>
              <a:pathLst>
                <a:path h="2167467" w="4274726">
                  <a:moveTo>
                    <a:pt x="24327" y="0"/>
                  </a:moveTo>
                  <a:lnTo>
                    <a:pt x="4250399" y="0"/>
                  </a:lnTo>
                  <a:cubicBezTo>
                    <a:pt x="4263834" y="0"/>
                    <a:pt x="4274726" y="10891"/>
                    <a:pt x="4274726" y="24327"/>
                  </a:cubicBezTo>
                  <a:lnTo>
                    <a:pt x="4274726" y="2143140"/>
                  </a:lnTo>
                  <a:cubicBezTo>
                    <a:pt x="4274726" y="2156575"/>
                    <a:pt x="4263834" y="2167467"/>
                    <a:pt x="4250399" y="2167467"/>
                  </a:cubicBezTo>
                  <a:lnTo>
                    <a:pt x="24327" y="2167467"/>
                  </a:lnTo>
                  <a:cubicBezTo>
                    <a:pt x="10891" y="2167467"/>
                    <a:pt x="0" y="2156575"/>
                    <a:pt x="0" y="2143140"/>
                  </a:cubicBezTo>
                  <a:lnTo>
                    <a:pt x="0" y="24327"/>
                  </a:lnTo>
                  <a:cubicBezTo>
                    <a:pt x="0" y="10891"/>
                    <a:pt x="10891" y="0"/>
                    <a:pt x="24327" y="0"/>
                  </a:cubicBezTo>
                  <a:close/>
                </a:path>
              </a:pathLst>
            </a:custGeom>
            <a:solidFill>
              <a:srgbClr val="FFFFFF"/>
            </a:solidFill>
            <a:ln w="38100" cap="rnd">
              <a:solidFill>
                <a:srgbClr val="000000"/>
              </a:solidFill>
              <a:prstDash val="lgDash"/>
              <a:round/>
            </a:ln>
          </p:spPr>
        </p:sp>
        <p:sp>
          <p:nvSpPr>
            <p:cNvPr name="TextBox 5" id="5"/>
            <p:cNvSpPr txBox="true"/>
            <p:nvPr/>
          </p:nvSpPr>
          <p:spPr>
            <a:xfrm>
              <a:off x="0" y="-38100"/>
              <a:ext cx="4274726" cy="2205567"/>
            </a:xfrm>
            <a:prstGeom prst="rect">
              <a:avLst/>
            </a:prstGeom>
          </p:spPr>
          <p:txBody>
            <a:bodyPr anchor="ctr" rtlCol="false" tIns="50800" lIns="50800" bIns="50800" rIns="50800"/>
            <a:lstStyle/>
            <a:p>
              <a:pPr algn="ctr">
                <a:lnSpc>
                  <a:spcPts val="2659"/>
                </a:lnSpc>
                <a:spcBef>
                  <a:spcPct val="0"/>
                </a:spcBef>
              </a:pPr>
            </a:p>
          </p:txBody>
        </p:sp>
      </p:grpSp>
      <p:sp>
        <p:nvSpPr>
          <p:cNvPr name="Freeform 6" id="6"/>
          <p:cNvSpPr/>
          <p:nvPr/>
        </p:nvSpPr>
        <p:spPr>
          <a:xfrm flipH="false" flipV="false" rot="0">
            <a:off x="3623606" y="3415074"/>
            <a:ext cx="11040788" cy="1364764"/>
          </a:xfrm>
          <a:custGeom>
            <a:avLst/>
            <a:gdLst/>
            <a:ahLst/>
            <a:cxnLst/>
            <a:rect r="r" b="b" t="t" l="l"/>
            <a:pathLst>
              <a:path h="1364764" w="11040788">
                <a:moveTo>
                  <a:pt x="0" y="0"/>
                </a:moveTo>
                <a:lnTo>
                  <a:pt x="11040788" y="0"/>
                </a:lnTo>
                <a:lnTo>
                  <a:pt x="11040788" y="1364764"/>
                </a:lnTo>
                <a:lnTo>
                  <a:pt x="0" y="1364764"/>
                </a:lnTo>
                <a:lnTo>
                  <a:pt x="0" y="0"/>
                </a:lnTo>
                <a:close/>
              </a:path>
            </a:pathLst>
          </a:custGeom>
          <a:blipFill>
            <a:blip r:embed="rId3"/>
            <a:stretch>
              <a:fillRect l="0" t="0" r="0" b="0"/>
            </a:stretch>
          </a:blipFill>
        </p:spPr>
      </p:sp>
      <p:sp>
        <p:nvSpPr>
          <p:cNvPr name="TextBox 7" id="7"/>
          <p:cNvSpPr txBox="true"/>
          <p:nvPr/>
        </p:nvSpPr>
        <p:spPr>
          <a:xfrm rot="0">
            <a:off x="1100325" y="1380981"/>
            <a:ext cx="16087350" cy="1113253"/>
          </a:xfrm>
          <a:prstGeom prst="rect">
            <a:avLst/>
          </a:prstGeom>
        </p:spPr>
        <p:txBody>
          <a:bodyPr anchor="t" rtlCol="false" tIns="0" lIns="0" bIns="0" rIns="0">
            <a:spAutoFit/>
          </a:bodyPr>
          <a:lstStyle/>
          <a:p>
            <a:pPr algn="ctr">
              <a:lnSpc>
                <a:spcPts val="8989"/>
              </a:lnSpc>
            </a:pPr>
            <a:r>
              <a:rPr lang="en-US" sz="6421">
                <a:solidFill>
                  <a:srgbClr val="000000"/>
                </a:solidFill>
                <a:latin typeface="Bobby Jones"/>
                <a:ea typeface="Bobby Jones"/>
                <a:cs typeface="Bobby Jones"/>
                <a:sym typeface="Bobby Jones"/>
              </a:rPr>
              <a:t>F1-Score ou Medida-F1</a:t>
            </a:r>
          </a:p>
        </p:txBody>
      </p:sp>
      <p:sp>
        <p:nvSpPr>
          <p:cNvPr name="TextBox 8" id="8"/>
          <p:cNvSpPr txBox="true"/>
          <p:nvPr/>
        </p:nvSpPr>
        <p:spPr>
          <a:xfrm rot="0">
            <a:off x="1100325" y="5000625"/>
            <a:ext cx="16087350" cy="2246728"/>
          </a:xfrm>
          <a:prstGeom prst="rect">
            <a:avLst/>
          </a:prstGeom>
        </p:spPr>
        <p:txBody>
          <a:bodyPr anchor="t" rtlCol="false" tIns="0" lIns="0" bIns="0" rIns="0">
            <a:spAutoFit/>
          </a:bodyPr>
          <a:lstStyle/>
          <a:p>
            <a:pPr algn="ctr">
              <a:lnSpc>
                <a:spcPts val="8989"/>
              </a:lnSpc>
            </a:pPr>
            <a:r>
              <a:rPr lang="en-US" sz="6421">
                <a:solidFill>
                  <a:srgbClr val="000000"/>
                </a:solidFill>
                <a:latin typeface="Bobby Jones"/>
                <a:ea typeface="Bobby Jones"/>
                <a:cs typeface="Bobby Jones"/>
                <a:sym typeface="Bobby Jones"/>
              </a:rPr>
              <a:t>SVM - P = 20,88 e r = 0,91 R = 0,88</a:t>
            </a:r>
          </a:p>
          <a:p>
            <a:pPr algn="ctr">
              <a:lnSpc>
                <a:spcPts val="8989"/>
              </a:lnSpc>
            </a:pPr>
            <a:r>
              <a:rPr lang="en-US" sz="6421">
                <a:solidFill>
                  <a:srgbClr val="000000"/>
                </a:solidFill>
                <a:latin typeface="Bobby Jones"/>
                <a:ea typeface="Bobby Jones"/>
                <a:cs typeface="Bobby Jones"/>
                <a:sym typeface="Bobby Jones"/>
              </a:rPr>
              <a:t>RF - P = 0,77 e r = 0,79 r = 0,78</a:t>
            </a:r>
          </a:p>
        </p:txBody>
      </p:sp>
      <p:sp>
        <p:nvSpPr>
          <p:cNvPr name="TextBox 9" id="9"/>
          <p:cNvSpPr txBox="true"/>
          <p:nvPr/>
        </p:nvSpPr>
        <p:spPr>
          <a:xfrm rot="0">
            <a:off x="9139238" y="4515436"/>
            <a:ext cx="9525" cy="1113253"/>
          </a:xfrm>
          <a:prstGeom prst="rect">
            <a:avLst/>
          </a:prstGeom>
        </p:spPr>
        <p:txBody>
          <a:bodyPr anchor="t" rtlCol="false" tIns="0" lIns="0" bIns="0" rIns="0">
            <a:spAutoFit/>
          </a:bodyPr>
          <a:lstStyle/>
          <a:p>
            <a:pPr algn="ctr">
              <a:lnSpc>
                <a:spcPts val="8989"/>
              </a:lnSpc>
              <a:spcBef>
                <a:spcPct val="0"/>
              </a:spcBef>
            </a:pPr>
          </a:p>
        </p:txBody>
      </p:sp>
      <p:sp>
        <p:nvSpPr>
          <p:cNvPr name="TextBox 10" id="10"/>
          <p:cNvSpPr txBox="true"/>
          <p:nvPr/>
        </p:nvSpPr>
        <p:spPr>
          <a:xfrm rot="0">
            <a:off x="9139238" y="4819967"/>
            <a:ext cx="9525" cy="580390"/>
          </a:xfrm>
          <a:prstGeom prst="rect">
            <a:avLst/>
          </a:prstGeom>
        </p:spPr>
        <p:txBody>
          <a:bodyPr anchor="t" rtlCol="false" tIns="0" lIns="0" bIns="0" rIns="0">
            <a:spAutoFit/>
          </a:bodyPr>
          <a:lstStyle/>
          <a:p>
            <a:pPr algn="ctr">
              <a:lnSpc>
                <a:spcPts val="4759"/>
              </a:lnSpc>
            </a:pPr>
          </a:p>
        </p:txBody>
      </p:sp>
      <p:sp>
        <p:nvSpPr>
          <p:cNvPr name="TextBox 11" id="11"/>
          <p:cNvSpPr txBox="true"/>
          <p:nvPr/>
        </p:nvSpPr>
        <p:spPr>
          <a:xfrm rot="0">
            <a:off x="1910112" y="8042655"/>
            <a:ext cx="14458252" cy="1021715"/>
          </a:xfrm>
          <a:prstGeom prst="rect">
            <a:avLst/>
          </a:prstGeom>
        </p:spPr>
        <p:txBody>
          <a:bodyPr anchor="t" rtlCol="false" tIns="0" lIns="0" bIns="0" rIns="0">
            <a:spAutoFit/>
          </a:bodyPr>
          <a:lstStyle/>
          <a:p>
            <a:pPr algn="ctr">
              <a:lnSpc>
                <a:spcPts val="4060"/>
              </a:lnSpc>
              <a:spcBef>
                <a:spcPct val="0"/>
              </a:spcBef>
            </a:pPr>
            <a:r>
              <a:rPr lang="en-US" sz="2900">
                <a:solidFill>
                  <a:srgbClr val="000000"/>
                </a:solidFill>
                <a:latin typeface="Bobby Jones"/>
                <a:ea typeface="Bobby Jones"/>
                <a:cs typeface="Bobby Jones"/>
                <a:sym typeface="Bobby Jones"/>
              </a:rPr>
              <a:t>A M</a:t>
            </a:r>
            <a:r>
              <a:rPr lang="en-US" sz="2900">
                <a:solidFill>
                  <a:srgbClr val="000000"/>
                </a:solidFill>
                <a:latin typeface="Bobby Jones"/>
                <a:ea typeface="Bobby Jones"/>
                <a:cs typeface="Bobby Jones"/>
                <a:sym typeface="Bobby Jones"/>
              </a:rPr>
              <a:t>edida-F1 (F1-Score) nada mais é que uma média harmônica entre a precisão e a revocação</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20" t="-9510" r="-1696" b="-11203"/>
            </a:stretch>
          </a:blipFill>
        </p:spPr>
      </p:sp>
      <p:sp>
        <p:nvSpPr>
          <p:cNvPr name="TextBox 3" id="3"/>
          <p:cNvSpPr txBox="true"/>
          <p:nvPr/>
        </p:nvSpPr>
        <p:spPr>
          <a:xfrm rot="0">
            <a:off x="3679044" y="228591"/>
            <a:ext cx="10929913" cy="1419243"/>
          </a:xfrm>
          <a:prstGeom prst="rect">
            <a:avLst/>
          </a:prstGeom>
        </p:spPr>
        <p:txBody>
          <a:bodyPr anchor="t" rtlCol="false" tIns="0" lIns="0" bIns="0" rIns="0">
            <a:spAutoFit/>
          </a:bodyPr>
          <a:lstStyle/>
          <a:p>
            <a:pPr algn="ctr">
              <a:lnSpc>
                <a:spcPts val="11432"/>
              </a:lnSpc>
            </a:pPr>
            <a:r>
              <a:rPr lang="en-US" sz="8165">
                <a:solidFill>
                  <a:srgbClr val="000000"/>
                </a:solidFill>
                <a:latin typeface="Bobby Jones"/>
                <a:ea typeface="Bobby Jones"/>
                <a:cs typeface="Bobby Jones"/>
                <a:sym typeface="Bobby Jones"/>
              </a:rPr>
              <a:t>Referências</a:t>
            </a:r>
          </a:p>
        </p:txBody>
      </p:sp>
      <p:sp>
        <p:nvSpPr>
          <p:cNvPr name="TextBox 4" id="4"/>
          <p:cNvSpPr txBox="true"/>
          <p:nvPr/>
        </p:nvSpPr>
        <p:spPr>
          <a:xfrm rot="0">
            <a:off x="0" y="1988112"/>
            <a:ext cx="18288000" cy="7367270"/>
          </a:xfrm>
          <a:prstGeom prst="rect">
            <a:avLst/>
          </a:prstGeom>
        </p:spPr>
        <p:txBody>
          <a:bodyPr anchor="t" rtlCol="false" tIns="0" lIns="0" bIns="0" rIns="0">
            <a:spAutoFit/>
          </a:bodyPr>
          <a:lstStyle/>
          <a:p>
            <a:pPr algn="ctr">
              <a:lnSpc>
                <a:spcPts val="2380"/>
              </a:lnSpc>
            </a:pPr>
            <a:r>
              <a:rPr lang="en-US" sz="1700">
                <a:solidFill>
                  <a:srgbClr val="000000"/>
                </a:solidFill>
                <a:latin typeface="Alegreya"/>
                <a:ea typeface="Alegreya"/>
                <a:cs typeface="Alegreya"/>
                <a:sym typeface="Alegreya"/>
              </a:rPr>
              <a:t>https://scikit-learn.org/stable/modules/generated/sklearn.neighbors.KNeighborsClassifier.html#sklearn.neighbors.KNeighborsClassifier </a:t>
            </a:r>
          </a:p>
          <a:p>
            <a:pPr algn="ctr">
              <a:lnSpc>
                <a:spcPts val="2380"/>
              </a:lnSpc>
            </a:pPr>
            <a:r>
              <a:rPr lang="en-US" sz="1700">
                <a:solidFill>
                  <a:srgbClr val="000000"/>
                </a:solidFill>
                <a:latin typeface="Alegreya"/>
                <a:ea typeface="Alegreya"/>
                <a:cs typeface="Alegreya"/>
                <a:sym typeface="Alegreya"/>
              </a:rPr>
              <a:t>https://pt.khanacademy.org/math/pre-algebra/pre-algebra-equations-expressions/pre-algebra-dependent-independent/a/dependent-and-independent-variables-review </a:t>
            </a:r>
          </a:p>
          <a:p>
            <a:pPr algn="ctr">
              <a:lnSpc>
                <a:spcPts val="2380"/>
              </a:lnSpc>
            </a:pPr>
            <a:r>
              <a:rPr lang="en-US" sz="1700">
                <a:solidFill>
                  <a:srgbClr val="000000"/>
                </a:solidFill>
                <a:latin typeface="Alegreya"/>
                <a:ea typeface="Alegreya"/>
                <a:cs typeface="Alegreya"/>
                <a:sym typeface="Alegreya"/>
              </a:rPr>
              <a:t>https://didatica.tech/scikit-learn-na-pratica-codigos-uteis-e-comandos-essenciais/ </a:t>
            </a:r>
          </a:p>
          <a:p>
            <a:pPr algn="ctr">
              <a:lnSpc>
                <a:spcPts val="2380"/>
              </a:lnSpc>
            </a:pPr>
            <a:r>
              <a:rPr lang="en-US" sz="1700">
                <a:solidFill>
                  <a:srgbClr val="000000"/>
                </a:solidFill>
                <a:latin typeface="Alegreya"/>
                <a:ea typeface="Alegreya"/>
                <a:cs typeface="Alegreya"/>
                <a:sym typeface="Alegreya"/>
              </a:rPr>
              <a:t>https://didatica.tech/dados-de-treino-e-teste/ </a:t>
            </a:r>
          </a:p>
          <a:p>
            <a:pPr algn="ctr">
              <a:lnSpc>
                <a:spcPts val="2380"/>
              </a:lnSpc>
            </a:pPr>
            <a:r>
              <a:rPr lang="en-US" sz="1700">
                <a:solidFill>
                  <a:srgbClr val="000000"/>
                </a:solidFill>
                <a:latin typeface="Alegreya"/>
                <a:ea typeface="Alegreya"/>
                <a:cs typeface="Alegreya"/>
                <a:sym typeface="Alegreya"/>
              </a:rPr>
              <a:t>https://sigmoidal.ai/metricas-de-avaliacao-em-modelos-de-classificacao-em-machine-learning/</a:t>
            </a:r>
          </a:p>
          <a:p>
            <a:pPr algn="ctr">
              <a:lnSpc>
                <a:spcPts val="2380"/>
              </a:lnSpc>
            </a:pPr>
            <a:r>
              <a:rPr lang="en-US" sz="1700">
                <a:solidFill>
                  <a:srgbClr val="000000"/>
                </a:solidFill>
                <a:latin typeface="Alegreya"/>
                <a:ea typeface="Alegreya"/>
                <a:cs typeface="Alegreya"/>
                <a:sym typeface="Alegreya"/>
              </a:rPr>
              <a:t>https://learn.microsoft.com/pt-br/shows/machine-learning-for-beginners/introduction-to-machine-learning-for-beginners-machine-learning-for-beginners</a:t>
            </a:r>
          </a:p>
          <a:p>
            <a:pPr algn="ctr">
              <a:lnSpc>
                <a:spcPts val="2380"/>
              </a:lnSpc>
            </a:pPr>
            <a:r>
              <a:rPr lang="en-US" sz="1700">
                <a:solidFill>
                  <a:srgbClr val="000000"/>
                </a:solidFill>
                <a:latin typeface="Alegreya"/>
                <a:ea typeface="Alegreya"/>
                <a:cs typeface="Alegreya"/>
                <a:sym typeface="Alegreya"/>
              </a:rPr>
              <a:t>https://www.youtube.com/watch?v=IHAb3NHDahU </a:t>
            </a:r>
          </a:p>
          <a:p>
            <a:pPr algn="ctr">
              <a:lnSpc>
                <a:spcPts val="2380"/>
              </a:lnSpc>
            </a:pPr>
            <a:r>
              <a:rPr lang="en-US" sz="1700">
                <a:solidFill>
                  <a:srgbClr val="000000"/>
                </a:solidFill>
                <a:latin typeface="Alegreya"/>
                <a:ea typeface="Alegreya"/>
                <a:cs typeface="Alegreya"/>
                <a:sym typeface="Alegreya"/>
              </a:rPr>
              <a:t>https://developers.google.com/machine-learning/intro-to-ml/what-is-ml?hl=pt-br</a:t>
            </a:r>
          </a:p>
          <a:p>
            <a:pPr algn="ctr">
              <a:lnSpc>
                <a:spcPts val="2380"/>
              </a:lnSpc>
              <a:spcBef>
                <a:spcPct val="0"/>
              </a:spcBef>
            </a:pPr>
            <a:r>
              <a:rPr lang="en-US" sz="1700">
                <a:solidFill>
                  <a:srgbClr val="000000"/>
                </a:solidFill>
                <a:latin typeface="Alegreya"/>
                <a:ea typeface="Alegreya"/>
                <a:cs typeface="Alegreya"/>
                <a:sym typeface="Alegreya"/>
              </a:rPr>
              <a:t>https://www.youtube.com/watch?v=N2</a:t>
            </a:r>
            <a:r>
              <a:rPr lang="en-US" sz="1700">
                <a:solidFill>
                  <a:srgbClr val="000000"/>
                </a:solidFill>
                <a:latin typeface="Alegreya"/>
                <a:ea typeface="Alegreya"/>
                <a:cs typeface="Alegreya"/>
                <a:sym typeface="Alegreya"/>
              </a:rPr>
              <a:t>TT2Q83abc </a:t>
            </a:r>
          </a:p>
          <a:p>
            <a:pPr algn="ctr">
              <a:lnSpc>
                <a:spcPts val="2380"/>
              </a:lnSpc>
              <a:spcBef>
                <a:spcPct val="0"/>
              </a:spcBef>
            </a:pPr>
            <a:r>
              <a:rPr lang="en-US" sz="1700">
                <a:solidFill>
                  <a:srgbClr val="000000"/>
                </a:solidFill>
                <a:latin typeface="Alegreya"/>
                <a:ea typeface="Alegreya"/>
                <a:cs typeface="Alegreya"/>
                <a:sym typeface="Alegreya"/>
              </a:rPr>
              <a:t>https://scikit-learn.org/stable/modules/generated/sklearn.model_selection.train_test_split.html </a:t>
            </a:r>
          </a:p>
          <a:p>
            <a:pPr algn="ctr">
              <a:lnSpc>
                <a:spcPts val="2380"/>
              </a:lnSpc>
              <a:spcBef>
                <a:spcPct val="0"/>
              </a:spcBef>
            </a:pPr>
            <a:r>
              <a:rPr lang="en-US" sz="1700">
                <a:solidFill>
                  <a:srgbClr val="000000"/>
                </a:solidFill>
                <a:latin typeface="Alegreya"/>
                <a:ea typeface="Alegreya"/>
                <a:cs typeface="Alegreya"/>
                <a:sym typeface="Alegreya"/>
              </a:rPr>
              <a:t>https://scikit-learn.org/stable/modules/cross_validation.html#cross-validation </a:t>
            </a:r>
          </a:p>
          <a:p>
            <a:pPr algn="ctr">
              <a:lnSpc>
                <a:spcPts val="2380"/>
              </a:lnSpc>
              <a:spcBef>
                <a:spcPct val="0"/>
              </a:spcBef>
            </a:pPr>
            <a:r>
              <a:rPr lang="en-US" sz="1700">
                <a:solidFill>
                  <a:srgbClr val="000000"/>
                </a:solidFill>
                <a:latin typeface="Alegreya"/>
                <a:ea typeface="Alegreya"/>
                <a:cs typeface="Alegreya"/>
                <a:sym typeface="Alegreya"/>
              </a:rPr>
              <a:t>https://sigmoidal.ai/metricas-de-avaliacao-em-modelos-de-classificacao-em-machine-learning/</a:t>
            </a:r>
          </a:p>
          <a:p>
            <a:pPr algn="ctr">
              <a:lnSpc>
                <a:spcPts val="2380"/>
              </a:lnSpc>
              <a:spcBef>
                <a:spcPct val="0"/>
              </a:spcBef>
            </a:pPr>
            <a:r>
              <a:rPr lang="en-US" sz="1700">
                <a:solidFill>
                  <a:srgbClr val="000000"/>
                </a:solidFill>
                <a:latin typeface="Alegreya"/>
                <a:ea typeface="Alegreya"/>
                <a:cs typeface="Alegreya"/>
                <a:sym typeface="Alegreya"/>
              </a:rPr>
              <a:t>https://cloud.google.com/learn/what-is-machine-learning?hl=pt-BR</a:t>
            </a:r>
          </a:p>
          <a:p>
            <a:pPr algn="ctr">
              <a:lnSpc>
                <a:spcPts val="2380"/>
              </a:lnSpc>
              <a:spcBef>
                <a:spcPct val="0"/>
              </a:spcBef>
            </a:pPr>
            <a:r>
              <a:rPr lang="en-US" sz="1700">
                <a:solidFill>
                  <a:srgbClr val="000000"/>
                </a:solidFill>
                <a:latin typeface="Alegreya"/>
                <a:ea typeface="Alegreya"/>
                <a:cs typeface="Alegreya"/>
                <a:sym typeface="Alegreya"/>
              </a:rPr>
              <a:t><![CDATA[https://www.google.com/url?sa=t&source=web&rct=j&opi=89978449&url=https://optimus-solutions.com.br/analise-de-dados-machine-learning/&ved=2ahUKEwjaqMnlka2MAxUqkZUCHV39HBMQFnoECDAQAQ&usg=AOvVaw3nicAc7iefUr1Y4CeNCFbC]]></a:t>
            </a:r>
          </a:p>
          <a:p>
            <a:pPr algn="ctr">
              <a:lnSpc>
                <a:spcPts val="2380"/>
              </a:lnSpc>
              <a:spcBef>
                <a:spcPct val="0"/>
              </a:spcBef>
            </a:pPr>
            <a:r>
              <a:rPr lang="en-US" sz="1700">
                <a:solidFill>
                  <a:srgbClr val="000000"/>
                </a:solidFill>
                <a:latin typeface="Alegreya"/>
                <a:ea typeface="Alegreya"/>
                <a:cs typeface="Alegreya"/>
                <a:sym typeface="Alegreya"/>
              </a:rPr>
              <a:t>https://scikit-learn.org/stable/modules/neighbors.html#classification </a:t>
            </a:r>
          </a:p>
          <a:p>
            <a:pPr algn="ctr">
              <a:lnSpc>
                <a:spcPts val="2380"/>
              </a:lnSpc>
              <a:spcBef>
                <a:spcPct val="0"/>
              </a:spcBef>
            </a:pPr>
            <a:r>
              <a:rPr lang="en-US" sz="1700">
                <a:solidFill>
                  <a:srgbClr val="000000"/>
                </a:solidFill>
                <a:latin typeface="Alegreya"/>
                <a:ea typeface="Alegreya"/>
                <a:cs typeface="Alegreya"/>
                <a:sym typeface="Alegreya"/>
              </a:rPr>
              <a:t>https://medium.com/@nirajan.acharya777/understanding-precision-recall-f1-score-and-support-in-machine-learning-evaluation-7ec935e8512e </a:t>
            </a:r>
          </a:p>
          <a:p>
            <a:pPr algn="ctr">
              <a:lnSpc>
                <a:spcPts val="2380"/>
              </a:lnSpc>
              <a:spcBef>
                <a:spcPct val="0"/>
              </a:spcBef>
            </a:pPr>
            <a:r>
              <a:rPr lang="en-US" sz="1700">
                <a:solidFill>
                  <a:srgbClr val="000000"/>
                </a:solidFill>
                <a:latin typeface="Alegreya"/>
                <a:ea typeface="Alegreya"/>
                <a:cs typeface="Alegreya"/>
                <a:sym typeface="Alegreya"/>
              </a:rPr>
              <a:t>https://gist.github.com/tijptjik/9408623 </a:t>
            </a:r>
          </a:p>
          <a:p>
            <a:pPr algn="ctr">
              <a:lnSpc>
                <a:spcPts val="2380"/>
              </a:lnSpc>
              <a:spcBef>
                <a:spcPct val="0"/>
              </a:spcBef>
            </a:pPr>
            <a:r>
              <a:rPr lang="en-US" sz="1700">
                <a:solidFill>
                  <a:srgbClr val="000000"/>
                </a:solidFill>
                <a:latin typeface="Alegreya"/>
                <a:ea typeface="Alegreya"/>
                <a:cs typeface="Alegreya"/>
                <a:sym typeface="Alegreya"/>
              </a:rPr>
              <a:t>https://github.com/GustavoAkyama/wine-quality-predict </a:t>
            </a:r>
          </a:p>
          <a:p>
            <a:pPr algn="ctr">
              <a:lnSpc>
                <a:spcPts val="2380"/>
              </a:lnSpc>
              <a:spcBef>
                <a:spcPct val="0"/>
              </a:spcBef>
            </a:pPr>
            <a:r>
              <a:rPr lang="en-US" sz="1700">
                <a:solidFill>
                  <a:srgbClr val="000000"/>
                </a:solidFill>
                <a:latin typeface="Alegreya"/>
                <a:ea typeface="Alegreya"/>
                <a:cs typeface="Alegreya"/>
                <a:sym typeface="Alegreya"/>
              </a:rPr>
              <a:t>https://www.youtube.com/watch?v=FZqMCgCbo3U </a:t>
            </a:r>
          </a:p>
          <a:p>
            <a:pPr algn="ctr">
              <a:lnSpc>
                <a:spcPts val="2380"/>
              </a:lnSpc>
              <a:spcBef>
                <a:spcPct val="0"/>
              </a:spcBef>
            </a:pPr>
            <a:r>
              <a:rPr lang="en-US" sz="1700">
                <a:solidFill>
                  <a:srgbClr val="000000"/>
                </a:solidFill>
                <a:latin typeface="Alegreya"/>
                <a:ea typeface="Alegreya"/>
                <a:cs typeface="Alegreya"/>
                <a:sym typeface="Alegreya"/>
              </a:rPr>
              <a:t>https://blog.mettzer.com/variaveis-dependentes-e-independentes/ </a:t>
            </a:r>
          </a:p>
          <a:p>
            <a:pPr algn="ctr">
              <a:lnSpc>
                <a:spcPts val="2380"/>
              </a:lnSpc>
              <a:spcBef>
                <a:spcPct val="0"/>
              </a:spcBef>
            </a:pPr>
            <a:r>
              <a:rPr lang="en-US" sz="1700">
                <a:solidFill>
                  <a:srgbClr val="000000"/>
                </a:solidFill>
                <a:latin typeface="Alegreya"/>
                <a:ea typeface="Alegreya"/>
                <a:cs typeface="Alegreya"/>
                <a:sym typeface="Alegreya"/>
              </a:rPr>
              <a:t>https://www.ibm.com/br-pt/topics/machine-learning</a:t>
            </a:r>
          </a:p>
          <a:p>
            <a:pPr algn="ctr">
              <a:lnSpc>
                <a:spcPts val="2380"/>
              </a:lnSpc>
              <a:spcBef>
                <a:spcPct val="0"/>
              </a:spcBef>
            </a:pPr>
            <a:r>
              <a:rPr lang="en-US" sz="1700">
                <a:solidFill>
                  <a:srgbClr val="000000"/>
                </a:solidFill>
                <a:latin typeface="Alegreya"/>
                <a:ea typeface="Alegreya"/>
                <a:cs typeface="Alegreya"/>
                <a:sym typeface="Alegreya"/>
              </a:rPr>
              <a:t>https://www.sas.com/pt_br/insights/analytics/machine-learning.html</a:t>
            </a:r>
          </a:p>
          <a:p>
            <a:pPr algn="ctr">
              <a:lnSpc>
                <a:spcPts val="2380"/>
              </a:lnSpc>
              <a:spcBef>
                <a:spcPct val="0"/>
              </a:spcBef>
            </a:pPr>
            <a:r>
              <a:rPr lang="en-US" sz="1700">
                <a:solidFill>
                  <a:srgbClr val="000000"/>
                </a:solidFill>
                <a:latin typeface="Alegreya"/>
                <a:ea typeface="Alegreya"/>
                <a:cs typeface="Alegreya"/>
                <a:sym typeface="Alegreya"/>
              </a:rPr>
              <a:t>https://medium.com/data-hackers/principais-m%C3%A9tricas-de-classifica%C3%A7%C3%A3o-de-modelos-em-machine-learning-94eeb4b40ea9</a:t>
            </a:r>
          </a:p>
          <a:p>
            <a:pPr algn="ctr">
              <a:lnSpc>
                <a:spcPts val="2380"/>
              </a:lnSpc>
              <a:spcBef>
                <a:spcPct val="0"/>
              </a:spcBef>
            </a:pPr>
            <a:r>
              <a:rPr lang="en-US" sz="1700">
                <a:solidFill>
                  <a:srgbClr val="000000"/>
                </a:solidFill>
                <a:latin typeface="Alegreya"/>
                <a:ea typeface="Alegreya"/>
                <a:cs typeface="Alegreya"/>
                <a:sym typeface="Alegreya"/>
              </a:rPr>
              <a:t>https://www.datacamp.com/tutorial/precision-recall-curve-tutorial</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20" t="-9510" r="-1696" b="-11203"/>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20" t="-9510" r="-1696" b="-11203"/>
            </a:stretch>
          </a:blipFill>
        </p:spPr>
      </p:sp>
      <p:grpSp>
        <p:nvGrpSpPr>
          <p:cNvPr name="Group 3" id="3"/>
          <p:cNvGrpSpPr/>
          <p:nvPr/>
        </p:nvGrpSpPr>
        <p:grpSpPr>
          <a:xfrm rot="0">
            <a:off x="1978052" y="2879312"/>
            <a:ext cx="14331896" cy="6093238"/>
            <a:chOff x="0" y="0"/>
            <a:chExt cx="3774656" cy="1604803"/>
          </a:xfrm>
        </p:grpSpPr>
        <p:sp>
          <p:nvSpPr>
            <p:cNvPr name="Freeform 4" id="4"/>
            <p:cNvSpPr/>
            <p:nvPr/>
          </p:nvSpPr>
          <p:spPr>
            <a:xfrm flipH="false" flipV="false" rot="0">
              <a:off x="0" y="0"/>
              <a:ext cx="3774656" cy="1604803"/>
            </a:xfrm>
            <a:custGeom>
              <a:avLst/>
              <a:gdLst/>
              <a:ahLst/>
              <a:cxnLst/>
              <a:rect r="r" b="b" t="t" l="l"/>
              <a:pathLst>
                <a:path h="1604803" w="3774656">
                  <a:moveTo>
                    <a:pt x="27550" y="0"/>
                  </a:moveTo>
                  <a:lnTo>
                    <a:pt x="3747106" y="0"/>
                  </a:lnTo>
                  <a:cubicBezTo>
                    <a:pt x="3754413" y="0"/>
                    <a:pt x="3761420" y="2903"/>
                    <a:pt x="3766586" y="8069"/>
                  </a:cubicBezTo>
                  <a:cubicBezTo>
                    <a:pt x="3771753" y="13236"/>
                    <a:pt x="3774656" y="20243"/>
                    <a:pt x="3774656" y="27550"/>
                  </a:cubicBezTo>
                  <a:lnTo>
                    <a:pt x="3774656" y="1577254"/>
                  </a:lnTo>
                  <a:cubicBezTo>
                    <a:pt x="3774656" y="1592469"/>
                    <a:pt x="3762321" y="1604803"/>
                    <a:pt x="3747106" y="1604803"/>
                  </a:cubicBezTo>
                  <a:lnTo>
                    <a:pt x="27550" y="1604803"/>
                  </a:lnTo>
                  <a:cubicBezTo>
                    <a:pt x="20243" y="1604803"/>
                    <a:pt x="13236" y="1601901"/>
                    <a:pt x="8069" y="1596734"/>
                  </a:cubicBezTo>
                  <a:cubicBezTo>
                    <a:pt x="2903" y="1591568"/>
                    <a:pt x="0" y="1584560"/>
                    <a:pt x="0" y="1577254"/>
                  </a:cubicBezTo>
                  <a:lnTo>
                    <a:pt x="0" y="27550"/>
                  </a:lnTo>
                  <a:cubicBezTo>
                    <a:pt x="0" y="20243"/>
                    <a:pt x="2903" y="13236"/>
                    <a:pt x="8069" y="8069"/>
                  </a:cubicBezTo>
                  <a:cubicBezTo>
                    <a:pt x="13236" y="2903"/>
                    <a:pt x="20243" y="0"/>
                    <a:pt x="27550" y="0"/>
                  </a:cubicBezTo>
                  <a:close/>
                </a:path>
              </a:pathLst>
            </a:custGeom>
            <a:solidFill>
              <a:srgbClr val="FFFFFF"/>
            </a:solidFill>
            <a:ln w="38100" cap="rnd">
              <a:solidFill>
                <a:srgbClr val="000000"/>
              </a:solidFill>
              <a:prstDash val="lgDash"/>
              <a:round/>
            </a:ln>
          </p:spPr>
        </p:sp>
        <p:sp>
          <p:nvSpPr>
            <p:cNvPr name="TextBox 5" id="5"/>
            <p:cNvSpPr txBox="true"/>
            <p:nvPr/>
          </p:nvSpPr>
          <p:spPr>
            <a:xfrm>
              <a:off x="0" y="-38100"/>
              <a:ext cx="3774656" cy="1642903"/>
            </a:xfrm>
            <a:prstGeom prst="rect">
              <a:avLst/>
            </a:prstGeom>
          </p:spPr>
          <p:txBody>
            <a:bodyPr anchor="ctr" rtlCol="false" tIns="50800" lIns="50800" bIns="50800" rIns="50800"/>
            <a:lstStyle/>
            <a:p>
              <a:pPr algn="ctr">
                <a:lnSpc>
                  <a:spcPts val="2659"/>
                </a:lnSpc>
                <a:spcBef>
                  <a:spcPct val="0"/>
                </a:spcBef>
              </a:pPr>
            </a:p>
          </p:txBody>
        </p:sp>
      </p:grpSp>
      <p:sp>
        <p:nvSpPr>
          <p:cNvPr name="TextBox 6" id="6"/>
          <p:cNvSpPr txBox="true"/>
          <p:nvPr/>
        </p:nvSpPr>
        <p:spPr>
          <a:xfrm rot="0">
            <a:off x="2678497" y="3394916"/>
            <a:ext cx="12555011" cy="4093800"/>
          </a:xfrm>
          <a:prstGeom prst="rect">
            <a:avLst/>
          </a:prstGeom>
        </p:spPr>
        <p:txBody>
          <a:bodyPr anchor="t" rtlCol="false" tIns="0" lIns="0" bIns="0" rIns="0">
            <a:spAutoFit/>
          </a:bodyPr>
          <a:lstStyle/>
          <a:p>
            <a:pPr algn="l">
              <a:lnSpc>
                <a:spcPts val="6542"/>
              </a:lnSpc>
            </a:pPr>
            <a:r>
              <a:rPr lang="en-US" sz="4673" b="true">
                <a:solidFill>
                  <a:srgbClr val="000000"/>
                </a:solidFill>
                <a:latin typeface="Alegreya Bold"/>
                <a:ea typeface="Alegreya Bold"/>
                <a:cs typeface="Alegreya Bold"/>
                <a:sym typeface="Alegreya Bold"/>
              </a:rPr>
              <a:t>Aprendizado de Máquina é uma das vertentes da da Inteligência Artificial que permite que computadores aprendam padrões e tomem decisões a partir de dados, sem serem explicitamente programados para isso.</a:t>
            </a:r>
          </a:p>
        </p:txBody>
      </p:sp>
      <p:sp>
        <p:nvSpPr>
          <p:cNvPr name="TextBox 7" id="7"/>
          <p:cNvSpPr txBox="true"/>
          <p:nvPr/>
        </p:nvSpPr>
        <p:spPr>
          <a:xfrm rot="0">
            <a:off x="2426856" y="857250"/>
            <a:ext cx="13058294" cy="1420496"/>
          </a:xfrm>
          <a:prstGeom prst="rect">
            <a:avLst/>
          </a:prstGeom>
        </p:spPr>
        <p:txBody>
          <a:bodyPr anchor="t" rtlCol="false" tIns="0" lIns="0" bIns="0" rIns="0">
            <a:spAutoFit/>
          </a:bodyPr>
          <a:lstStyle/>
          <a:p>
            <a:pPr algn="ctr">
              <a:lnSpc>
                <a:spcPts val="11479"/>
              </a:lnSpc>
            </a:pPr>
            <a:r>
              <a:rPr lang="en-US" sz="8199">
                <a:solidFill>
                  <a:srgbClr val="000000"/>
                </a:solidFill>
                <a:latin typeface="Bobby Jones"/>
                <a:ea typeface="Bobby Jones"/>
                <a:cs typeface="Bobby Jones"/>
                <a:sym typeface="Bobby Jones"/>
              </a:rPr>
              <a:t>definição machine LEARNING</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20" t="-9510" r="-1696" b="-11203"/>
            </a:stretch>
          </a:blipFill>
        </p:spPr>
      </p:sp>
      <p:sp>
        <p:nvSpPr>
          <p:cNvPr name="TextBox 3" id="3"/>
          <p:cNvSpPr txBox="true"/>
          <p:nvPr/>
        </p:nvSpPr>
        <p:spPr>
          <a:xfrm rot="0">
            <a:off x="6845994" y="219012"/>
            <a:ext cx="3823176" cy="497841"/>
          </a:xfrm>
          <a:prstGeom prst="rect">
            <a:avLst/>
          </a:prstGeom>
        </p:spPr>
        <p:txBody>
          <a:bodyPr anchor="t" rtlCol="false" tIns="0" lIns="0" bIns="0" rIns="0">
            <a:spAutoFit/>
          </a:bodyPr>
          <a:lstStyle/>
          <a:p>
            <a:pPr algn="ctr">
              <a:lnSpc>
                <a:spcPts val="4059"/>
              </a:lnSpc>
              <a:spcBef>
                <a:spcPct val="0"/>
              </a:spcBef>
            </a:pPr>
            <a:r>
              <a:rPr lang="en-US" sz="2899">
                <a:solidFill>
                  <a:srgbClr val="000000"/>
                </a:solidFill>
                <a:latin typeface="Alegreya"/>
                <a:ea typeface="Alegreya"/>
                <a:cs typeface="Alegreya"/>
                <a:sym typeface="Alegreya"/>
              </a:rPr>
              <a:t>I</a:t>
            </a:r>
            <a:r>
              <a:rPr lang="en-US" sz="2899">
                <a:solidFill>
                  <a:srgbClr val="000000"/>
                </a:solidFill>
                <a:latin typeface="Alegreya"/>
                <a:ea typeface="Alegreya"/>
                <a:cs typeface="Alegreya"/>
                <a:sym typeface="Alegreya"/>
              </a:rPr>
              <a:t>nteligência Artificial (IA)</a:t>
            </a:r>
          </a:p>
        </p:txBody>
      </p:sp>
      <p:sp>
        <p:nvSpPr>
          <p:cNvPr name="TextBox 4" id="4"/>
          <p:cNvSpPr txBox="true"/>
          <p:nvPr/>
        </p:nvSpPr>
        <p:spPr>
          <a:xfrm rot="0">
            <a:off x="2333220" y="1067443"/>
            <a:ext cx="3147695" cy="448311"/>
          </a:xfrm>
          <a:prstGeom prst="rect">
            <a:avLst/>
          </a:prstGeom>
        </p:spPr>
        <p:txBody>
          <a:bodyPr anchor="t" rtlCol="false" tIns="0" lIns="0" bIns="0" rIns="0">
            <a:spAutoFit/>
          </a:bodyPr>
          <a:lstStyle/>
          <a:p>
            <a:pPr algn="ctr">
              <a:lnSpc>
                <a:spcPts val="3639"/>
              </a:lnSpc>
              <a:spcBef>
                <a:spcPct val="0"/>
              </a:spcBef>
            </a:pPr>
            <a:r>
              <a:rPr lang="en-US" sz="2599">
                <a:solidFill>
                  <a:srgbClr val="000000"/>
                </a:solidFill>
                <a:latin typeface="Alegreya"/>
                <a:ea typeface="Alegreya"/>
                <a:cs typeface="Alegreya"/>
                <a:sym typeface="Alegreya"/>
              </a:rPr>
              <a:t>Machin</a:t>
            </a:r>
            <a:r>
              <a:rPr lang="en-US" sz="2599">
                <a:solidFill>
                  <a:srgbClr val="000000"/>
                </a:solidFill>
                <a:latin typeface="Alegreya"/>
                <a:ea typeface="Alegreya"/>
                <a:cs typeface="Alegreya"/>
                <a:sym typeface="Alegreya"/>
              </a:rPr>
              <a:t>e Learning (ML)</a:t>
            </a:r>
          </a:p>
        </p:txBody>
      </p:sp>
      <p:sp>
        <p:nvSpPr>
          <p:cNvPr name="TextBox 5" id="5"/>
          <p:cNvSpPr txBox="true"/>
          <p:nvPr/>
        </p:nvSpPr>
        <p:spPr>
          <a:xfrm rot="0">
            <a:off x="436602" y="3689984"/>
            <a:ext cx="3915728" cy="448311"/>
          </a:xfrm>
          <a:prstGeom prst="rect">
            <a:avLst/>
          </a:prstGeom>
        </p:spPr>
        <p:txBody>
          <a:bodyPr anchor="t" rtlCol="false" tIns="0" lIns="0" bIns="0" rIns="0">
            <a:spAutoFit/>
          </a:bodyPr>
          <a:lstStyle/>
          <a:p>
            <a:pPr algn="ctr">
              <a:lnSpc>
                <a:spcPts val="3639"/>
              </a:lnSpc>
              <a:spcBef>
                <a:spcPct val="0"/>
              </a:spcBef>
            </a:pPr>
            <a:r>
              <a:rPr lang="en-US" sz="2599">
                <a:solidFill>
                  <a:srgbClr val="000000"/>
                </a:solidFill>
                <a:latin typeface="Alegreya"/>
                <a:ea typeface="Alegreya"/>
                <a:cs typeface="Alegreya"/>
                <a:sym typeface="Alegreya"/>
              </a:rPr>
              <a:t>Apr</a:t>
            </a:r>
            <a:r>
              <a:rPr lang="en-US" sz="2599">
                <a:solidFill>
                  <a:srgbClr val="000000"/>
                </a:solidFill>
                <a:latin typeface="Alegreya"/>
                <a:ea typeface="Alegreya"/>
                <a:cs typeface="Alegreya"/>
                <a:sym typeface="Alegreya"/>
              </a:rPr>
              <a:t>endizado Supervisionado</a:t>
            </a:r>
          </a:p>
        </p:txBody>
      </p:sp>
      <p:sp>
        <p:nvSpPr>
          <p:cNvPr name="TextBox 6" id="6"/>
          <p:cNvSpPr txBox="true"/>
          <p:nvPr/>
        </p:nvSpPr>
        <p:spPr>
          <a:xfrm rot="0">
            <a:off x="4615713" y="4891616"/>
            <a:ext cx="4536916" cy="448311"/>
          </a:xfrm>
          <a:prstGeom prst="rect">
            <a:avLst/>
          </a:prstGeom>
        </p:spPr>
        <p:txBody>
          <a:bodyPr anchor="t" rtlCol="false" tIns="0" lIns="0" bIns="0" rIns="0">
            <a:spAutoFit/>
          </a:bodyPr>
          <a:lstStyle/>
          <a:p>
            <a:pPr algn="ctr">
              <a:lnSpc>
                <a:spcPts val="3639"/>
              </a:lnSpc>
              <a:spcBef>
                <a:spcPct val="0"/>
              </a:spcBef>
            </a:pPr>
            <a:r>
              <a:rPr lang="en-US" sz="2599">
                <a:solidFill>
                  <a:srgbClr val="000000"/>
                </a:solidFill>
                <a:latin typeface="Alegreya"/>
                <a:ea typeface="Alegreya"/>
                <a:cs typeface="Alegreya"/>
                <a:sym typeface="Alegreya"/>
              </a:rPr>
              <a:t>Apr</a:t>
            </a:r>
            <a:r>
              <a:rPr lang="en-US" sz="2599">
                <a:solidFill>
                  <a:srgbClr val="000000"/>
                </a:solidFill>
                <a:latin typeface="Alegreya"/>
                <a:ea typeface="Alegreya"/>
                <a:cs typeface="Alegreya"/>
                <a:sym typeface="Alegreya"/>
              </a:rPr>
              <a:t>endizado Não Supervisionado</a:t>
            </a:r>
          </a:p>
        </p:txBody>
      </p:sp>
      <p:sp>
        <p:nvSpPr>
          <p:cNvPr name="TextBox 7" id="7"/>
          <p:cNvSpPr txBox="true"/>
          <p:nvPr/>
        </p:nvSpPr>
        <p:spPr>
          <a:xfrm rot="0">
            <a:off x="6315128" y="2841624"/>
            <a:ext cx="3314383" cy="905511"/>
          </a:xfrm>
          <a:prstGeom prst="rect">
            <a:avLst/>
          </a:prstGeom>
        </p:spPr>
        <p:txBody>
          <a:bodyPr anchor="t" rtlCol="false" tIns="0" lIns="0" bIns="0" rIns="0">
            <a:spAutoFit/>
          </a:bodyPr>
          <a:lstStyle/>
          <a:p>
            <a:pPr algn="ctr">
              <a:lnSpc>
                <a:spcPts val="3639"/>
              </a:lnSpc>
              <a:spcBef>
                <a:spcPct val="0"/>
              </a:spcBef>
            </a:pPr>
            <a:r>
              <a:rPr lang="en-US" sz="2599">
                <a:solidFill>
                  <a:srgbClr val="000000"/>
                </a:solidFill>
                <a:latin typeface="Alegreya"/>
                <a:ea typeface="Alegreya"/>
                <a:cs typeface="Alegreya"/>
                <a:sym typeface="Alegreya"/>
              </a:rPr>
              <a:t>Apr</a:t>
            </a:r>
            <a:r>
              <a:rPr lang="en-US" sz="2599">
                <a:solidFill>
                  <a:srgbClr val="000000"/>
                </a:solidFill>
                <a:latin typeface="Alegreya"/>
                <a:ea typeface="Alegreya"/>
                <a:cs typeface="Alegreya"/>
                <a:sym typeface="Alegreya"/>
              </a:rPr>
              <a:t>endizado por Reforço</a:t>
            </a:r>
          </a:p>
        </p:txBody>
      </p:sp>
      <p:sp>
        <p:nvSpPr>
          <p:cNvPr name="TextBox 8" id="8"/>
          <p:cNvSpPr txBox="true"/>
          <p:nvPr/>
        </p:nvSpPr>
        <p:spPr>
          <a:xfrm rot="0">
            <a:off x="3300548" y="6908440"/>
            <a:ext cx="2630329" cy="448311"/>
          </a:xfrm>
          <a:prstGeom prst="rect">
            <a:avLst/>
          </a:prstGeom>
        </p:spPr>
        <p:txBody>
          <a:bodyPr anchor="t" rtlCol="false" tIns="0" lIns="0" bIns="0" rIns="0">
            <a:spAutoFit/>
          </a:bodyPr>
          <a:lstStyle/>
          <a:p>
            <a:pPr algn="ctr">
              <a:lnSpc>
                <a:spcPts val="3639"/>
              </a:lnSpc>
              <a:spcBef>
                <a:spcPct val="0"/>
              </a:spcBef>
            </a:pPr>
            <a:r>
              <a:rPr lang="en-US" sz="2599">
                <a:solidFill>
                  <a:srgbClr val="000000"/>
                </a:solidFill>
                <a:latin typeface="Alegreya"/>
                <a:ea typeface="Alegreya"/>
                <a:cs typeface="Alegreya"/>
                <a:sym typeface="Alegreya"/>
              </a:rPr>
              <a:t>D</a:t>
            </a:r>
            <a:r>
              <a:rPr lang="en-US" sz="2599">
                <a:solidFill>
                  <a:srgbClr val="000000"/>
                </a:solidFill>
                <a:latin typeface="Alegreya"/>
                <a:ea typeface="Alegreya"/>
                <a:cs typeface="Alegreya"/>
                <a:sym typeface="Alegreya"/>
              </a:rPr>
              <a:t>eep Learning (DL)</a:t>
            </a:r>
          </a:p>
        </p:txBody>
      </p:sp>
      <p:sp>
        <p:nvSpPr>
          <p:cNvPr name="TextBox 9" id="9"/>
          <p:cNvSpPr txBox="true"/>
          <p:nvPr/>
        </p:nvSpPr>
        <p:spPr>
          <a:xfrm rot="0">
            <a:off x="5310323" y="8642625"/>
            <a:ext cx="3580136" cy="905511"/>
          </a:xfrm>
          <a:prstGeom prst="rect">
            <a:avLst/>
          </a:prstGeom>
        </p:spPr>
        <p:txBody>
          <a:bodyPr anchor="t" rtlCol="false" tIns="0" lIns="0" bIns="0" rIns="0">
            <a:spAutoFit/>
          </a:bodyPr>
          <a:lstStyle/>
          <a:p>
            <a:pPr algn="ctr">
              <a:lnSpc>
                <a:spcPts val="3639"/>
              </a:lnSpc>
              <a:spcBef>
                <a:spcPct val="0"/>
              </a:spcBef>
            </a:pPr>
            <a:r>
              <a:rPr lang="en-US" sz="2599">
                <a:solidFill>
                  <a:srgbClr val="000000"/>
                </a:solidFill>
                <a:latin typeface="Alegreya"/>
                <a:ea typeface="Alegreya"/>
                <a:cs typeface="Alegreya"/>
                <a:sym typeface="Alegreya"/>
              </a:rPr>
              <a:t>R</a:t>
            </a:r>
            <a:r>
              <a:rPr lang="en-US" sz="2599">
                <a:solidFill>
                  <a:srgbClr val="000000"/>
                </a:solidFill>
                <a:latin typeface="Alegreya"/>
                <a:ea typeface="Alegreya"/>
                <a:cs typeface="Alegreya"/>
                <a:sym typeface="Alegreya"/>
              </a:rPr>
              <a:t>edes Neurais Convolucionais</a:t>
            </a:r>
          </a:p>
        </p:txBody>
      </p:sp>
      <p:sp>
        <p:nvSpPr>
          <p:cNvPr name="TextBox 10" id="10"/>
          <p:cNvSpPr txBox="true"/>
          <p:nvPr/>
        </p:nvSpPr>
        <p:spPr>
          <a:xfrm rot="0">
            <a:off x="326932" y="8352789"/>
            <a:ext cx="3580136" cy="905511"/>
          </a:xfrm>
          <a:prstGeom prst="rect">
            <a:avLst/>
          </a:prstGeom>
        </p:spPr>
        <p:txBody>
          <a:bodyPr anchor="t" rtlCol="false" tIns="0" lIns="0" bIns="0" rIns="0">
            <a:spAutoFit/>
          </a:bodyPr>
          <a:lstStyle/>
          <a:p>
            <a:pPr algn="ctr">
              <a:lnSpc>
                <a:spcPts val="3639"/>
              </a:lnSpc>
              <a:spcBef>
                <a:spcPct val="0"/>
              </a:spcBef>
            </a:pPr>
            <a:r>
              <a:rPr lang="en-US" sz="2599">
                <a:solidFill>
                  <a:srgbClr val="000000"/>
                </a:solidFill>
                <a:latin typeface="Alegreya"/>
                <a:ea typeface="Alegreya"/>
                <a:cs typeface="Alegreya"/>
                <a:sym typeface="Alegreya"/>
              </a:rPr>
              <a:t>R</a:t>
            </a:r>
            <a:r>
              <a:rPr lang="en-US" sz="2599">
                <a:solidFill>
                  <a:srgbClr val="000000"/>
                </a:solidFill>
                <a:latin typeface="Alegreya"/>
                <a:ea typeface="Alegreya"/>
                <a:cs typeface="Alegreya"/>
                <a:sym typeface="Alegreya"/>
              </a:rPr>
              <a:t>edes Neurais Recorrentes</a:t>
            </a:r>
          </a:p>
        </p:txBody>
      </p:sp>
      <p:sp>
        <p:nvSpPr>
          <p:cNvPr name="AutoShape 11" id="11"/>
          <p:cNvSpPr/>
          <p:nvPr/>
        </p:nvSpPr>
        <p:spPr>
          <a:xfrm flipV="true">
            <a:off x="5480915" y="716852"/>
            <a:ext cx="3276667" cy="603321"/>
          </a:xfrm>
          <a:prstGeom prst="line">
            <a:avLst/>
          </a:prstGeom>
          <a:ln cap="flat" w="38100">
            <a:solidFill>
              <a:srgbClr val="000000"/>
            </a:solidFill>
            <a:prstDash val="solid"/>
            <a:headEnd type="none" len="sm" w="sm"/>
            <a:tailEnd type="none" len="sm" w="sm"/>
          </a:ln>
        </p:spPr>
      </p:sp>
      <p:sp>
        <p:nvSpPr>
          <p:cNvPr name="AutoShape 12" id="12"/>
          <p:cNvSpPr/>
          <p:nvPr/>
        </p:nvSpPr>
        <p:spPr>
          <a:xfrm flipV="true">
            <a:off x="2394465" y="1515754"/>
            <a:ext cx="1512602" cy="2231381"/>
          </a:xfrm>
          <a:prstGeom prst="line">
            <a:avLst/>
          </a:prstGeom>
          <a:ln cap="flat" w="38100">
            <a:solidFill>
              <a:srgbClr val="000000"/>
            </a:solidFill>
            <a:prstDash val="solid"/>
            <a:headEnd type="none" len="sm" w="sm"/>
            <a:tailEnd type="none" len="sm" w="sm"/>
          </a:ln>
        </p:spPr>
      </p:sp>
      <p:sp>
        <p:nvSpPr>
          <p:cNvPr name="AutoShape 13" id="13"/>
          <p:cNvSpPr/>
          <p:nvPr/>
        </p:nvSpPr>
        <p:spPr>
          <a:xfrm flipH="true" flipV="true">
            <a:off x="3907068" y="1515754"/>
            <a:ext cx="2977103" cy="3433013"/>
          </a:xfrm>
          <a:prstGeom prst="line">
            <a:avLst/>
          </a:prstGeom>
          <a:ln cap="flat" w="38100">
            <a:solidFill>
              <a:srgbClr val="000000"/>
            </a:solidFill>
            <a:prstDash val="solid"/>
            <a:headEnd type="none" len="sm" w="sm"/>
            <a:tailEnd type="none" len="sm" w="sm"/>
          </a:ln>
        </p:spPr>
      </p:sp>
      <p:sp>
        <p:nvSpPr>
          <p:cNvPr name="AutoShape 14" id="14"/>
          <p:cNvSpPr/>
          <p:nvPr/>
        </p:nvSpPr>
        <p:spPr>
          <a:xfrm>
            <a:off x="3907068" y="1515754"/>
            <a:ext cx="4065251" cy="1383020"/>
          </a:xfrm>
          <a:prstGeom prst="line">
            <a:avLst/>
          </a:prstGeom>
          <a:ln cap="flat" w="38100">
            <a:solidFill>
              <a:srgbClr val="000000"/>
            </a:solidFill>
            <a:prstDash val="solid"/>
            <a:headEnd type="none" len="sm" w="sm"/>
            <a:tailEnd type="none" len="sm" w="sm"/>
          </a:ln>
        </p:spPr>
      </p:sp>
      <p:sp>
        <p:nvSpPr>
          <p:cNvPr name="AutoShape 15" id="15"/>
          <p:cNvSpPr/>
          <p:nvPr/>
        </p:nvSpPr>
        <p:spPr>
          <a:xfrm flipH="true" flipV="true">
            <a:off x="2394465" y="4138295"/>
            <a:ext cx="2221247" cy="2827295"/>
          </a:xfrm>
          <a:prstGeom prst="line">
            <a:avLst/>
          </a:prstGeom>
          <a:ln cap="flat" w="38100">
            <a:solidFill>
              <a:srgbClr val="000000"/>
            </a:solidFill>
            <a:prstDash val="solid"/>
            <a:headEnd type="none" len="sm" w="sm"/>
            <a:tailEnd type="none" len="sm" w="sm"/>
          </a:ln>
        </p:spPr>
      </p:sp>
      <p:sp>
        <p:nvSpPr>
          <p:cNvPr name="AutoShape 16" id="16"/>
          <p:cNvSpPr/>
          <p:nvPr/>
        </p:nvSpPr>
        <p:spPr>
          <a:xfrm flipV="true">
            <a:off x="4615713" y="5339927"/>
            <a:ext cx="2268458" cy="1625663"/>
          </a:xfrm>
          <a:prstGeom prst="line">
            <a:avLst/>
          </a:prstGeom>
          <a:ln cap="flat" w="38100">
            <a:solidFill>
              <a:srgbClr val="000000"/>
            </a:solidFill>
            <a:prstDash val="solid"/>
            <a:headEnd type="none" len="sm" w="sm"/>
            <a:tailEnd type="none" len="sm" w="sm"/>
          </a:ln>
        </p:spPr>
      </p:sp>
      <p:sp>
        <p:nvSpPr>
          <p:cNvPr name="AutoShape 17" id="17"/>
          <p:cNvSpPr/>
          <p:nvPr/>
        </p:nvSpPr>
        <p:spPr>
          <a:xfrm>
            <a:off x="4615713" y="7356750"/>
            <a:ext cx="2484679" cy="1343025"/>
          </a:xfrm>
          <a:prstGeom prst="line">
            <a:avLst/>
          </a:prstGeom>
          <a:ln cap="flat" w="38100">
            <a:solidFill>
              <a:srgbClr val="000000"/>
            </a:solidFill>
            <a:prstDash val="solid"/>
            <a:headEnd type="none" len="sm" w="sm"/>
            <a:tailEnd type="none" len="sm" w="sm"/>
          </a:ln>
        </p:spPr>
      </p:sp>
      <p:sp>
        <p:nvSpPr>
          <p:cNvPr name="AutoShape 18" id="18"/>
          <p:cNvSpPr/>
          <p:nvPr/>
        </p:nvSpPr>
        <p:spPr>
          <a:xfrm flipV="true">
            <a:off x="2117000" y="7356750"/>
            <a:ext cx="2498713" cy="1053189"/>
          </a:xfrm>
          <a:prstGeom prst="line">
            <a:avLst/>
          </a:prstGeom>
          <a:ln cap="flat" w="38100">
            <a:solidFill>
              <a:srgbClr val="000000"/>
            </a:solidFill>
            <a:prstDash val="solid"/>
            <a:headEnd type="none" len="sm" w="sm"/>
            <a:tailEnd type="none" len="sm" w="sm"/>
          </a:ln>
        </p:spPr>
      </p:sp>
      <p:sp>
        <p:nvSpPr>
          <p:cNvPr name="TextBox 19" id="19"/>
          <p:cNvSpPr txBox="true"/>
          <p:nvPr/>
        </p:nvSpPr>
        <p:spPr>
          <a:xfrm rot="0">
            <a:off x="9022185" y="5723890"/>
            <a:ext cx="5889625" cy="448310"/>
          </a:xfrm>
          <a:prstGeom prst="rect">
            <a:avLst/>
          </a:prstGeom>
        </p:spPr>
        <p:txBody>
          <a:bodyPr anchor="t" rtlCol="false" tIns="0" lIns="0" bIns="0" rIns="0">
            <a:spAutoFit/>
          </a:bodyPr>
          <a:lstStyle/>
          <a:p>
            <a:pPr algn="ctr">
              <a:lnSpc>
                <a:spcPts val="3640"/>
              </a:lnSpc>
              <a:spcBef>
                <a:spcPct val="0"/>
              </a:spcBef>
            </a:pPr>
            <a:r>
              <a:rPr lang="en-US" sz="2600">
                <a:solidFill>
                  <a:srgbClr val="000000"/>
                </a:solidFill>
                <a:latin typeface="Alegreya"/>
                <a:ea typeface="Alegreya"/>
                <a:cs typeface="Alegreya"/>
                <a:sym typeface="Alegreya"/>
              </a:rPr>
              <a:t>Proc</a:t>
            </a:r>
            <a:r>
              <a:rPr lang="en-US" sz="2600">
                <a:solidFill>
                  <a:srgbClr val="000000"/>
                </a:solidFill>
                <a:latin typeface="Alegreya"/>
                <a:ea typeface="Alegreya"/>
                <a:cs typeface="Alegreya"/>
                <a:sym typeface="Alegreya"/>
              </a:rPr>
              <a:t>essamento de Linguagem Natural (NLP</a:t>
            </a:r>
          </a:p>
        </p:txBody>
      </p:sp>
      <p:sp>
        <p:nvSpPr>
          <p:cNvPr name="TextBox 20" id="20"/>
          <p:cNvSpPr txBox="true"/>
          <p:nvPr/>
        </p:nvSpPr>
        <p:spPr>
          <a:xfrm rot="0">
            <a:off x="11966997" y="3070224"/>
            <a:ext cx="2885916" cy="448310"/>
          </a:xfrm>
          <a:prstGeom prst="rect">
            <a:avLst/>
          </a:prstGeom>
        </p:spPr>
        <p:txBody>
          <a:bodyPr anchor="t" rtlCol="false" tIns="0" lIns="0" bIns="0" rIns="0">
            <a:spAutoFit/>
          </a:bodyPr>
          <a:lstStyle/>
          <a:p>
            <a:pPr algn="ctr">
              <a:lnSpc>
                <a:spcPts val="3640"/>
              </a:lnSpc>
              <a:spcBef>
                <a:spcPct val="0"/>
              </a:spcBef>
            </a:pPr>
            <a:r>
              <a:rPr lang="en-US" sz="2600">
                <a:solidFill>
                  <a:srgbClr val="000000"/>
                </a:solidFill>
                <a:latin typeface="Alegreya"/>
                <a:ea typeface="Alegreya"/>
                <a:cs typeface="Alegreya"/>
                <a:sym typeface="Alegreya"/>
              </a:rPr>
              <a:t>Visã</a:t>
            </a:r>
            <a:r>
              <a:rPr lang="en-US" sz="2600">
                <a:solidFill>
                  <a:srgbClr val="000000"/>
                </a:solidFill>
                <a:latin typeface="Alegreya"/>
                <a:ea typeface="Alegreya"/>
                <a:cs typeface="Alegreya"/>
                <a:sym typeface="Alegreya"/>
              </a:rPr>
              <a:t>o Computacional</a:t>
            </a:r>
          </a:p>
        </p:txBody>
      </p:sp>
      <p:sp>
        <p:nvSpPr>
          <p:cNvPr name="TextBox 21" id="21"/>
          <p:cNvSpPr txBox="true"/>
          <p:nvPr/>
        </p:nvSpPr>
        <p:spPr>
          <a:xfrm rot="0">
            <a:off x="14852914" y="1579315"/>
            <a:ext cx="2742406" cy="448310"/>
          </a:xfrm>
          <a:prstGeom prst="rect">
            <a:avLst/>
          </a:prstGeom>
        </p:spPr>
        <p:txBody>
          <a:bodyPr anchor="t" rtlCol="false" tIns="0" lIns="0" bIns="0" rIns="0">
            <a:spAutoFit/>
          </a:bodyPr>
          <a:lstStyle/>
          <a:p>
            <a:pPr algn="ctr">
              <a:lnSpc>
                <a:spcPts val="3640"/>
              </a:lnSpc>
              <a:spcBef>
                <a:spcPct val="0"/>
              </a:spcBef>
            </a:pPr>
            <a:r>
              <a:rPr lang="en-US" sz="2600">
                <a:solidFill>
                  <a:srgbClr val="000000"/>
                </a:solidFill>
                <a:latin typeface="Alegreya"/>
                <a:ea typeface="Alegreya"/>
                <a:cs typeface="Alegreya"/>
                <a:sym typeface="Alegreya"/>
              </a:rPr>
              <a:t>Robó</a:t>
            </a:r>
            <a:r>
              <a:rPr lang="en-US" sz="2600">
                <a:solidFill>
                  <a:srgbClr val="000000"/>
                </a:solidFill>
                <a:latin typeface="Alegreya"/>
                <a:ea typeface="Alegreya"/>
                <a:cs typeface="Alegreya"/>
                <a:sym typeface="Alegreya"/>
              </a:rPr>
              <a:t>tica Inteligente</a:t>
            </a:r>
          </a:p>
        </p:txBody>
      </p:sp>
      <p:sp>
        <p:nvSpPr>
          <p:cNvPr name="AutoShape 22" id="22"/>
          <p:cNvSpPr/>
          <p:nvPr/>
        </p:nvSpPr>
        <p:spPr>
          <a:xfrm flipH="true" flipV="true">
            <a:off x="8757582" y="716852"/>
            <a:ext cx="3209415" cy="5064188"/>
          </a:xfrm>
          <a:prstGeom prst="line">
            <a:avLst/>
          </a:prstGeom>
          <a:ln cap="flat" w="38100">
            <a:solidFill>
              <a:srgbClr val="000000"/>
            </a:solidFill>
            <a:prstDash val="solid"/>
            <a:headEnd type="none" len="sm" w="sm"/>
            <a:tailEnd type="none" len="sm" w="sm"/>
          </a:ln>
        </p:spPr>
      </p:sp>
      <p:sp>
        <p:nvSpPr>
          <p:cNvPr name="AutoShape 23" id="23"/>
          <p:cNvSpPr/>
          <p:nvPr/>
        </p:nvSpPr>
        <p:spPr>
          <a:xfrm flipH="true" flipV="true">
            <a:off x="8757582" y="716852"/>
            <a:ext cx="4652373" cy="2410522"/>
          </a:xfrm>
          <a:prstGeom prst="line">
            <a:avLst/>
          </a:prstGeom>
          <a:ln cap="flat" w="38100">
            <a:solidFill>
              <a:srgbClr val="000000"/>
            </a:solidFill>
            <a:prstDash val="solid"/>
            <a:headEnd type="none" len="sm" w="sm"/>
            <a:tailEnd type="none" len="sm" w="sm"/>
          </a:ln>
        </p:spPr>
      </p:sp>
      <p:sp>
        <p:nvSpPr>
          <p:cNvPr name="AutoShape 24" id="24"/>
          <p:cNvSpPr/>
          <p:nvPr/>
        </p:nvSpPr>
        <p:spPr>
          <a:xfrm flipH="true" flipV="true">
            <a:off x="8757582" y="716852"/>
            <a:ext cx="6095331" cy="1115192"/>
          </a:xfrm>
          <a:prstGeom prst="line">
            <a:avLst/>
          </a:prstGeom>
          <a:ln cap="flat" w="38100">
            <a:solidFill>
              <a:srgbClr val="000000"/>
            </a:solidFill>
            <a:prstDash val="solid"/>
            <a:headEnd type="none" len="sm" w="sm"/>
            <a:tailEnd type="none" len="sm" w="sm"/>
          </a:ln>
        </p:spPr>
      </p:sp>
      <p:sp>
        <p:nvSpPr>
          <p:cNvPr name="TextBox 25" id="25"/>
          <p:cNvSpPr txBox="true"/>
          <p:nvPr/>
        </p:nvSpPr>
        <p:spPr>
          <a:xfrm rot="0">
            <a:off x="15627296" y="4350832"/>
            <a:ext cx="814388" cy="448311"/>
          </a:xfrm>
          <a:prstGeom prst="rect">
            <a:avLst/>
          </a:prstGeom>
        </p:spPr>
        <p:txBody>
          <a:bodyPr anchor="t" rtlCol="false" tIns="0" lIns="0" bIns="0" rIns="0">
            <a:spAutoFit/>
          </a:bodyPr>
          <a:lstStyle/>
          <a:p>
            <a:pPr algn="ctr">
              <a:lnSpc>
                <a:spcPts val="3639"/>
              </a:lnSpc>
              <a:spcBef>
                <a:spcPct val="0"/>
              </a:spcBef>
            </a:pPr>
            <a:r>
              <a:rPr lang="en-US" sz="2599">
                <a:solidFill>
                  <a:srgbClr val="000000"/>
                </a:solidFill>
                <a:latin typeface="Alegreya"/>
                <a:ea typeface="Alegreya"/>
                <a:cs typeface="Alegreya"/>
                <a:sym typeface="Alegreya"/>
              </a:rPr>
              <a:t>CNNs</a:t>
            </a:r>
          </a:p>
        </p:txBody>
      </p:sp>
      <p:sp>
        <p:nvSpPr>
          <p:cNvPr name="TextBox 26" id="26"/>
          <p:cNvSpPr txBox="true"/>
          <p:nvPr/>
        </p:nvSpPr>
        <p:spPr>
          <a:xfrm rot="0">
            <a:off x="12443964" y="4500456"/>
            <a:ext cx="965991" cy="448311"/>
          </a:xfrm>
          <a:prstGeom prst="rect">
            <a:avLst/>
          </a:prstGeom>
        </p:spPr>
        <p:txBody>
          <a:bodyPr anchor="t" rtlCol="false" tIns="0" lIns="0" bIns="0" rIns="0">
            <a:spAutoFit/>
          </a:bodyPr>
          <a:lstStyle/>
          <a:p>
            <a:pPr algn="ctr">
              <a:lnSpc>
                <a:spcPts val="3639"/>
              </a:lnSpc>
              <a:spcBef>
                <a:spcPct val="0"/>
              </a:spcBef>
            </a:pPr>
            <a:r>
              <a:rPr lang="en-US" sz="2599">
                <a:solidFill>
                  <a:srgbClr val="000000"/>
                </a:solidFill>
                <a:latin typeface="Alegreya"/>
                <a:ea typeface="Alegreya"/>
                <a:cs typeface="Alegreya"/>
                <a:sym typeface="Alegreya"/>
              </a:rPr>
              <a:t>YOLO</a:t>
            </a:r>
          </a:p>
        </p:txBody>
      </p:sp>
      <p:sp>
        <p:nvSpPr>
          <p:cNvPr name="TextBox 27" id="27"/>
          <p:cNvSpPr txBox="true"/>
          <p:nvPr/>
        </p:nvSpPr>
        <p:spPr>
          <a:xfrm rot="0">
            <a:off x="14742977" y="7591425"/>
            <a:ext cx="774383" cy="448311"/>
          </a:xfrm>
          <a:prstGeom prst="rect">
            <a:avLst/>
          </a:prstGeom>
        </p:spPr>
        <p:txBody>
          <a:bodyPr anchor="t" rtlCol="false" tIns="0" lIns="0" bIns="0" rIns="0">
            <a:spAutoFit/>
          </a:bodyPr>
          <a:lstStyle/>
          <a:p>
            <a:pPr algn="ctr">
              <a:lnSpc>
                <a:spcPts val="3639"/>
              </a:lnSpc>
              <a:spcBef>
                <a:spcPct val="0"/>
              </a:spcBef>
            </a:pPr>
            <a:r>
              <a:rPr lang="en-US" sz="2599">
                <a:solidFill>
                  <a:srgbClr val="000000"/>
                </a:solidFill>
                <a:latin typeface="Alegreya"/>
                <a:ea typeface="Alegreya"/>
                <a:cs typeface="Alegreya"/>
                <a:sym typeface="Alegreya"/>
              </a:rPr>
              <a:t>BERT</a:t>
            </a:r>
          </a:p>
        </p:txBody>
      </p:sp>
      <p:sp>
        <p:nvSpPr>
          <p:cNvPr name="TextBox 28" id="28"/>
          <p:cNvSpPr txBox="true"/>
          <p:nvPr/>
        </p:nvSpPr>
        <p:spPr>
          <a:xfrm rot="0">
            <a:off x="10963077" y="8385809"/>
            <a:ext cx="832775" cy="448311"/>
          </a:xfrm>
          <a:prstGeom prst="rect">
            <a:avLst/>
          </a:prstGeom>
        </p:spPr>
        <p:txBody>
          <a:bodyPr anchor="t" rtlCol="false" tIns="0" lIns="0" bIns="0" rIns="0">
            <a:spAutoFit/>
          </a:bodyPr>
          <a:lstStyle/>
          <a:p>
            <a:pPr algn="ctr">
              <a:lnSpc>
                <a:spcPts val="3639"/>
              </a:lnSpc>
              <a:spcBef>
                <a:spcPct val="0"/>
              </a:spcBef>
            </a:pPr>
            <a:r>
              <a:rPr lang="en-US" sz="2599">
                <a:solidFill>
                  <a:srgbClr val="000000"/>
                </a:solidFill>
                <a:latin typeface="Alegreya"/>
                <a:ea typeface="Alegreya"/>
                <a:cs typeface="Alegreya"/>
                <a:sym typeface="Alegreya"/>
              </a:rPr>
              <a:t>GPT</a:t>
            </a:r>
          </a:p>
        </p:txBody>
      </p:sp>
      <p:sp>
        <p:nvSpPr>
          <p:cNvPr name="AutoShape 29" id="29"/>
          <p:cNvSpPr/>
          <p:nvPr/>
        </p:nvSpPr>
        <p:spPr>
          <a:xfrm>
            <a:off x="13409955" y="3518534"/>
            <a:ext cx="2217341" cy="1085028"/>
          </a:xfrm>
          <a:prstGeom prst="line">
            <a:avLst/>
          </a:prstGeom>
          <a:ln cap="flat" w="38100">
            <a:solidFill>
              <a:srgbClr val="000000"/>
            </a:solidFill>
            <a:prstDash val="solid"/>
            <a:headEnd type="none" len="sm" w="sm"/>
            <a:tailEnd type="none" len="sm" w="sm"/>
          </a:ln>
        </p:spPr>
      </p:sp>
      <p:sp>
        <p:nvSpPr>
          <p:cNvPr name="AutoShape 30" id="30"/>
          <p:cNvSpPr/>
          <p:nvPr/>
        </p:nvSpPr>
        <p:spPr>
          <a:xfrm flipV="true">
            <a:off x="12926960" y="3518534"/>
            <a:ext cx="482996" cy="1039072"/>
          </a:xfrm>
          <a:prstGeom prst="line">
            <a:avLst/>
          </a:prstGeom>
          <a:ln cap="flat" w="38100">
            <a:solidFill>
              <a:srgbClr val="000000"/>
            </a:solidFill>
            <a:prstDash val="solid"/>
            <a:headEnd type="none" len="sm" w="sm"/>
            <a:tailEnd type="none" len="sm" w="sm"/>
          </a:ln>
        </p:spPr>
      </p:sp>
      <p:sp>
        <p:nvSpPr>
          <p:cNvPr name="AutoShape 31" id="31"/>
          <p:cNvSpPr/>
          <p:nvPr/>
        </p:nvSpPr>
        <p:spPr>
          <a:xfrm flipV="true">
            <a:off x="11379464" y="6172200"/>
            <a:ext cx="587534" cy="2270759"/>
          </a:xfrm>
          <a:prstGeom prst="line">
            <a:avLst/>
          </a:prstGeom>
          <a:ln cap="flat" w="38100">
            <a:solidFill>
              <a:srgbClr val="000000"/>
            </a:solidFill>
            <a:prstDash val="solid"/>
            <a:headEnd type="none" len="sm" w="sm"/>
            <a:tailEnd type="none" len="sm" w="sm"/>
          </a:ln>
        </p:spPr>
      </p:sp>
      <p:sp>
        <p:nvSpPr>
          <p:cNvPr name="AutoShape 32" id="32"/>
          <p:cNvSpPr/>
          <p:nvPr/>
        </p:nvSpPr>
        <p:spPr>
          <a:xfrm flipH="true" flipV="true">
            <a:off x="11966997" y="6172200"/>
            <a:ext cx="3163171" cy="1476375"/>
          </a:xfrm>
          <a:prstGeom prst="line">
            <a:avLst/>
          </a:prstGeom>
          <a:ln cap="flat" w="38100">
            <a:solidFill>
              <a:srgbClr val="000000"/>
            </a:solidFill>
            <a:prstDash val="solid"/>
            <a:headEnd type="none" len="sm" w="sm"/>
            <a:tailEnd type="none" len="sm" w="sm"/>
          </a:ln>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20" t="-9510" r="-1696" b="-11203"/>
            </a:stretch>
          </a:blipFill>
        </p:spPr>
      </p:sp>
      <p:sp>
        <p:nvSpPr>
          <p:cNvPr name="TextBox 3" id="3"/>
          <p:cNvSpPr txBox="true"/>
          <p:nvPr/>
        </p:nvSpPr>
        <p:spPr>
          <a:xfrm rot="0">
            <a:off x="-1508327" y="3762357"/>
            <a:ext cx="9778011" cy="1057275"/>
          </a:xfrm>
          <a:prstGeom prst="rect">
            <a:avLst/>
          </a:prstGeom>
        </p:spPr>
        <p:txBody>
          <a:bodyPr anchor="t" rtlCol="false" tIns="0" lIns="0" bIns="0" rIns="0">
            <a:spAutoFit/>
          </a:bodyPr>
          <a:lstStyle/>
          <a:p>
            <a:pPr algn="ctr">
              <a:lnSpc>
                <a:spcPts val="8400"/>
              </a:lnSpc>
            </a:pPr>
            <a:r>
              <a:rPr lang="en-US" sz="6000">
                <a:solidFill>
                  <a:srgbClr val="000000"/>
                </a:solidFill>
                <a:latin typeface="Bobby Jones"/>
                <a:ea typeface="Bobby Jones"/>
                <a:cs typeface="Bobby Jones"/>
                <a:sym typeface="Bobby Jones"/>
              </a:rPr>
              <a:t>Supervisionado</a:t>
            </a:r>
          </a:p>
        </p:txBody>
      </p:sp>
      <p:sp>
        <p:nvSpPr>
          <p:cNvPr name="Freeform 4" id="4"/>
          <p:cNvSpPr/>
          <p:nvPr/>
        </p:nvSpPr>
        <p:spPr>
          <a:xfrm flipH="false" flipV="false" rot="0">
            <a:off x="6536898" y="2196931"/>
            <a:ext cx="3329764" cy="4171686"/>
          </a:xfrm>
          <a:custGeom>
            <a:avLst/>
            <a:gdLst/>
            <a:ahLst/>
            <a:cxnLst/>
            <a:rect r="r" b="b" t="t" l="l"/>
            <a:pathLst>
              <a:path h="4171686" w="3329764">
                <a:moveTo>
                  <a:pt x="0" y="0"/>
                </a:moveTo>
                <a:lnTo>
                  <a:pt x="3329764" y="0"/>
                </a:lnTo>
                <a:lnTo>
                  <a:pt x="3329764" y="4171687"/>
                </a:lnTo>
                <a:lnTo>
                  <a:pt x="0" y="417168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269014" y="165777"/>
            <a:ext cx="4853549" cy="2702456"/>
          </a:xfrm>
          <a:custGeom>
            <a:avLst/>
            <a:gdLst/>
            <a:ahLst/>
            <a:cxnLst/>
            <a:rect r="r" b="b" t="t" l="l"/>
            <a:pathLst>
              <a:path h="2702456" w="4853549">
                <a:moveTo>
                  <a:pt x="0" y="0"/>
                </a:moveTo>
                <a:lnTo>
                  <a:pt x="4853549" y="0"/>
                </a:lnTo>
                <a:lnTo>
                  <a:pt x="4853549" y="2702456"/>
                </a:lnTo>
                <a:lnTo>
                  <a:pt x="0" y="2702456"/>
                </a:lnTo>
                <a:lnTo>
                  <a:pt x="0" y="0"/>
                </a:lnTo>
                <a:close/>
              </a:path>
            </a:pathLst>
          </a:custGeom>
          <a:blipFill>
            <a:blip r:embed="rId5"/>
            <a:stretch>
              <a:fillRect l="0" t="0" r="0" b="0"/>
            </a:stretch>
          </a:blipFill>
        </p:spPr>
      </p:sp>
      <p:sp>
        <p:nvSpPr>
          <p:cNvPr name="Freeform 6" id="6"/>
          <p:cNvSpPr/>
          <p:nvPr/>
        </p:nvSpPr>
        <p:spPr>
          <a:xfrm flipH="false" flipV="false" rot="0">
            <a:off x="11748099" y="0"/>
            <a:ext cx="3481616" cy="3852400"/>
          </a:xfrm>
          <a:custGeom>
            <a:avLst/>
            <a:gdLst/>
            <a:ahLst/>
            <a:cxnLst/>
            <a:rect r="r" b="b" t="t" l="l"/>
            <a:pathLst>
              <a:path h="3852400" w="3481616">
                <a:moveTo>
                  <a:pt x="0" y="0"/>
                </a:moveTo>
                <a:lnTo>
                  <a:pt x="3481616" y="0"/>
                </a:lnTo>
                <a:lnTo>
                  <a:pt x="3481616" y="3852400"/>
                </a:lnTo>
                <a:lnTo>
                  <a:pt x="0" y="3852400"/>
                </a:lnTo>
                <a:lnTo>
                  <a:pt x="0" y="0"/>
                </a:lnTo>
                <a:close/>
              </a:path>
            </a:pathLst>
          </a:custGeom>
          <a:blipFill>
            <a:blip r:embed="rId6"/>
            <a:stretch>
              <a:fillRect l="0" t="0" r="-97588" b="0"/>
            </a:stretch>
          </a:blipFill>
        </p:spPr>
      </p:sp>
      <p:sp>
        <p:nvSpPr>
          <p:cNvPr name="TextBox 7" id="7"/>
          <p:cNvSpPr txBox="true"/>
          <p:nvPr/>
        </p:nvSpPr>
        <p:spPr>
          <a:xfrm rot="0">
            <a:off x="9439021" y="3762357"/>
            <a:ext cx="8922846" cy="1057275"/>
          </a:xfrm>
          <a:prstGeom prst="rect">
            <a:avLst/>
          </a:prstGeom>
        </p:spPr>
        <p:txBody>
          <a:bodyPr anchor="t" rtlCol="false" tIns="0" lIns="0" bIns="0" rIns="0">
            <a:spAutoFit/>
          </a:bodyPr>
          <a:lstStyle/>
          <a:p>
            <a:pPr algn="ctr">
              <a:lnSpc>
                <a:spcPts val="8400"/>
              </a:lnSpc>
            </a:pPr>
            <a:r>
              <a:rPr lang="en-US" sz="6000">
                <a:solidFill>
                  <a:srgbClr val="000000"/>
                </a:solidFill>
                <a:latin typeface="Bobby Jones"/>
                <a:ea typeface="Bobby Jones"/>
                <a:cs typeface="Bobby Jones"/>
                <a:sym typeface="Bobby Jones"/>
              </a:rPr>
              <a:t>Não Supervisionado</a:t>
            </a:r>
          </a:p>
        </p:txBody>
      </p:sp>
      <p:sp>
        <p:nvSpPr>
          <p:cNvPr name="TextBox 8" id="8"/>
          <p:cNvSpPr txBox="true"/>
          <p:nvPr/>
        </p:nvSpPr>
        <p:spPr>
          <a:xfrm rot="0">
            <a:off x="3380679" y="5962015"/>
            <a:ext cx="2227074" cy="323215"/>
          </a:xfrm>
          <a:prstGeom prst="rect">
            <a:avLst/>
          </a:prstGeom>
        </p:spPr>
        <p:txBody>
          <a:bodyPr anchor="t" rtlCol="false" tIns="0" lIns="0" bIns="0" rIns="0">
            <a:spAutoFit/>
          </a:bodyPr>
          <a:lstStyle/>
          <a:p>
            <a:pPr algn="ctr">
              <a:lnSpc>
                <a:spcPts val="2659"/>
              </a:lnSpc>
              <a:spcBef>
                <a:spcPct val="0"/>
              </a:spcBef>
            </a:pPr>
            <a:r>
              <a:rPr lang="en-US" sz="1899">
                <a:solidFill>
                  <a:srgbClr val="000000"/>
                </a:solidFill>
                <a:latin typeface="Alegreya"/>
                <a:ea typeface="Alegreya"/>
                <a:cs typeface="Alegreya"/>
                <a:sym typeface="Alegreya"/>
              </a:rPr>
              <a:t>KNN</a:t>
            </a:r>
          </a:p>
        </p:txBody>
      </p:sp>
      <p:sp>
        <p:nvSpPr>
          <p:cNvPr name="TextBox 9" id="9"/>
          <p:cNvSpPr txBox="true"/>
          <p:nvPr/>
        </p:nvSpPr>
        <p:spPr>
          <a:xfrm rot="0">
            <a:off x="1256707" y="6187960"/>
            <a:ext cx="1868964" cy="323215"/>
          </a:xfrm>
          <a:prstGeom prst="rect">
            <a:avLst/>
          </a:prstGeom>
        </p:spPr>
        <p:txBody>
          <a:bodyPr anchor="t" rtlCol="false" tIns="0" lIns="0" bIns="0" rIns="0">
            <a:spAutoFit/>
          </a:bodyPr>
          <a:lstStyle/>
          <a:p>
            <a:pPr algn="ctr">
              <a:lnSpc>
                <a:spcPts val="2659"/>
              </a:lnSpc>
              <a:spcBef>
                <a:spcPct val="0"/>
              </a:spcBef>
            </a:pPr>
            <a:r>
              <a:rPr lang="en-US" sz="1899">
                <a:solidFill>
                  <a:srgbClr val="000000"/>
                </a:solidFill>
                <a:latin typeface="Alegreya"/>
                <a:ea typeface="Alegreya"/>
                <a:cs typeface="Alegreya"/>
                <a:sym typeface="Alegreya"/>
              </a:rPr>
              <a:t>Árv</a:t>
            </a:r>
            <a:r>
              <a:rPr lang="en-US" sz="1899">
                <a:solidFill>
                  <a:srgbClr val="000000"/>
                </a:solidFill>
                <a:latin typeface="Alegreya"/>
                <a:ea typeface="Alegreya"/>
                <a:cs typeface="Alegreya"/>
                <a:sym typeface="Alegreya"/>
              </a:rPr>
              <a:t>ores de Decisão</a:t>
            </a:r>
          </a:p>
        </p:txBody>
      </p:sp>
      <p:sp>
        <p:nvSpPr>
          <p:cNvPr name="TextBox 10" id="10"/>
          <p:cNvSpPr txBox="true"/>
          <p:nvPr/>
        </p:nvSpPr>
        <p:spPr>
          <a:xfrm rot="0">
            <a:off x="4852262" y="4962842"/>
            <a:ext cx="1510982" cy="323215"/>
          </a:xfrm>
          <a:prstGeom prst="rect">
            <a:avLst/>
          </a:prstGeom>
        </p:spPr>
        <p:txBody>
          <a:bodyPr anchor="t" rtlCol="false" tIns="0" lIns="0" bIns="0" rIns="0">
            <a:spAutoFit/>
          </a:bodyPr>
          <a:lstStyle/>
          <a:p>
            <a:pPr algn="ctr">
              <a:lnSpc>
                <a:spcPts val="2659"/>
              </a:lnSpc>
              <a:spcBef>
                <a:spcPct val="0"/>
              </a:spcBef>
            </a:pPr>
            <a:r>
              <a:rPr lang="en-US" sz="1899">
                <a:solidFill>
                  <a:srgbClr val="000000"/>
                </a:solidFill>
                <a:latin typeface="Alegreya"/>
                <a:ea typeface="Alegreya"/>
                <a:cs typeface="Alegreya"/>
                <a:sym typeface="Alegreya"/>
              </a:rPr>
              <a:t>Ran</a:t>
            </a:r>
            <a:r>
              <a:rPr lang="en-US" sz="1899">
                <a:solidFill>
                  <a:srgbClr val="000000"/>
                </a:solidFill>
                <a:latin typeface="Alegreya"/>
                <a:ea typeface="Alegreya"/>
                <a:cs typeface="Alegreya"/>
                <a:sym typeface="Alegreya"/>
              </a:rPr>
              <a:t>dom Forest</a:t>
            </a:r>
          </a:p>
        </p:txBody>
      </p:sp>
      <p:sp>
        <p:nvSpPr>
          <p:cNvPr name="TextBox 11" id="11"/>
          <p:cNvSpPr txBox="true"/>
          <p:nvPr/>
        </p:nvSpPr>
        <p:spPr>
          <a:xfrm rot="0">
            <a:off x="3515938" y="5105400"/>
            <a:ext cx="479266" cy="323215"/>
          </a:xfrm>
          <a:prstGeom prst="rect">
            <a:avLst/>
          </a:prstGeom>
        </p:spPr>
        <p:txBody>
          <a:bodyPr anchor="t" rtlCol="false" tIns="0" lIns="0" bIns="0" rIns="0">
            <a:spAutoFit/>
          </a:bodyPr>
          <a:lstStyle/>
          <a:p>
            <a:pPr algn="ctr">
              <a:lnSpc>
                <a:spcPts val="2659"/>
              </a:lnSpc>
              <a:spcBef>
                <a:spcPct val="0"/>
              </a:spcBef>
            </a:pPr>
            <a:r>
              <a:rPr lang="en-US" sz="1899">
                <a:solidFill>
                  <a:srgbClr val="000000"/>
                </a:solidFill>
                <a:latin typeface="Alegreya"/>
                <a:ea typeface="Alegreya"/>
                <a:cs typeface="Alegreya"/>
                <a:sym typeface="Alegreya"/>
              </a:rPr>
              <a:t>SVM</a:t>
            </a:r>
          </a:p>
        </p:txBody>
      </p:sp>
      <p:sp>
        <p:nvSpPr>
          <p:cNvPr name="TextBox 12" id="12"/>
          <p:cNvSpPr txBox="true"/>
          <p:nvPr/>
        </p:nvSpPr>
        <p:spPr>
          <a:xfrm rot="0">
            <a:off x="15948498" y="5247958"/>
            <a:ext cx="897096" cy="323215"/>
          </a:xfrm>
          <a:prstGeom prst="rect">
            <a:avLst/>
          </a:prstGeom>
        </p:spPr>
        <p:txBody>
          <a:bodyPr anchor="t" rtlCol="false" tIns="0" lIns="0" bIns="0" rIns="0">
            <a:spAutoFit/>
          </a:bodyPr>
          <a:lstStyle/>
          <a:p>
            <a:pPr algn="ctr">
              <a:lnSpc>
                <a:spcPts val="2659"/>
              </a:lnSpc>
              <a:spcBef>
                <a:spcPct val="0"/>
              </a:spcBef>
            </a:pPr>
            <a:r>
              <a:rPr lang="en-US" sz="1899">
                <a:solidFill>
                  <a:srgbClr val="000000"/>
                </a:solidFill>
                <a:latin typeface="Alegreya"/>
                <a:ea typeface="Alegreya"/>
                <a:cs typeface="Alegreya"/>
                <a:sym typeface="Alegreya"/>
              </a:rPr>
              <a:t>K-M</a:t>
            </a:r>
            <a:r>
              <a:rPr lang="en-US" sz="1899">
                <a:solidFill>
                  <a:srgbClr val="000000"/>
                </a:solidFill>
                <a:latin typeface="Alegreya"/>
                <a:ea typeface="Alegreya"/>
                <a:cs typeface="Alegreya"/>
                <a:sym typeface="Alegreya"/>
              </a:rPr>
              <a:t>eans</a:t>
            </a:r>
          </a:p>
        </p:txBody>
      </p:sp>
      <p:sp>
        <p:nvSpPr>
          <p:cNvPr name="TextBox 13" id="13"/>
          <p:cNvSpPr txBox="true"/>
          <p:nvPr/>
        </p:nvSpPr>
        <p:spPr>
          <a:xfrm rot="0">
            <a:off x="14735365" y="6473075"/>
            <a:ext cx="1213133" cy="323215"/>
          </a:xfrm>
          <a:prstGeom prst="rect">
            <a:avLst/>
          </a:prstGeom>
        </p:spPr>
        <p:txBody>
          <a:bodyPr anchor="t" rtlCol="false" tIns="0" lIns="0" bIns="0" rIns="0">
            <a:spAutoFit/>
          </a:bodyPr>
          <a:lstStyle/>
          <a:p>
            <a:pPr algn="ctr">
              <a:lnSpc>
                <a:spcPts val="2659"/>
              </a:lnSpc>
              <a:spcBef>
                <a:spcPct val="0"/>
              </a:spcBef>
            </a:pPr>
            <a:r>
              <a:rPr lang="en-US" sz="1899">
                <a:solidFill>
                  <a:srgbClr val="000000"/>
                </a:solidFill>
                <a:latin typeface="Alegreya"/>
                <a:ea typeface="Alegreya"/>
                <a:cs typeface="Alegreya"/>
                <a:sym typeface="Alegreya"/>
              </a:rPr>
              <a:t>DBSCAN</a:t>
            </a:r>
          </a:p>
        </p:txBody>
      </p:sp>
      <p:sp>
        <p:nvSpPr>
          <p:cNvPr name="TextBox 14" id="14"/>
          <p:cNvSpPr txBox="true"/>
          <p:nvPr/>
        </p:nvSpPr>
        <p:spPr>
          <a:xfrm rot="0">
            <a:off x="11925464" y="5247958"/>
            <a:ext cx="2493082" cy="323215"/>
          </a:xfrm>
          <a:prstGeom prst="rect">
            <a:avLst/>
          </a:prstGeom>
        </p:spPr>
        <p:txBody>
          <a:bodyPr anchor="t" rtlCol="false" tIns="0" lIns="0" bIns="0" rIns="0">
            <a:spAutoFit/>
          </a:bodyPr>
          <a:lstStyle/>
          <a:p>
            <a:pPr algn="ctr">
              <a:lnSpc>
                <a:spcPts val="2659"/>
              </a:lnSpc>
              <a:spcBef>
                <a:spcPct val="0"/>
              </a:spcBef>
            </a:pPr>
            <a:r>
              <a:rPr lang="en-US" sz="1899">
                <a:solidFill>
                  <a:srgbClr val="000000"/>
                </a:solidFill>
                <a:latin typeface="Alegreya"/>
                <a:ea typeface="Alegreya"/>
                <a:cs typeface="Alegreya"/>
                <a:sym typeface="Alegreya"/>
              </a:rPr>
              <a:t>Hi</a:t>
            </a:r>
            <a:r>
              <a:rPr lang="en-US" sz="1899">
                <a:solidFill>
                  <a:srgbClr val="000000"/>
                </a:solidFill>
                <a:latin typeface="Alegreya"/>
                <a:ea typeface="Alegreya"/>
                <a:cs typeface="Alegreya"/>
                <a:sym typeface="Alegreya"/>
              </a:rPr>
              <a:t>erarchical Clustering</a:t>
            </a:r>
          </a:p>
        </p:txBody>
      </p:sp>
      <p:sp>
        <p:nvSpPr>
          <p:cNvPr name="TextBox 15" id="15"/>
          <p:cNvSpPr txBox="true"/>
          <p:nvPr/>
        </p:nvSpPr>
        <p:spPr>
          <a:xfrm rot="0">
            <a:off x="16184718" y="2402944"/>
            <a:ext cx="424656" cy="323215"/>
          </a:xfrm>
          <a:prstGeom prst="rect">
            <a:avLst/>
          </a:prstGeom>
        </p:spPr>
        <p:txBody>
          <a:bodyPr anchor="t" rtlCol="false" tIns="0" lIns="0" bIns="0" rIns="0">
            <a:spAutoFit/>
          </a:bodyPr>
          <a:lstStyle/>
          <a:p>
            <a:pPr algn="ctr">
              <a:lnSpc>
                <a:spcPts val="2659"/>
              </a:lnSpc>
              <a:spcBef>
                <a:spcPct val="0"/>
              </a:spcBef>
            </a:pPr>
            <a:r>
              <a:rPr lang="en-US" sz="1899">
                <a:solidFill>
                  <a:srgbClr val="000000"/>
                </a:solidFill>
                <a:latin typeface="Alegreya"/>
                <a:ea typeface="Alegreya"/>
                <a:cs typeface="Alegreya"/>
                <a:sym typeface="Alegreya"/>
              </a:rPr>
              <a:t>PCA</a:t>
            </a:r>
          </a:p>
        </p:txBody>
      </p:sp>
      <p:sp>
        <p:nvSpPr>
          <p:cNvPr name="TextBox 16" id="16"/>
          <p:cNvSpPr txBox="true"/>
          <p:nvPr/>
        </p:nvSpPr>
        <p:spPr>
          <a:xfrm rot="0">
            <a:off x="1256707" y="5105400"/>
            <a:ext cx="1186339" cy="323215"/>
          </a:xfrm>
          <a:prstGeom prst="rect">
            <a:avLst/>
          </a:prstGeom>
        </p:spPr>
        <p:txBody>
          <a:bodyPr anchor="t" rtlCol="false" tIns="0" lIns="0" bIns="0" rIns="0">
            <a:spAutoFit/>
          </a:bodyPr>
          <a:lstStyle/>
          <a:p>
            <a:pPr algn="ctr">
              <a:lnSpc>
                <a:spcPts val="2659"/>
              </a:lnSpc>
              <a:spcBef>
                <a:spcPct val="0"/>
              </a:spcBef>
            </a:pPr>
            <a:r>
              <a:rPr lang="en-US" sz="1899">
                <a:solidFill>
                  <a:srgbClr val="000000"/>
                </a:solidFill>
                <a:latin typeface="Alegreya"/>
                <a:ea typeface="Alegreya"/>
                <a:cs typeface="Alegreya"/>
                <a:sym typeface="Alegreya"/>
              </a:rPr>
              <a:t>Naiv</a:t>
            </a:r>
            <a:r>
              <a:rPr lang="en-US" sz="1899">
                <a:solidFill>
                  <a:srgbClr val="000000"/>
                </a:solidFill>
                <a:latin typeface="Alegreya"/>
                <a:ea typeface="Alegreya"/>
                <a:cs typeface="Alegreya"/>
                <a:sym typeface="Alegreya"/>
              </a:rPr>
              <a:t>e Bayes</a:t>
            </a:r>
          </a:p>
        </p:txBody>
      </p:sp>
      <p:sp>
        <p:nvSpPr>
          <p:cNvPr name="TextBox 17" id="17"/>
          <p:cNvSpPr txBox="true"/>
          <p:nvPr/>
        </p:nvSpPr>
        <p:spPr>
          <a:xfrm rot="0">
            <a:off x="2918875" y="3206075"/>
            <a:ext cx="461804" cy="323215"/>
          </a:xfrm>
          <a:prstGeom prst="rect">
            <a:avLst/>
          </a:prstGeom>
        </p:spPr>
        <p:txBody>
          <a:bodyPr anchor="t" rtlCol="false" tIns="0" lIns="0" bIns="0" rIns="0">
            <a:spAutoFit/>
          </a:bodyPr>
          <a:lstStyle/>
          <a:p>
            <a:pPr algn="ctr">
              <a:lnSpc>
                <a:spcPts val="2659"/>
              </a:lnSpc>
              <a:spcBef>
                <a:spcPct val="0"/>
              </a:spcBef>
            </a:pPr>
            <a:r>
              <a:rPr lang="en-US" sz="1899">
                <a:solidFill>
                  <a:srgbClr val="000000"/>
                </a:solidFill>
                <a:latin typeface="Alegreya"/>
                <a:ea typeface="Alegreya"/>
                <a:cs typeface="Alegreya"/>
                <a:sym typeface="Alegreya"/>
              </a:rPr>
              <a:t>RNA</a:t>
            </a:r>
          </a:p>
        </p:txBody>
      </p:sp>
      <p:sp>
        <p:nvSpPr>
          <p:cNvPr name="TextBox 18" id="18"/>
          <p:cNvSpPr txBox="true"/>
          <p:nvPr/>
        </p:nvSpPr>
        <p:spPr>
          <a:xfrm rot="0">
            <a:off x="12116731" y="6330518"/>
            <a:ext cx="906621" cy="323215"/>
          </a:xfrm>
          <a:prstGeom prst="rect">
            <a:avLst/>
          </a:prstGeom>
        </p:spPr>
        <p:txBody>
          <a:bodyPr anchor="t" rtlCol="false" tIns="0" lIns="0" bIns="0" rIns="0">
            <a:spAutoFit/>
          </a:bodyPr>
          <a:lstStyle/>
          <a:p>
            <a:pPr algn="ctr">
              <a:lnSpc>
                <a:spcPts val="2659"/>
              </a:lnSpc>
              <a:spcBef>
                <a:spcPct val="0"/>
              </a:spcBef>
            </a:pPr>
            <a:r>
              <a:rPr lang="en-US" sz="1899">
                <a:solidFill>
                  <a:srgbClr val="000000"/>
                </a:solidFill>
                <a:latin typeface="Alegreya"/>
                <a:ea typeface="Alegreya"/>
                <a:cs typeface="Alegreya"/>
                <a:sym typeface="Alegreya"/>
              </a:rPr>
              <a:t>DBSCAN</a:t>
            </a:r>
          </a:p>
        </p:txBody>
      </p:sp>
      <p:sp>
        <p:nvSpPr>
          <p:cNvPr name="TextBox 19" id="19"/>
          <p:cNvSpPr txBox="true"/>
          <p:nvPr/>
        </p:nvSpPr>
        <p:spPr>
          <a:xfrm rot="0">
            <a:off x="13672502" y="7238048"/>
            <a:ext cx="499110" cy="323215"/>
          </a:xfrm>
          <a:prstGeom prst="rect">
            <a:avLst/>
          </a:prstGeom>
        </p:spPr>
        <p:txBody>
          <a:bodyPr anchor="t" rtlCol="false" tIns="0" lIns="0" bIns="0" rIns="0">
            <a:spAutoFit/>
          </a:bodyPr>
          <a:lstStyle/>
          <a:p>
            <a:pPr algn="ctr">
              <a:lnSpc>
                <a:spcPts val="2659"/>
              </a:lnSpc>
              <a:spcBef>
                <a:spcPct val="0"/>
              </a:spcBef>
            </a:pPr>
            <a:r>
              <a:rPr lang="en-US" sz="1899">
                <a:solidFill>
                  <a:srgbClr val="000000"/>
                </a:solidFill>
                <a:latin typeface="Alegreya"/>
                <a:ea typeface="Alegreya"/>
                <a:cs typeface="Alegreya"/>
                <a:sym typeface="Alegreya"/>
              </a:rPr>
              <a:t>SOM</a:t>
            </a:r>
          </a:p>
        </p:txBody>
      </p:sp>
      <p:sp>
        <p:nvSpPr>
          <p:cNvPr name="TextBox 20" id="20"/>
          <p:cNvSpPr txBox="true"/>
          <p:nvPr/>
        </p:nvSpPr>
        <p:spPr>
          <a:xfrm rot="0">
            <a:off x="1431718" y="7532688"/>
            <a:ext cx="3436118" cy="2118554"/>
          </a:xfrm>
          <a:prstGeom prst="rect">
            <a:avLst/>
          </a:prstGeom>
        </p:spPr>
        <p:txBody>
          <a:bodyPr anchor="t" rtlCol="false" tIns="0" lIns="0" bIns="0" rIns="0">
            <a:spAutoFit/>
          </a:bodyPr>
          <a:lstStyle/>
          <a:p>
            <a:pPr algn="ctr">
              <a:lnSpc>
                <a:spcPts val="1883"/>
              </a:lnSpc>
              <a:spcBef>
                <a:spcPct val="0"/>
              </a:spcBef>
            </a:pPr>
            <a:r>
              <a:rPr lang="en-US" sz="1345">
                <a:solidFill>
                  <a:srgbClr val="000000"/>
                </a:solidFill>
                <a:latin typeface="Alegreya"/>
                <a:ea typeface="Alegreya"/>
                <a:cs typeface="Alegreya"/>
                <a:sym typeface="Alegreya"/>
              </a:rPr>
              <a:t>5.1,3.5,1.4,0.2,Iris-s</a:t>
            </a:r>
            <a:r>
              <a:rPr lang="en-US" sz="1345">
                <a:solidFill>
                  <a:srgbClr val="000000"/>
                </a:solidFill>
                <a:latin typeface="Alegreya"/>
                <a:ea typeface="Alegreya"/>
                <a:cs typeface="Alegreya"/>
                <a:sym typeface="Alegreya"/>
              </a:rPr>
              <a:t>etosa</a:t>
            </a:r>
          </a:p>
          <a:p>
            <a:pPr algn="ctr">
              <a:lnSpc>
                <a:spcPts val="1883"/>
              </a:lnSpc>
              <a:spcBef>
                <a:spcPct val="0"/>
              </a:spcBef>
            </a:pPr>
            <a:r>
              <a:rPr lang="en-US" sz="1345">
                <a:solidFill>
                  <a:srgbClr val="000000"/>
                </a:solidFill>
                <a:latin typeface="Alegreya"/>
                <a:ea typeface="Alegreya"/>
                <a:cs typeface="Alegreya"/>
                <a:sym typeface="Alegreya"/>
              </a:rPr>
              <a:t>5.0,3.6,1.4,0.2,Iris-setosa</a:t>
            </a:r>
          </a:p>
          <a:p>
            <a:pPr algn="ctr">
              <a:lnSpc>
                <a:spcPts val="1883"/>
              </a:lnSpc>
              <a:spcBef>
                <a:spcPct val="0"/>
              </a:spcBef>
            </a:pPr>
            <a:r>
              <a:rPr lang="en-US" sz="1345">
                <a:solidFill>
                  <a:srgbClr val="000000"/>
                </a:solidFill>
                <a:latin typeface="Alegreya"/>
                <a:ea typeface="Alegreya"/>
                <a:cs typeface="Alegreya"/>
                <a:sym typeface="Alegreya"/>
              </a:rPr>
              <a:t>5.4,3.9,1.7,0.4,Iris-setosa</a:t>
            </a:r>
          </a:p>
          <a:p>
            <a:pPr algn="ctr">
              <a:lnSpc>
                <a:spcPts val="1883"/>
              </a:lnSpc>
              <a:spcBef>
                <a:spcPct val="0"/>
              </a:spcBef>
            </a:pPr>
            <a:r>
              <a:rPr lang="en-US" sz="1345">
                <a:solidFill>
                  <a:srgbClr val="000000"/>
                </a:solidFill>
                <a:latin typeface="Alegreya"/>
                <a:ea typeface="Alegreya"/>
                <a:cs typeface="Alegreya"/>
                <a:sym typeface="Alegreya"/>
              </a:rPr>
              <a:t>7.0,3.2,4.7,1.4,Iris-versicolor</a:t>
            </a:r>
          </a:p>
          <a:p>
            <a:pPr algn="ctr">
              <a:lnSpc>
                <a:spcPts val="1883"/>
              </a:lnSpc>
              <a:spcBef>
                <a:spcPct val="0"/>
              </a:spcBef>
            </a:pPr>
            <a:r>
              <a:rPr lang="en-US" sz="1345">
                <a:solidFill>
                  <a:srgbClr val="000000"/>
                </a:solidFill>
                <a:latin typeface="Alegreya"/>
                <a:ea typeface="Alegreya"/>
                <a:cs typeface="Alegreya"/>
                <a:sym typeface="Alegreya"/>
              </a:rPr>
              <a:t>6.4,3.2,4.5,1.5,Iris-versicolor</a:t>
            </a:r>
          </a:p>
          <a:p>
            <a:pPr algn="ctr">
              <a:lnSpc>
                <a:spcPts val="1883"/>
              </a:lnSpc>
              <a:spcBef>
                <a:spcPct val="0"/>
              </a:spcBef>
            </a:pPr>
            <a:r>
              <a:rPr lang="en-US" sz="1345">
                <a:solidFill>
                  <a:srgbClr val="000000"/>
                </a:solidFill>
                <a:latin typeface="Alegreya"/>
                <a:ea typeface="Alegreya"/>
                <a:cs typeface="Alegreya"/>
                <a:sym typeface="Alegreya"/>
              </a:rPr>
              <a:t>5.7,2.8,4.5,1.3,Iris-versicolor</a:t>
            </a:r>
          </a:p>
          <a:p>
            <a:pPr algn="ctr">
              <a:lnSpc>
                <a:spcPts val="1883"/>
              </a:lnSpc>
              <a:spcBef>
                <a:spcPct val="0"/>
              </a:spcBef>
            </a:pPr>
            <a:r>
              <a:rPr lang="en-US" sz="1345">
                <a:solidFill>
                  <a:srgbClr val="000000"/>
                </a:solidFill>
                <a:latin typeface="Alegreya"/>
                <a:ea typeface="Alegreya"/>
                <a:cs typeface="Alegreya"/>
                <a:sym typeface="Alegreya"/>
              </a:rPr>
              <a:t>7.6,3.0,6.6,2.1,Iris-virginica</a:t>
            </a:r>
          </a:p>
          <a:p>
            <a:pPr algn="ctr">
              <a:lnSpc>
                <a:spcPts val="1883"/>
              </a:lnSpc>
              <a:spcBef>
                <a:spcPct val="0"/>
              </a:spcBef>
            </a:pPr>
            <a:r>
              <a:rPr lang="en-US" sz="1345">
                <a:solidFill>
                  <a:srgbClr val="000000"/>
                </a:solidFill>
                <a:latin typeface="Alegreya"/>
                <a:ea typeface="Alegreya"/>
                <a:cs typeface="Alegreya"/>
                <a:sym typeface="Alegreya"/>
              </a:rPr>
              <a:t>4.9,2.5,4.5,1.7,Iris-virginica</a:t>
            </a:r>
          </a:p>
          <a:p>
            <a:pPr algn="ctr">
              <a:lnSpc>
                <a:spcPts val="1883"/>
              </a:lnSpc>
              <a:spcBef>
                <a:spcPct val="0"/>
              </a:spcBef>
            </a:pPr>
            <a:r>
              <a:rPr lang="en-US" sz="1345">
                <a:solidFill>
                  <a:srgbClr val="000000"/>
                </a:solidFill>
                <a:latin typeface="Alegreya"/>
                <a:ea typeface="Alegreya"/>
                <a:cs typeface="Alegreya"/>
                <a:sym typeface="Alegreya"/>
              </a:rPr>
              <a:t>6.4,2.7,5.3,1.9,Iris-virginica</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20" t="-9510" r="-1696" b="-11203"/>
            </a:stretch>
          </a:blipFill>
        </p:spPr>
      </p:sp>
      <p:grpSp>
        <p:nvGrpSpPr>
          <p:cNvPr name="Group 3" id="3"/>
          <p:cNvGrpSpPr/>
          <p:nvPr/>
        </p:nvGrpSpPr>
        <p:grpSpPr>
          <a:xfrm rot="0">
            <a:off x="1028700" y="1028700"/>
            <a:ext cx="16230600" cy="8229600"/>
            <a:chOff x="0" y="0"/>
            <a:chExt cx="4274726" cy="2167467"/>
          </a:xfrm>
        </p:grpSpPr>
        <p:sp>
          <p:nvSpPr>
            <p:cNvPr name="Freeform 4" id="4"/>
            <p:cNvSpPr/>
            <p:nvPr/>
          </p:nvSpPr>
          <p:spPr>
            <a:xfrm flipH="false" flipV="false" rot="0">
              <a:off x="0" y="0"/>
              <a:ext cx="4274726" cy="2167467"/>
            </a:xfrm>
            <a:custGeom>
              <a:avLst/>
              <a:gdLst/>
              <a:ahLst/>
              <a:cxnLst/>
              <a:rect r="r" b="b" t="t" l="l"/>
              <a:pathLst>
                <a:path h="2167467" w="4274726">
                  <a:moveTo>
                    <a:pt x="24327" y="0"/>
                  </a:moveTo>
                  <a:lnTo>
                    <a:pt x="4250399" y="0"/>
                  </a:lnTo>
                  <a:cubicBezTo>
                    <a:pt x="4263834" y="0"/>
                    <a:pt x="4274726" y="10891"/>
                    <a:pt x="4274726" y="24327"/>
                  </a:cubicBezTo>
                  <a:lnTo>
                    <a:pt x="4274726" y="2143140"/>
                  </a:lnTo>
                  <a:cubicBezTo>
                    <a:pt x="4274726" y="2156575"/>
                    <a:pt x="4263834" y="2167467"/>
                    <a:pt x="4250399" y="2167467"/>
                  </a:cubicBezTo>
                  <a:lnTo>
                    <a:pt x="24327" y="2167467"/>
                  </a:lnTo>
                  <a:cubicBezTo>
                    <a:pt x="10891" y="2167467"/>
                    <a:pt x="0" y="2156575"/>
                    <a:pt x="0" y="2143140"/>
                  </a:cubicBezTo>
                  <a:lnTo>
                    <a:pt x="0" y="24327"/>
                  </a:lnTo>
                  <a:cubicBezTo>
                    <a:pt x="0" y="10891"/>
                    <a:pt x="10891" y="0"/>
                    <a:pt x="24327" y="0"/>
                  </a:cubicBezTo>
                  <a:close/>
                </a:path>
              </a:pathLst>
            </a:custGeom>
            <a:solidFill>
              <a:srgbClr val="FFFFFF"/>
            </a:solidFill>
            <a:ln w="38100" cap="rnd">
              <a:solidFill>
                <a:srgbClr val="000000"/>
              </a:solidFill>
              <a:prstDash val="lgDash"/>
              <a:round/>
            </a:ln>
          </p:spPr>
        </p:sp>
        <p:sp>
          <p:nvSpPr>
            <p:cNvPr name="TextBox 5" id="5"/>
            <p:cNvSpPr txBox="true"/>
            <p:nvPr/>
          </p:nvSpPr>
          <p:spPr>
            <a:xfrm>
              <a:off x="0" y="-38100"/>
              <a:ext cx="4274726" cy="2205567"/>
            </a:xfrm>
            <a:prstGeom prst="rect">
              <a:avLst/>
            </a:prstGeom>
          </p:spPr>
          <p:txBody>
            <a:bodyPr anchor="ctr" rtlCol="false" tIns="50800" lIns="50800" bIns="50800" rIns="50800"/>
            <a:lstStyle/>
            <a:p>
              <a:pPr algn="ctr">
                <a:lnSpc>
                  <a:spcPts val="2659"/>
                </a:lnSpc>
                <a:spcBef>
                  <a:spcPct val="0"/>
                </a:spcBef>
              </a:pPr>
            </a:p>
          </p:txBody>
        </p:sp>
      </p:grpSp>
      <p:pic>
        <p:nvPicPr>
          <p:cNvPr name="Picture 6" id="6">
            <a:hlinkClick action="ppaction://media"/>
          </p:cNvPr>
          <p:cNvPicPr>
            <a:picLocks noChangeAspect="true"/>
          </p:cNvPicPr>
          <p:nvPr>
            <a:videoFile r:link="rId4"/>
            <p:extLst>
              <p:ext uri="{DAA4B4D4-6D71-4841-9C94-3DE7FCFB9230}">
                <p14:media xmlns:p14="http://schemas.microsoft.com/office/powerpoint/2010/main" r:embed="rId5"/>
              </p:ext>
            </p:extLst>
          </p:nvPr>
        </p:nvPicPr>
        <p:blipFill>
          <a:blip r:embed="rId3"/>
          <a:srcRect l="0" t="0" r="0" b="0"/>
          <a:stretch>
            <a:fillRect/>
          </a:stretch>
        </p:blipFill>
        <p:spPr>
          <a:xfrm flipH="false" flipV="false" rot="0">
            <a:off x="1270342" y="2064035"/>
            <a:ext cx="3766364" cy="1783316"/>
          </a:xfrm>
          <a:prstGeom prst="rect">
            <a:avLst/>
          </a:prstGeom>
        </p:spPr>
      </p:pic>
      <p:sp>
        <p:nvSpPr>
          <p:cNvPr name="Freeform 7" id="7"/>
          <p:cNvSpPr/>
          <p:nvPr/>
        </p:nvSpPr>
        <p:spPr>
          <a:xfrm flipH="false" flipV="false" rot="0">
            <a:off x="6095853" y="2064035"/>
            <a:ext cx="4315850" cy="3135545"/>
          </a:xfrm>
          <a:custGeom>
            <a:avLst/>
            <a:gdLst/>
            <a:ahLst/>
            <a:cxnLst/>
            <a:rect r="r" b="b" t="t" l="l"/>
            <a:pathLst>
              <a:path h="3135545" w="4315850">
                <a:moveTo>
                  <a:pt x="0" y="0"/>
                </a:moveTo>
                <a:lnTo>
                  <a:pt x="4315851" y="0"/>
                </a:lnTo>
                <a:lnTo>
                  <a:pt x="4315851" y="3135546"/>
                </a:lnTo>
                <a:lnTo>
                  <a:pt x="0" y="3135546"/>
                </a:lnTo>
                <a:lnTo>
                  <a:pt x="0" y="0"/>
                </a:lnTo>
                <a:close/>
              </a:path>
            </a:pathLst>
          </a:custGeom>
          <a:blipFill>
            <a:blip r:embed="rId6"/>
            <a:stretch>
              <a:fillRect l="0" t="-1434" r="0" b="-1434"/>
            </a:stretch>
          </a:blipFill>
        </p:spPr>
      </p:sp>
      <p:sp>
        <p:nvSpPr>
          <p:cNvPr name="Freeform 8" id="8"/>
          <p:cNvSpPr/>
          <p:nvPr/>
        </p:nvSpPr>
        <p:spPr>
          <a:xfrm flipH="false" flipV="false" rot="0">
            <a:off x="12159385" y="2156280"/>
            <a:ext cx="4395069" cy="3382143"/>
          </a:xfrm>
          <a:custGeom>
            <a:avLst/>
            <a:gdLst/>
            <a:ahLst/>
            <a:cxnLst/>
            <a:rect r="r" b="b" t="t" l="l"/>
            <a:pathLst>
              <a:path h="3382143" w="4395069">
                <a:moveTo>
                  <a:pt x="0" y="0"/>
                </a:moveTo>
                <a:lnTo>
                  <a:pt x="4395069" y="0"/>
                </a:lnTo>
                <a:lnTo>
                  <a:pt x="4395069" y="3382143"/>
                </a:lnTo>
                <a:lnTo>
                  <a:pt x="0" y="3382143"/>
                </a:lnTo>
                <a:lnTo>
                  <a:pt x="0" y="0"/>
                </a:lnTo>
                <a:close/>
              </a:path>
            </a:pathLst>
          </a:custGeom>
          <a:blipFill>
            <a:blip r:embed="rId7"/>
            <a:stretch>
              <a:fillRect l="0" t="0" r="0" b="0"/>
            </a:stretch>
          </a:blipFill>
        </p:spPr>
      </p:sp>
      <p:sp>
        <p:nvSpPr>
          <p:cNvPr name="Freeform 9" id="9"/>
          <p:cNvSpPr/>
          <p:nvPr/>
        </p:nvSpPr>
        <p:spPr>
          <a:xfrm flipH="false" flipV="false" rot="0">
            <a:off x="1221309" y="5923481"/>
            <a:ext cx="4874545" cy="2729745"/>
          </a:xfrm>
          <a:custGeom>
            <a:avLst/>
            <a:gdLst/>
            <a:ahLst/>
            <a:cxnLst/>
            <a:rect r="r" b="b" t="t" l="l"/>
            <a:pathLst>
              <a:path h="2729745" w="4874545">
                <a:moveTo>
                  <a:pt x="0" y="0"/>
                </a:moveTo>
                <a:lnTo>
                  <a:pt x="4874544" y="0"/>
                </a:lnTo>
                <a:lnTo>
                  <a:pt x="4874544" y="2729745"/>
                </a:lnTo>
                <a:lnTo>
                  <a:pt x="0" y="2729745"/>
                </a:lnTo>
                <a:lnTo>
                  <a:pt x="0" y="0"/>
                </a:lnTo>
                <a:close/>
              </a:path>
            </a:pathLst>
          </a:custGeom>
          <a:blipFill>
            <a:blip r:embed="rId8"/>
            <a:stretch>
              <a:fillRect l="0" t="0" r="0" b="0"/>
            </a:stretch>
          </a:blipFill>
        </p:spPr>
      </p:sp>
      <p:sp>
        <p:nvSpPr>
          <p:cNvPr name="Freeform 10" id="10"/>
          <p:cNvSpPr/>
          <p:nvPr/>
        </p:nvSpPr>
        <p:spPr>
          <a:xfrm flipH="false" flipV="false" rot="0">
            <a:off x="9616925" y="5862273"/>
            <a:ext cx="4584159" cy="3105598"/>
          </a:xfrm>
          <a:custGeom>
            <a:avLst/>
            <a:gdLst/>
            <a:ahLst/>
            <a:cxnLst/>
            <a:rect r="r" b="b" t="t" l="l"/>
            <a:pathLst>
              <a:path h="3105598" w="4584159">
                <a:moveTo>
                  <a:pt x="0" y="0"/>
                </a:moveTo>
                <a:lnTo>
                  <a:pt x="4584159" y="0"/>
                </a:lnTo>
                <a:lnTo>
                  <a:pt x="4584159" y="3105598"/>
                </a:lnTo>
                <a:lnTo>
                  <a:pt x="0" y="3105598"/>
                </a:lnTo>
                <a:lnTo>
                  <a:pt x="0" y="0"/>
                </a:lnTo>
                <a:close/>
              </a:path>
            </a:pathLst>
          </a:custGeom>
          <a:blipFill>
            <a:blip r:embed="rId9"/>
            <a:stretch>
              <a:fillRect l="0" t="0" r="0" b="0"/>
            </a:stretch>
          </a:blipFill>
        </p:spPr>
      </p:sp>
      <p:sp>
        <p:nvSpPr>
          <p:cNvPr name="TextBox 11" id="11"/>
          <p:cNvSpPr txBox="true"/>
          <p:nvPr/>
        </p:nvSpPr>
        <p:spPr>
          <a:xfrm rot="0">
            <a:off x="2409679" y="1302035"/>
            <a:ext cx="1487690" cy="533400"/>
          </a:xfrm>
          <a:prstGeom prst="rect">
            <a:avLst/>
          </a:prstGeom>
        </p:spPr>
        <p:txBody>
          <a:bodyPr anchor="t" rtlCol="false" tIns="0" lIns="0" bIns="0" rIns="0">
            <a:spAutoFit/>
          </a:bodyPr>
          <a:lstStyle/>
          <a:p>
            <a:pPr algn="ctr">
              <a:lnSpc>
                <a:spcPts val="4200"/>
              </a:lnSpc>
            </a:pPr>
            <a:r>
              <a:rPr lang="en-US" sz="3000">
                <a:solidFill>
                  <a:srgbClr val="000000"/>
                </a:solidFill>
                <a:latin typeface="Bobby Jones"/>
                <a:ea typeface="Bobby Jones"/>
                <a:cs typeface="Bobby Jones"/>
                <a:sym typeface="Bobby Jones"/>
              </a:rPr>
              <a:t>knn</a:t>
            </a:r>
          </a:p>
        </p:txBody>
      </p:sp>
      <p:sp>
        <p:nvSpPr>
          <p:cNvPr name="TextBox 12" id="12"/>
          <p:cNvSpPr txBox="true"/>
          <p:nvPr/>
        </p:nvSpPr>
        <p:spPr>
          <a:xfrm rot="0">
            <a:off x="7048165" y="1302035"/>
            <a:ext cx="2414972" cy="533400"/>
          </a:xfrm>
          <a:prstGeom prst="rect">
            <a:avLst/>
          </a:prstGeom>
        </p:spPr>
        <p:txBody>
          <a:bodyPr anchor="t" rtlCol="false" tIns="0" lIns="0" bIns="0" rIns="0">
            <a:spAutoFit/>
          </a:bodyPr>
          <a:lstStyle/>
          <a:p>
            <a:pPr algn="ctr">
              <a:lnSpc>
                <a:spcPts val="4200"/>
              </a:lnSpc>
            </a:pPr>
            <a:r>
              <a:rPr lang="en-US" sz="3000">
                <a:solidFill>
                  <a:srgbClr val="000000"/>
                </a:solidFill>
                <a:latin typeface="Bobby Jones"/>
                <a:ea typeface="Bobby Jones"/>
                <a:cs typeface="Bobby Jones"/>
                <a:sym typeface="Bobby Jones"/>
              </a:rPr>
              <a:t>Naive Bayes</a:t>
            </a:r>
          </a:p>
        </p:txBody>
      </p:sp>
      <p:sp>
        <p:nvSpPr>
          <p:cNvPr name="TextBox 13" id="13"/>
          <p:cNvSpPr txBox="true"/>
          <p:nvPr/>
        </p:nvSpPr>
        <p:spPr>
          <a:xfrm rot="0">
            <a:off x="12553958" y="1302035"/>
            <a:ext cx="3605923" cy="533400"/>
          </a:xfrm>
          <a:prstGeom prst="rect">
            <a:avLst/>
          </a:prstGeom>
        </p:spPr>
        <p:txBody>
          <a:bodyPr anchor="t" rtlCol="false" tIns="0" lIns="0" bIns="0" rIns="0">
            <a:spAutoFit/>
          </a:bodyPr>
          <a:lstStyle/>
          <a:p>
            <a:pPr algn="ctr">
              <a:lnSpc>
                <a:spcPts val="4200"/>
              </a:lnSpc>
            </a:pPr>
            <a:r>
              <a:rPr lang="en-US" sz="3000">
                <a:solidFill>
                  <a:srgbClr val="000000"/>
                </a:solidFill>
                <a:latin typeface="Bobby Jones"/>
                <a:ea typeface="Bobby Jones"/>
                <a:cs typeface="Bobby Jones"/>
                <a:sym typeface="Bobby Jones"/>
              </a:rPr>
              <a:t>Árvore de Decisão</a:t>
            </a:r>
          </a:p>
        </p:txBody>
      </p:sp>
      <p:sp>
        <p:nvSpPr>
          <p:cNvPr name="TextBox 14" id="14"/>
          <p:cNvSpPr txBox="true"/>
          <p:nvPr/>
        </p:nvSpPr>
        <p:spPr>
          <a:xfrm rot="0">
            <a:off x="1270342" y="4628081"/>
            <a:ext cx="4111234" cy="1066800"/>
          </a:xfrm>
          <a:prstGeom prst="rect">
            <a:avLst/>
          </a:prstGeom>
        </p:spPr>
        <p:txBody>
          <a:bodyPr anchor="t" rtlCol="false" tIns="0" lIns="0" bIns="0" rIns="0">
            <a:spAutoFit/>
          </a:bodyPr>
          <a:lstStyle/>
          <a:p>
            <a:pPr algn="ctr">
              <a:lnSpc>
                <a:spcPts val="4200"/>
              </a:lnSpc>
            </a:pPr>
            <a:r>
              <a:rPr lang="en-US" sz="3000">
                <a:solidFill>
                  <a:srgbClr val="000000"/>
                </a:solidFill>
                <a:latin typeface="Bobby Jones"/>
                <a:ea typeface="Bobby Jones"/>
                <a:cs typeface="Bobby Jones"/>
                <a:sym typeface="Bobby Jones"/>
              </a:rPr>
              <a:t>upport Vector Machine (SVM)</a:t>
            </a:r>
          </a:p>
        </p:txBody>
      </p:sp>
      <p:sp>
        <p:nvSpPr>
          <p:cNvPr name="TextBox 15" id="15"/>
          <p:cNvSpPr txBox="true"/>
          <p:nvPr/>
        </p:nvSpPr>
        <p:spPr>
          <a:xfrm rot="0">
            <a:off x="9737746" y="5067300"/>
            <a:ext cx="4111234" cy="533400"/>
          </a:xfrm>
          <a:prstGeom prst="rect">
            <a:avLst/>
          </a:prstGeom>
        </p:spPr>
        <p:txBody>
          <a:bodyPr anchor="t" rtlCol="false" tIns="0" lIns="0" bIns="0" rIns="0">
            <a:spAutoFit/>
          </a:bodyPr>
          <a:lstStyle/>
          <a:p>
            <a:pPr algn="ctr">
              <a:lnSpc>
                <a:spcPts val="4200"/>
              </a:lnSpc>
            </a:pPr>
            <a:r>
              <a:rPr lang="en-US" sz="3000">
                <a:solidFill>
                  <a:srgbClr val="000000"/>
                </a:solidFill>
                <a:latin typeface="Bobby Jones"/>
                <a:ea typeface="Bobby Jones"/>
                <a:cs typeface="Bobby Jones"/>
                <a:sym typeface="Bobby Jones"/>
              </a:rPr>
              <a:t>Random Forest (RF)</a:t>
            </a:r>
          </a:p>
        </p:txBody>
      </p:sp>
    </p:spTree>
  </p:cSld>
  <p:clrMapOvr>
    <a:masterClrMapping/>
  </p:clrMapOvr>
  <p:timing>
    <p:tnLst>
      <p:par>
        <p:cTn dur="indefinite" restart="never" nodeType="tmRoot">
          <p:childTnLst>
            <p:video>
              <p:cMediaNode vol="0">
                <p:cTn fill="hold" display="false">
                  <p:stCondLst>
                    <p:cond delay="indefinite"/>
                  </p:stCondLst>
                </p:cTn>
                <p:tgtEl>
                  <p:spTgt spid="6"/>
                </p:tgtEl>
              </p:cMediaNode>
            </p:video>
          </p:childTnLst>
        </p:cTn>
      </p:par>
    </p:tnLst>
  </p:timing>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20" t="-9510" r="-1696" b="-11203"/>
            </a:stretch>
          </a:blipFill>
        </p:spPr>
      </p:sp>
      <p:sp>
        <p:nvSpPr>
          <p:cNvPr name="TextBox 3" id="3"/>
          <p:cNvSpPr txBox="true"/>
          <p:nvPr/>
        </p:nvSpPr>
        <p:spPr>
          <a:xfrm rot="0">
            <a:off x="1761580" y="2521435"/>
            <a:ext cx="14764841" cy="4939330"/>
          </a:xfrm>
          <a:prstGeom prst="rect">
            <a:avLst/>
          </a:prstGeom>
        </p:spPr>
        <p:txBody>
          <a:bodyPr anchor="t" rtlCol="false" tIns="0" lIns="0" bIns="0" rIns="0">
            <a:spAutoFit/>
          </a:bodyPr>
          <a:lstStyle/>
          <a:p>
            <a:pPr algn="ctr">
              <a:lnSpc>
                <a:spcPts val="19653"/>
              </a:lnSpc>
            </a:pPr>
            <a:r>
              <a:rPr lang="en-US" sz="14038">
                <a:solidFill>
                  <a:srgbClr val="000000"/>
                </a:solidFill>
                <a:latin typeface="Bobby Jones"/>
                <a:ea typeface="Bobby Jones"/>
                <a:cs typeface="Bobby Jones"/>
                <a:sym typeface="Bobby Jones"/>
              </a:rPr>
              <a:t>Avaliação de Modelos</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20" t="-9510" r="-1696" b="-11203"/>
            </a:stretch>
          </a:blipFill>
        </p:spPr>
      </p:sp>
      <p:grpSp>
        <p:nvGrpSpPr>
          <p:cNvPr name="Group 3" id="3"/>
          <p:cNvGrpSpPr/>
          <p:nvPr/>
        </p:nvGrpSpPr>
        <p:grpSpPr>
          <a:xfrm rot="0">
            <a:off x="1028700" y="1028700"/>
            <a:ext cx="16230600" cy="8229600"/>
            <a:chOff x="0" y="0"/>
            <a:chExt cx="4274726" cy="2167467"/>
          </a:xfrm>
        </p:grpSpPr>
        <p:sp>
          <p:nvSpPr>
            <p:cNvPr name="Freeform 4" id="4"/>
            <p:cNvSpPr/>
            <p:nvPr/>
          </p:nvSpPr>
          <p:spPr>
            <a:xfrm flipH="false" flipV="false" rot="0">
              <a:off x="0" y="0"/>
              <a:ext cx="4274726" cy="2167467"/>
            </a:xfrm>
            <a:custGeom>
              <a:avLst/>
              <a:gdLst/>
              <a:ahLst/>
              <a:cxnLst/>
              <a:rect r="r" b="b" t="t" l="l"/>
              <a:pathLst>
                <a:path h="2167467" w="4274726">
                  <a:moveTo>
                    <a:pt x="24327" y="0"/>
                  </a:moveTo>
                  <a:lnTo>
                    <a:pt x="4250399" y="0"/>
                  </a:lnTo>
                  <a:cubicBezTo>
                    <a:pt x="4263834" y="0"/>
                    <a:pt x="4274726" y="10891"/>
                    <a:pt x="4274726" y="24327"/>
                  </a:cubicBezTo>
                  <a:lnTo>
                    <a:pt x="4274726" y="2143140"/>
                  </a:lnTo>
                  <a:cubicBezTo>
                    <a:pt x="4274726" y="2156575"/>
                    <a:pt x="4263834" y="2167467"/>
                    <a:pt x="4250399" y="2167467"/>
                  </a:cubicBezTo>
                  <a:lnTo>
                    <a:pt x="24327" y="2167467"/>
                  </a:lnTo>
                  <a:cubicBezTo>
                    <a:pt x="10891" y="2167467"/>
                    <a:pt x="0" y="2156575"/>
                    <a:pt x="0" y="2143140"/>
                  </a:cubicBezTo>
                  <a:lnTo>
                    <a:pt x="0" y="24327"/>
                  </a:lnTo>
                  <a:cubicBezTo>
                    <a:pt x="0" y="10891"/>
                    <a:pt x="10891" y="0"/>
                    <a:pt x="24327" y="0"/>
                  </a:cubicBezTo>
                  <a:close/>
                </a:path>
              </a:pathLst>
            </a:custGeom>
            <a:solidFill>
              <a:srgbClr val="FFFFFF"/>
            </a:solidFill>
            <a:ln w="38100" cap="rnd">
              <a:solidFill>
                <a:srgbClr val="000000"/>
              </a:solidFill>
              <a:prstDash val="lgDash"/>
              <a:round/>
            </a:ln>
          </p:spPr>
        </p:sp>
        <p:sp>
          <p:nvSpPr>
            <p:cNvPr name="TextBox 5" id="5"/>
            <p:cNvSpPr txBox="true"/>
            <p:nvPr/>
          </p:nvSpPr>
          <p:spPr>
            <a:xfrm>
              <a:off x="0" y="-38100"/>
              <a:ext cx="4274726" cy="2205567"/>
            </a:xfrm>
            <a:prstGeom prst="rect">
              <a:avLst/>
            </a:prstGeom>
          </p:spPr>
          <p:txBody>
            <a:bodyPr anchor="ctr" rtlCol="false" tIns="50800" lIns="50800" bIns="50800" rIns="50800"/>
            <a:lstStyle/>
            <a:p>
              <a:pPr algn="ctr">
                <a:lnSpc>
                  <a:spcPts val="2659"/>
                </a:lnSpc>
                <a:spcBef>
                  <a:spcPct val="0"/>
                </a:spcBef>
              </a:pPr>
            </a:p>
          </p:txBody>
        </p:sp>
      </p:grpSp>
      <p:sp>
        <p:nvSpPr>
          <p:cNvPr name="Freeform 6" id="6"/>
          <p:cNvSpPr/>
          <p:nvPr/>
        </p:nvSpPr>
        <p:spPr>
          <a:xfrm flipH="false" flipV="false" rot="0">
            <a:off x="3048744" y="4282299"/>
            <a:ext cx="12190512" cy="4236880"/>
          </a:xfrm>
          <a:custGeom>
            <a:avLst/>
            <a:gdLst/>
            <a:ahLst/>
            <a:cxnLst/>
            <a:rect r="r" b="b" t="t" l="l"/>
            <a:pathLst>
              <a:path h="4236880" w="12190512">
                <a:moveTo>
                  <a:pt x="0" y="0"/>
                </a:moveTo>
                <a:lnTo>
                  <a:pt x="12190512" y="0"/>
                </a:lnTo>
                <a:lnTo>
                  <a:pt x="12190512" y="4236880"/>
                </a:lnTo>
                <a:lnTo>
                  <a:pt x="0" y="4236880"/>
                </a:lnTo>
                <a:lnTo>
                  <a:pt x="0" y="0"/>
                </a:lnTo>
                <a:close/>
              </a:path>
            </a:pathLst>
          </a:custGeom>
          <a:blipFill>
            <a:blip r:embed="rId3"/>
            <a:stretch>
              <a:fillRect l="0" t="0" r="0" b="0"/>
            </a:stretch>
          </a:blipFill>
        </p:spPr>
      </p:sp>
      <p:sp>
        <p:nvSpPr>
          <p:cNvPr name="TextBox 7" id="7"/>
          <p:cNvSpPr txBox="true"/>
          <p:nvPr/>
        </p:nvSpPr>
        <p:spPr>
          <a:xfrm rot="0">
            <a:off x="2177869" y="1848540"/>
            <a:ext cx="13932263" cy="1419243"/>
          </a:xfrm>
          <a:prstGeom prst="rect">
            <a:avLst/>
          </a:prstGeom>
        </p:spPr>
        <p:txBody>
          <a:bodyPr anchor="t" rtlCol="false" tIns="0" lIns="0" bIns="0" rIns="0">
            <a:spAutoFit/>
          </a:bodyPr>
          <a:lstStyle/>
          <a:p>
            <a:pPr algn="ctr">
              <a:lnSpc>
                <a:spcPts val="11432"/>
              </a:lnSpc>
            </a:pPr>
            <a:r>
              <a:rPr lang="en-US" sz="8165">
                <a:solidFill>
                  <a:srgbClr val="000000"/>
                </a:solidFill>
                <a:latin typeface="Bobby Jones"/>
                <a:ea typeface="Bobby Jones"/>
                <a:cs typeface="Bobby Jones"/>
                <a:sym typeface="Bobby Jones"/>
              </a:rPr>
              <a:t>underfitting e  overfitting</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20" t="-9510" r="-1696" b="-11203"/>
            </a:stretch>
          </a:blipFill>
        </p:spPr>
      </p:sp>
      <p:grpSp>
        <p:nvGrpSpPr>
          <p:cNvPr name="Group 3" id="3"/>
          <p:cNvGrpSpPr/>
          <p:nvPr/>
        </p:nvGrpSpPr>
        <p:grpSpPr>
          <a:xfrm rot="0">
            <a:off x="1028700" y="1028700"/>
            <a:ext cx="16230600" cy="8229600"/>
            <a:chOff x="0" y="0"/>
            <a:chExt cx="4274726" cy="2167467"/>
          </a:xfrm>
        </p:grpSpPr>
        <p:sp>
          <p:nvSpPr>
            <p:cNvPr name="Freeform 4" id="4"/>
            <p:cNvSpPr/>
            <p:nvPr/>
          </p:nvSpPr>
          <p:spPr>
            <a:xfrm flipH="false" flipV="false" rot="0">
              <a:off x="0" y="0"/>
              <a:ext cx="4274726" cy="2167467"/>
            </a:xfrm>
            <a:custGeom>
              <a:avLst/>
              <a:gdLst/>
              <a:ahLst/>
              <a:cxnLst/>
              <a:rect r="r" b="b" t="t" l="l"/>
              <a:pathLst>
                <a:path h="2167467" w="4274726">
                  <a:moveTo>
                    <a:pt x="24327" y="0"/>
                  </a:moveTo>
                  <a:lnTo>
                    <a:pt x="4250399" y="0"/>
                  </a:lnTo>
                  <a:cubicBezTo>
                    <a:pt x="4263834" y="0"/>
                    <a:pt x="4274726" y="10891"/>
                    <a:pt x="4274726" y="24327"/>
                  </a:cubicBezTo>
                  <a:lnTo>
                    <a:pt x="4274726" y="2143140"/>
                  </a:lnTo>
                  <a:cubicBezTo>
                    <a:pt x="4274726" y="2156575"/>
                    <a:pt x="4263834" y="2167467"/>
                    <a:pt x="4250399" y="2167467"/>
                  </a:cubicBezTo>
                  <a:lnTo>
                    <a:pt x="24327" y="2167467"/>
                  </a:lnTo>
                  <a:cubicBezTo>
                    <a:pt x="10891" y="2167467"/>
                    <a:pt x="0" y="2156575"/>
                    <a:pt x="0" y="2143140"/>
                  </a:cubicBezTo>
                  <a:lnTo>
                    <a:pt x="0" y="24327"/>
                  </a:lnTo>
                  <a:cubicBezTo>
                    <a:pt x="0" y="10891"/>
                    <a:pt x="10891" y="0"/>
                    <a:pt x="24327" y="0"/>
                  </a:cubicBezTo>
                  <a:close/>
                </a:path>
              </a:pathLst>
            </a:custGeom>
            <a:solidFill>
              <a:srgbClr val="FFFFFF"/>
            </a:solidFill>
            <a:ln w="38100" cap="rnd">
              <a:solidFill>
                <a:srgbClr val="000000"/>
              </a:solidFill>
              <a:prstDash val="lgDash"/>
              <a:round/>
            </a:ln>
          </p:spPr>
        </p:sp>
        <p:sp>
          <p:nvSpPr>
            <p:cNvPr name="TextBox 5" id="5"/>
            <p:cNvSpPr txBox="true"/>
            <p:nvPr/>
          </p:nvSpPr>
          <p:spPr>
            <a:xfrm>
              <a:off x="0" y="-38100"/>
              <a:ext cx="4274726" cy="2205567"/>
            </a:xfrm>
            <a:prstGeom prst="rect">
              <a:avLst/>
            </a:prstGeom>
          </p:spPr>
          <p:txBody>
            <a:bodyPr anchor="ctr" rtlCol="false" tIns="50800" lIns="50800" bIns="50800" rIns="50800"/>
            <a:lstStyle/>
            <a:p>
              <a:pPr algn="ctr">
                <a:lnSpc>
                  <a:spcPts val="2659"/>
                </a:lnSpc>
                <a:spcBef>
                  <a:spcPct val="0"/>
                </a:spcBef>
              </a:pPr>
            </a:p>
          </p:txBody>
        </p:sp>
      </p:grpSp>
      <p:sp>
        <p:nvSpPr>
          <p:cNvPr name="Freeform 6" id="6"/>
          <p:cNvSpPr/>
          <p:nvPr/>
        </p:nvSpPr>
        <p:spPr>
          <a:xfrm flipH="false" flipV="false" rot="0">
            <a:off x="3623606" y="4140083"/>
            <a:ext cx="11040788" cy="3940948"/>
          </a:xfrm>
          <a:custGeom>
            <a:avLst/>
            <a:gdLst/>
            <a:ahLst/>
            <a:cxnLst/>
            <a:rect r="r" b="b" t="t" l="l"/>
            <a:pathLst>
              <a:path h="3940948" w="11040788">
                <a:moveTo>
                  <a:pt x="0" y="0"/>
                </a:moveTo>
                <a:lnTo>
                  <a:pt x="11040788" y="0"/>
                </a:lnTo>
                <a:lnTo>
                  <a:pt x="11040788" y="3940948"/>
                </a:lnTo>
                <a:lnTo>
                  <a:pt x="0" y="3940948"/>
                </a:lnTo>
                <a:lnTo>
                  <a:pt x="0" y="0"/>
                </a:lnTo>
                <a:close/>
              </a:path>
            </a:pathLst>
          </a:custGeom>
          <a:blipFill>
            <a:blip r:embed="rId3"/>
            <a:stretch>
              <a:fillRect l="0" t="0" r="0" b="0"/>
            </a:stretch>
          </a:blipFill>
        </p:spPr>
      </p:sp>
      <p:sp>
        <p:nvSpPr>
          <p:cNvPr name="TextBox 7" id="7"/>
          <p:cNvSpPr txBox="true"/>
          <p:nvPr/>
        </p:nvSpPr>
        <p:spPr>
          <a:xfrm rot="0">
            <a:off x="4650857" y="1643116"/>
            <a:ext cx="8986286" cy="1419243"/>
          </a:xfrm>
          <a:prstGeom prst="rect">
            <a:avLst/>
          </a:prstGeom>
        </p:spPr>
        <p:txBody>
          <a:bodyPr anchor="t" rtlCol="false" tIns="0" lIns="0" bIns="0" rIns="0">
            <a:spAutoFit/>
          </a:bodyPr>
          <a:lstStyle/>
          <a:p>
            <a:pPr algn="ctr">
              <a:lnSpc>
                <a:spcPts val="11432"/>
              </a:lnSpc>
            </a:pPr>
            <a:r>
              <a:rPr lang="en-US" sz="8165">
                <a:solidFill>
                  <a:srgbClr val="000000"/>
                </a:solidFill>
                <a:latin typeface="Bobby Jones"/>
                <a:ea typeface="Bobby Jones"/>
                <a:cs typeface="Bobby Jones"/>
                <a:sym typeface="Bobby Jones"/>
              </a:rPr>
              <a:t>EXEMPLO</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20" t="-9510" r="-1696" b="-11203"/>
            </a:stretch>
          </a:blipFill>
        </p:spPr>
      </p:sp>
      <p:grpSp>
        <p:nvGrpSpPr>
          <p:cNvPr name="Group 3" id="3"/>
          <p:cNvGrpSpPr/>
          <p:nvPr/>
        </p:nvGrpSpPr>
        <p:grpSpPr>
          <a:xfrm rot="0">
            <a:off x="1028700" y="1028700"/>
            <a:ext cx="16230600" cy="8229600"/>
            <a:chOff x="0" y="0"/>
            <a:chExt cx="4274726" cy="2167467"/>
          </a:xfrm>
        </p:grpSpPr>
        <p:sp>
          <p:nvSpPr>
            <p:cNvPr name="Freeform 4" id="4"/>
            <p:cNvSpPr/>
            <p:nvPr/>
          </p:nvSpPr>
          <p:spPr>
            <a:xfrm flipH="false" flipV="false" rot="0">
              <a:off x="0" y="0"/>
              <a:ext cx="4274726" cy="2167467"/>
            </a:xfrm>
            <a:custGeom>
              <a:avLst/>
              <a:gdLst/>
              <a:ahLst/>
              <a:cxnLst/>
              <a:rect r="r" b="b" t="t" l="l"/>
              <a:pathLst>
                <a:path h="2167467" w="4274726">
                  <a:moveTo>
                    <a:pt x="24327" y="0"/>
                  </a:moveTo>
                  <a:lnTo>
                    <a:pt x="4250399" y="0"/>
                  </a:lnTo>
                  <a:cubicBezTo>
                    <a:pt x="4263834" y="0"/>
                    <a:pt x="4274726" y="10891"/>
                    <a:pt x="4274726" y="24327"/>
                  </a:cubicBezTo>
                  <a:lnTo>
                    <a:pt x="4274726" y="2143140"/>
                  </a:lnTo>
                  <a:cubicBezTo>
                    <a:pt x="4274726" y="2156575"/>
                    <a:pt x="4263834" y="2167467"/>
                    <a:pt x="4250399" y="2167467"/>
                  </a:cubicBezTo>
                  <a:lnTo>
                    <a:pt x="24327" y="2167467"/>
                  </a:lnTo>
                  <a:cubicBezTo>
                    <a:pt x="10891" y="2167467"/>
                    <a:pt x="0" y="2156575"/>
                    <a:pt x="0" y="2143140"/>
                  </a:cubicBezTo>
                  <a:lnTo>
                    <a:pt x="0" y="24327"/>
                  </a:lnTo>
                  <a:cubicBezTo>
                    <a:pt x="0" y="10891"/>
                    <a:pt x="10891" y="0"/>
                    <a:pt x="24327" y="0"/>
                  </a:cubicBezTo>
                  <a:close/>
                </a:path>
              </a:pathLst>
            </a:custGeom>
            <a:solidFill>
              <a:srgbClr val="FFFFFF"/>
            </a:solidFill>
            <a:ln w="38100" cap="rnd">
              <a:solidFill>
                <a:srgbClr val="000000"/>
              </a:solidFill>
              <a:prstDash val="lgDash"/>
              <a:round/>
            </a:ln>
          </p:spPr>
        </p:sp>
        <p:sp>
          <p:nvSpPr>
            <p:cNvPr name="TextBox 5" id="5"/>
            <p:cNvSpPr txBox="true"/>
            <p:nvPr/>
          </p:nvSpPr>
          <p:spPr>
            <a:xfrm>
              <a:off x="0" y="-38100"/>
              <a:ext cx="4274726" cy="2205567"/>
            </a:xfrm>
            <a:prstGeom prst="rect">
              <a:avLst/>
            </a:prstGeom>
          </p:spPr>
          <p:txBody>
            <a:bodyPr anchor="ctr" rtlCol="false" tIns="50800" lIns="50800" bIns="50800" rIns="50800"/>
            <a:lstStyle/>
            <a:p>
              <a:pPr algn="ctr">
                <a:lnSpc>
                  <a:spcPts val="2659"/>
                </a:lnSpc>
                <a:spcBef>
                  <a:spcPct val="0"/>
                </a:spcBef>
              </a:pPr>
            </a:p>
          </p:txBody>
        </p:sp>
      </p:grpSp>
      <p:sp>
        <p:nvSpPr>
          <p:cNvPr name="Freeform 6" id="6"/>
          <p:cNvSpPr/>
          <p:nvPr/>
        </p:nvSpPr>
        <p:spPr>
          <a:xfrm flipH="false" flipV="false" rot="0">
            <a:off x="4380216" y="3614723"/>
            <a:ext cx="9527568" cy="5147533"/>
          </a:xfrm>
          <a:custGeom>
            <a:avLst/>
            <a:gdLst/>
            <a:ahLst/>
            <a:cxnLst/>
            <a:rect r="r" b="b" t="t" l="l"/>
            <a:pathLst>
              <a:path h="5147533" w="9527568">
                <a:moveTo>
                  <a:pt x="0" y="0"/>
                </a:moveTo>
                <a:lnTo>
                  <a:pt x="9527568" y="0"/>
                </a:lnTo>
                <a:lnTo>
                  <a:pt x="9527568" y="5147534"/>
                </a:lnTo>
                <a:lnTo>
                  <a:pt x="0" y="5147534"/>
                </a:lnTo>
                <a:lnTo>
                  <a:pt x="0" y="0"/>
                </a:lnTo>
                <a:close/>
              </a:path>
            </a:pathLst>
          </a:custGeom>
          <a:blipFill>
            <a:blip r:embed="rId3"/>
            <a:stretch>
              <a:fillRect l="0" t="0" r="0" b="0"/>
            </a:stretch>
          </a:blipFill>
        </p:spPr>
      </p:sp>
      <p:sp>
        <p:nvSpPr>
          <p:cNvPr name="TextBox 7" id="7"/>
          <p:cNvSpPr txBox="true"/>
          <p:nvPr/>
        </p:nvSpPr>
        <p:spPr>
          <a:xfrm rot="0">
            <a:off x="4650857" y="1643116"/>
            <a:ext cx="8986286" cy="1419243"/>
          </a:xfrm>
          <a:prstGeom prst="rect">
            <a:avLst/>
          </a:prstGeom>
        </p:spPr>
        <p:txBody>
          <a:bodyPr anchor="t" rtlCol="false" tIns="0" lIns="0" bIns="0" rIns="0">
            <a:spAutoFit/>
          </a:bodyPr>
          <a:lstStyle/>
          <a:p>
            <a:pPr algn="ctr">
              <a:lnSpc>
                <a:spcPts val="11432"/>
              </a:lnSpc>
            </a:pPr>
            <a:r>
              <a:rPr lang="en-US" sz="8165">
                <a:solidFill>
                  <a:srgbClr val="000000"/>
                </a:solidFill>
                <a:latin typeface="Bobby Jones"/>
                <a:ea typeface="Bobby Jones"/>
                <a:cs typeface="Bobby Jones"/>
                <a:sym typeface="Bobby Jones"/>
              </a:rPr>
              <a:t>Matriz de Confusão</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DAGi2jQU-ok</dc:identifier>
  <dcterms:modified xsi:type="dcterms:W3CDTF">2011-08-01T06:04:30Z</dcterms:modified>
  <cp:revision>1</cp:revision>
  <dc:title>Group Project</dc:title>
</cp:coreProperties>
</file>