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62" r:id="rId3"/>
    <p:sldId id="257" r:id="rId4"/>
    <p:sldId id="263" r:id="rId5"/>
    <p:sldId id="258" r:id="rId6"/>
    <p:sldId id="259" r:id="rId7"/>
    <p:sldId id="264" r:id="rId8"/>
    <p:sldId id="260" r:id="rId9"/>
    <p:sldId id="266" r:id="rId10"/>
    <p:sldId id="267" r:id="rId11"/>
    <p:sldId id="268" r:id="rId12"/>
    <p:sldId id="269" r:id="rId13"/>
    <p:sldId id="270" r:id="rId14"/>
    <p:sldId id="271" r:id="rId15"/>
    <p:sldId id="272" r:id="rId16"/>
    <p:sldId id="274" r:id="rId17"/>
    <p:sldId id="275" r:id="rId18"/>
    <p:sldId id="273" r:id="rId19"/>
    <p:sldId id="276" r:id="rId20"/>
    <p:sldId id="277" r:id="rId21"/>
    <p:sldId id="278" r:id="rId22"/>
    <p:sldId id="279" r:id="rId23"/>
    <p:sldId id="280" r:id="rId24"/>
    <p:sldId id="281" r:id="rId25"/>
    <p:sldId id="265" r:id="rId2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34" y="67"/>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1CBD7-8A8D-4290-8074-B5F5D1F648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BC61B0-5DF2-4654-BAC4-152B8935BF9C}">
      <dgm:prSet/>
      <dgm:spPr/>
      <dgm:t>
        <a:bodyPr/>
        <a:lstStyle/>
        <a:p>
          <a:r>
            <a:rPr lang="en-US"/>
            <a:t>Classification</a:t>
          </a:r>
        </a:p>
      </dgm:t>
    </dgm:pt>
    <dgm:pt modelId="{E4EE1757-AE17-442B-BE7C-499417C39224}" type="parTrans" cxnId="{2CA06CFC-8491-4FA6-A71A-78B0C380166E}">
      <dgm:prSet/>
      <dgm:spPr/>
      <dgm:t>
        <a:bodyPr/>
        <a:lstStyle/>
        <a:p>
          <a:endParaRPr lang="en-US"/>
        </a:p>
      </dgm:t>
    </dgm:pt>
    <dgm:pt modelId="{8088EB8F-D5F5-4850-A7E3-9D74FF76D384}" type="sibTrans" cxnId="{2CA06CFC-8491-4FA6-A71A-78B0C380166E}">
      <dgm:prSet/>
      <dgm:spPr/>
      <dgm:t>
        <a:bodyPr/>
        <a:lstStyle/>
        <a:p>
          <a:endParaRPr lang="en-US"/>
        </a:p>
      </dgm:t>
    </dgm:pt>
    <dgm:pt modelId="{9B6AA224-A86B-49D5-9BB9-319609A103E6}">
      <dgm:prSet/>
      <dgm:spPr/>
      <dgm:t>
        <a:bodyPr/>
        <a:lstStyle/>
        <a:p>
          <a:r>
            <a:rPr lang="en-US"/>
            <a:t>Image Classification</a:t>
          </a:r>
        </a:p>
      </dgm:t>
    </dgm:pt>
    <dgm:pt modelId="{3D4F976B-62A5-4DBD-B598-D8A0164AFBA7}" type="parTrans" cxnId="{94895945-604A-4CA8-B408-515925CF4D5E}">
      <dgm:prSet/>
      <dgm:spPr/>
      <dgm:t>
        <a:bodyPr/>
        <a:lstStyle/>
        <a:p>
          <a:endParaRPr lang="en-US"/>
        </a:p>
      </dgm:t>
    </dgm:pt>
    <dgm:pt modelId="{49EB1721-BDAC-4A6D-A271-A61AF1474A01}" type="sibTrans" cxnId="{94895945-604A-4CA8-B408-515925CF4D5E}">
      <dgm:prSet/>
      <dgm:spPr/>
      <dgm:t>
        <a:bodyPr/>
        <a:lstStyle/>
        <a:p>
          <a:endParaRPr lang="en-US"/>
        </a:p>
      </dgm:t>
    </dgm:pt>
    <dgm:pt modelId="{08D28FC5-41E3-4D21-8627-4C339BADD6E9}">
      <dgm:prSet/>
      <dgm:spPr/>
      <dgm:t>
        <a:bodyPr/>
        <a:lstStyle/>
        <a:p>
          <a:r>
            <a:rPr lang="en-US"/>
            <a:t>Object Detection</a:t>
          </a:r>
        </a:p>
      </dgm:t>
    </dgm:pt>
    <dgm:pt modelId="{4D2880C2-9C8C-4C1E-A55C-7CA87526178B}" type="parTrans" cxnId="{1C4A2B5E-C64F-4529-A24A-D9B6DBF96467}">
      <dgm:prSet/>
      <dgm:spPr/>
      <dgm:t>
        <a:bodyPr/>
        <a:lstStyle/>
        <a:p>
          <a:endParaRPr lang="en-US"/>
        </a:p>
      </dgm:t>
    </dgm:pt>
    <dgm:pt modelId="{E56C8F38-3EC8-4EF5-AA1E-C163957D7B84}" type="sibTrans" cxnId="{1C4A2B5E-C64F-4529-A24A-D9B6DBF96467}">
      <dgm:prSet/>
      <dgm:spPr/>
      <dgm:t>
        <a:bodyPr/>
        <a:lstStyle/>
        <a:p>
          <a:endParaRPr lang="en-US"/>
        </a:p>
      </dgm:t>
    </dgm:pt>
    <dgm:pt modelId="{6EFDFE55-66E9-443E-B16E-016CA82A4B15}">
      <dgm:prSet/>
      <dgm:spPr/>
      <dgm:t>
        <a:bodyPr/>
        <a:lstStyle/>
        <a:p>
          <a:r>
            <a:rPr lang="en-US"/>
            <a:t>Fraud Detection</a:t>
          </a:r>
        </a:p>
      </dgm:t>
    </dgm:pt>
    <dgm:pt modelId="{D751E0C0-47A5-4732-87FA-AE25D4CB1398}" type="parTrans" cxnId="{17459659-A703-415D-A520-D506C7F9BF9E}">
      <dgm:prSet/>
      <dgm:spPr/>
      <dgm:t>
        <a:bodyPr/>
        <a:lstStyle/>
        <a:p>
          <a:endParaRPr lang="en-US"/>
        </a:p>
      </dgm:t>
    </dgm:pt>
    <dgm:pt modelId="{D86F4531-87BA-4A9B-B4D3-4789A89B6E2A}" type="sibTrans" cxnId="{17459659-A703-415D-A520-D506C7F9BF9E}">
      <dgm:prSet/>
      <dgm:spPr/>
      <dgm:t>
        <a:bodyPr/>
        <a:lstStyle/>
        <a:p>
          <a:endParaRPr lang="en-US"/>
        </a:p>
      </dgm:t>
    </dgm:pt>
    <dgm:pt modelId="{9A98836A-85E7-48E6-859C-6253210AFD4C}">
      <dgm:prSet/>
      <dgm:spPr/>
      <dgm:t>
        <a:bodyPr/>
        <a:lstStyle/>
        <a:p>
          <a:r>
            <a:rPr lang="en-US"/>
            <a:t>Regression</a:t>
          </a:r>
        </a:p>
      </dgm:t>
    </dgm:pt>
    <dgm:pt modelId="{927F419F-D878-4BAC-A980-32C3396C3170}" type="parTrans" cxnId="{7C100435-31A9-4CE4-9E51-EDD7B12829B7}">
      <dgm:prSet/>
      <dgm:spPr/>
      <dgm:t>
        <a:bodyPr/>
        <a:lstStyle/>
        <a:p>
          <a:endParaRPr lang="en-US"/>
        </a:p>
      </dgm:t>
    </dgm:pt>
    <dgm:pt modelId="{7AAA5F17-C249-4EEA-B88A-98F086A35E18}" type="sibTrans" cxnId="{7C100435-31A9-4CE4-9E51-EDD7B12829B7}">
      <dgm:prSet/>
      <dgm:spPr/>
      <dgm:t>
        <a:bodyPr/>
        <a:lstStyle/>
        <a:p>
          <a:endParaRPr lang="en-US"/>
        </a:p>
      </dgm:t>
    </dgm:pt>
    <dgm:pt modelId="{4B5C61E2-EA3D-4AAF-9B10-276FEDF48D74}">
      <dgm:prSet/>
      <dgm:spPr/>
      <dgm:t>
        <a:bodyPr/>
        <a:lstStyle/>
        <a:p>
          <a:r>
            <a:rPr lang="en-US"/>
            <a:t>Risk Assessment</a:t>
          </a:r>
        </a:p>
      </dgm:t>
    </dgm:pt>
    <dgm:pt modelId="{95E68A5B-85C3-4A78-A901-FE7568B51D63}" type="parTrans" cxnId="{AC9DF1D9-21AA-4D2F-9DD2-DEFB0C874201}">
      <dgm:prSet/>
      <dgm:spPr/>
      <dgm:t>
        <a:bodyPr/>
        <a:lstStyle/>
        <a:p>
          <a:endParaRPr lang="en-US"/>
        </a:p>
      </dgm:t>
    </dgm:pt>
    <dgm:pt modelId="{FE55AB7C-4841-48C8-8EA9-E6FDE53D10BB}" type="sibTrans" cxnId="{AC9DF1D9-21AA-4D2F-9DD2-DEFB0C874201}">
      <dgm:prSet/>
      <dgm:spPr/>
      <dgm:t>
        <a:bodyPr/>
        <a:lstStyle/>
        <a:p>
          <a:endParaRPr lang="en-US"/>
        </a:p>
      </dgm:t>
    </dgm:pt>
    <dgm:pt modelId="{FAD5D98F-C0D1-4C86-907C-008878591FC1}">
      <dgm:prSet/>
      <dgm:spPr/>
      <dgm:t>
        <a:bodyPr/>
        <a:lstStyle/>
        <a:p>
          <a:r>
            <a:rPr lang="en-US"/>
            <a:t>Score Predictions</a:t>
          </a:r>
        </a:p>
      </dgm:t>
    </dgm:pt>
    <dgm:pt modelId="{1DD52642-E2E2-44B9-8FB3-DFED803BA312}" type="parTrans" cxnId="{9EE71C99-89FB-4188-9A9B-F6E919CAC20F}">
      <dgm:prSet/>
      <dgm:spPr/>
      <dgm:t>
        <a:bodyPr/>
        <a:lstStyle/>
        <a:p>
          <a:endParaRPr lang="en-US"/>
        </a:p>
      </dgm:t>
    </dgm:pt>
    <dgm:pt modelId="{C8EAEC2B-1AC8-40BE-87DD-670C0F457298}" type="sibTrans" cxnId="{9EE71C99-89FB-4188-9A9B-F6E919CAC20F}">
      <dgm:prSet/>
      <dgm:spPr/>
      <dgm:t>
        <a:bodyPr/>
        <a:lstStyle/>
        <a:p>
          <a:endParaRPr lang="en-US"/>
        </a:p>
      </dgm:t>
    </dgm:pt>
    <dgm:pt modelId="{D7E1DC9D-D28E-4065-8E52-B17FE19DC3CB}" type="pres">
      <dgm:prSet presAssocID="{F4A1CBD7-8A8D-4290-8074-B5F5D1F64834}" presName="linear" presStyleCnt="0">
        <dgm:presLayoutVars>
          <dgm:animLvl val="lvl"/>
          <dgm:resizeHandles val="exact"/>
        </dgm:presLayoutVars>
      </dgm:prSet>
      <dgm:spPr/>
    </dgm:pt>
    <dgm:pt modelId="{CCF923BE-5CD0-4CCE-B03C-5B14A7E7E02F}" type="pres">
      <dgm:prSet presAssocID="{74BC61B0-5DF2-4654-BAC4-152B8935BF9C}" presName="parentText" presStyleLbl="node1" presStyleIdx="0" presStyleCnt="2">
        <dgm:presLayoutVars>
          <dgm:chMax val="0"/>
          <dgm:bulletEnabled val="1"/>
        </dgm:presLayoutVars>
      </dgm:prSet>
      <dgm:spPr/>
    </dgm:pt>
    <dgm:pt modelId="{2F14477F-79B0-4681-8750-18A90C871B3D}" type="pres">
      <dgm:prSet presAssocID="{74BC61B0-5DF2-4654-BAC4-152B8935BF9C}" presName="childText" presStyleLbl="revTx" presStyleIdx="0" presStyleCnt="2">
        <dgm:presLayoutVars>
          <dgm:bulletEnabled val="1"/>
        </dgm:presLayoutVars>
      </dgm:prSet>
      <dgm:spPr/>
    </dgm:pt>
    <dgm:pt modelId="{EB8520F7-A5F0-4AD1-9C28-F398C4F2C696}" type="pres">
      <dgm:prSet presAssocID="{9A98836A-85E7-48E6-859C-6253210AFD4C}" presName="parentText" presStyleLbl="node1" presStyleIdx="1" presStyleCnt="2">
        <dgm:presLayoutVars>
          <dgm:chMax val="0"/>
          <dgm:bulletEnabled val="1"/>
        </dgm:presLayoutVars>
      </dgm:prSet>
      <dgm:spPr/>
    </dgm:pt>
    <dgm:pt modelId="{D175F737-8F8F-4717-A8C5-C4DE1A960AE8}" type="pres">
      <dgm:prSet presAssocID="{9A98836A-85E7-48E6-859C-6253210AFD4C}" presName="childText" presStyleLbl="revTx" presStyleIdx="1" presStyleCnt="2">
        <dgm:presLayoutVars>
          <dgm:bulletEnabled val="1"/>
        </dgm:presLayoutVars>
      </dgm:prSet>
      <dgm:spPr/>
    </dgm:pt>
  </dgm:ptLst>
  <dgm:cxnLst>
    <dgm:cxn modelId="{A4BF3D01-EB68-4138-9A1D-0E28E84483C0}" type="presOf" srcId="{74BC61B0-5DF2-4654-BAC4-152B8935BF9C}" destId="{CCF923BE-5CD0-4CCE-B03C-5B14A7E7E02F}" srcOrd="0" destOrd="0" presId="urn:microsoft.com/office/officeart/2005/8/layout/vList2"/>
    <dgm:cxn modelId="{7C100435-31A9-4CE4-9E51-EDD7B12829B7}" srcId="{F4A1CBD7-8A8D-4290-8074-B5F5D1F64834}" destId="{9A98836A-85E7-48E6-859C-6253210AFD4C}" srcOrd="1" destOrd="0" parTransId="{927F419F-D878-4BAC-A980-32C3396C3170}" sibTransId="{7AAA5F17-C249-4EEA-B88A-98F086A35E18}"/>
    <dgm:cxn modelId="{4467A33E-3134-498B-B4B8-354F0D967BDC}" type="presOf" srcId="{6EFDFE55-66E9-443E-B16E-016CA82A4B15}" destId="{2F14477F-79B0-4681-8750-18A90C871B3D}" srcOrd="0" destOrd="2" presId="urn:microsoft.com/office/officeart/2005/8/layout/vList2"/>
    <dgm:cxn modelId="{1C4A2B5E-C64F-4529-A24A-D9B6DBF96467}" srcId="{74BC61B0-5DF2-4654-BAC4-152B8935BF9C}" destId="{08D28FC5-41E3-4D21-8627-4C339BADD6E9}" srcOrd="1" destOrd="0" parTransId="{4D2880C2-9C8C-4C1E-A55C-7CA87526178B}" sibTransId="{E56C8F38-3EC8-4EF5-AA1E-C163957D7B84}"/>
    <dgm:cxn modelId="{94895945-604A-4CA8-B408-515925CF4D5E}" srcId="{74BC61B0-5DF2-4654-BAC4-152B8935BF9C}" destId="{9B6AA224-A86B-49D5-9BB9-319609A103E6}" srcOrd="0" destOrd="0" parTransId="{3D4F976B-62A5-4DBD-B598-D8A0164AFBA7}" sibTransId="{49EB1721-BDAC-4A6D-A271-A61AF1474A01}"/>
    <dgm:cxn modelId="{A09DB16C-0DC2-47A7-BB4B-CB3C6F24390D}" type="presOf" srcId="{FAD5D98F-C0D1-4C86-907C-008878591FC1}" destId="{D175F737-8F8F-4717-A8C5-C4DE1A960AE8}" srcOrd="0" destOrd="1" presId="urn:microsoft.com/office/officeart/2005/8/layout/vList2"/>
    <dgm:cxn modelId="{4FD12B70-9526-4547-86B5-2C5BA847D6B9}" type="presOf" srcId="{08D28FC5-41E3-4D21-8627-4C339BADD6E9}" destId="{2F14477F-79B0-4681-8750-18A90C871B3D}" srcOrd="0" destOrd="1" presId="urn:microsoft.com/office/officeart/2005/8/layout/vList2"/>
    <dgm:cxn modelId="{17459659-A703-415D-A520-D506C7F9BF9E}" srcId="{74BC61B0-5DF2-4654-BAC4-152B8935BF9C}" destId="{6EFDFE55-66E9-443E-B16E-016CA82A4B15}" srcOrd="2" destOrd="0" parTransId="{D751E0C0-47A5-4732-87FA-AE25D4CB1398}" sibTransId="{D86F4531-87BA-4A9B-B4D3-4789A89B6E2A}"/>
    <dgm:cxn modelId="{35D2B187-85DF-4B00-933D-28B7070C1157}" type="presOf" srcId="{4B5C61E2-EA3D-4AAF-9B10-276FEDF48D74}" destId="{D175F737-8F8F-4717-A8C5-C4DE1A960AE8}" srcOrd="0" destOrd="0" presId="urn:microsoft.com/office/officeart/2005/8/layout/vList2"/>
    <dgm:cxn modelId="{9EE71C99-89FB-4188-9A9B-F6E919CAC20F}" srcId="{9A98836A-85E7-48E6-859C-6253210AFD4C}" destId="{FAD5D98F-C0D1-4C86-907C-008878591FC1}" srcOrd="1" destOrd="0" parTransId="{1DD52642-E2E2-44B9-8FB3-DFED803BA312}" sibTransId="{C8EAEC2B-1AC8-40BE-87DD-670C0F457298}"/>
    <dgm:cxn modelId="{8403B0B1-0B1B-42A3-8046-1401ABE916F7}" type="presOf" srcId="{F4A1CBD7-8A8D-4290-8074-B5F5D1F64834}" destId="{D7E1DC9D-D28E-4065-8E52-B17FE19DC3CB}" srcOrd="0" destOrd="0" presId="urn:microsoft.com/office/officeart/2005/8/layout/vList2"/>
    <dgm:cxn modelId="{8AC925D5-FE5C-4DD5-B2F8-59E19EB84671}" type="presOf" srcId="{9A98836A-85E7-48E6-859C-6253210AFD4C}" destId="{EB8520F7-A5F0-4AD1-9C28-F398C4F2C696}" srcOrd="0" destOrd="0" presId="urn:microsoft.com/office/officeart/2005/8/layout/vList2"/>
    <dgm:cxn modelId="{AC9DF1D9-21AA-4D2F-9DD2-DEFB0C874201}" srcId="{9A98836A-85E7-48E6-859C-6253210AFD4C}" destId="{4B5C61E2-EA3D-4AAF-9B10-276FEDF48D74}" srcOrd="0" destOrd="0" parTransId="{95E68A5B-85C3-4A78-A901-FE7568B51D63}" sibTransId="{FE55AB7C-4841-48C8-8EA9-E6FDE53D10BB}"/>
    <dgm:cxn modelId="{B45522E3-77A5-4E7E-AEBA-0A96E03ED3B4}" type="presOf" srcId="{9B6AA224-A86B-49D5-9BB9-319609A103E6}" destId="{2F14477F-79B0-4681-8750-18A90C871B3D}" srcOrd="0" destOrd="0" presId="urn:microsoft.com/office/officeart/2005/8/layout/vList2"/>
    <dgm:cxn modelId="{2CA06CFC-8491-4FA6-A71A-78B0C380166E}" srcId="{F4A1CBD7-8A8D-4290-8074-B5F5D1F64834}" destId="{74BC61B0-5DF2-4654-BAC4-152B8935BF9C}" srcOrd="0" destOrd="0" parTransId="{E4EE1757-AE17-442B-BE7C-499417C39224}" sibTransId="{8088EB8F-D5F5-4850-A7E3-9D74FF76D384}"/>
    <dgm:cxn modelId="{20A3656D-D1E6-484C-8427-687D803D07E4}" type="presParOf" srcId="{D7E1DC9D-D28E-4065-8E52-B17FE19DC3CB}" destId="{CCF923BE-5CD0-4CCE-B03C-5B14A7E7E02F}" srcOrd="0" destOrd="0" presId="urn:microsoft.com/office/officeart/2005/8/layout/vList2"/>
    <dgm:cxn modelId="{B31BF093-127E-4A5D-BD72-718696B9F983}" type="presParOf" srcId="{D7E1DC9D-D28E-4065-8E52-B17FE19DC3CB}" destId="{2F14477F-79B0-4681-8750-18A90C871B3D}" srcOrd="1" destOrd="0" presId="urn:microsoft.com/office/officeart/2005/8/layout/vList2"/>
    <dgm:cxn modelId="{C58C44DC-6E46-4B7D-A6F9-D3EA11C48D93}" type="presParOf" srcId="{D7E1DC9D-D28E-4065-8E52-B17FE19DC3CB}" destId="{EB8520F7-A5F0-4AD1-9C28-F398C4F2C696}" srcOrd="2" destOrd="0" presId="urn:microsoft.com/office/officeart/2005/8/layout/vList2"/>
    <dgm:cxn modelId="{78E90678-DCFE-45D9-A7FD-927D9A3E2B84}" type="presParOf" srcId="{D7E1DC9D-D28E-4065-8E52-B17FE19DC3CB}" destId="{D175F737-8F8F-4717-A8C5-C4DE1A960AE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923BE-5CD0-4CCE-B03C-5B14A7E7E02F}">
      <dsp:nvSpPr>
        <dsp:cNvPr id="0" name=""/>
        <dsp:cNvSpPr/>
      </dsp:nvSpPr>
      <dsp:spPr>
        <a:xfrm>
          <a:off x="0" y="24201"/>
          <a:ext cx="1014366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Classification</a:t>
          </a:r>
        </a:p>
      </dsp:txBody>
      <dsp:txXfrm>
        <a:off x="33955" y="58156"/>
        <a:ext cx="10075758" cy="627655"/>
      </dsp:txXfrm>
    </dsp:sp>
    <dsp:sp modelId="{2F14477F-79B0-4681-8750-18A90C871B3D}">
      <dsp:nvSpPr>
        <dsp:cNvPr id="0" name=""/>
        <dsp:cNvSpPr/>
      </dsp:nvSpPr>
      <dsp:spPr>
        <a:xfrm>
          <a:off x="0" y="719766"/>
          <a:ext cx="10143668"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06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Image Classification</a:t>
          </a:r>
        </a:p>
        <a:p>
          <a:pPr marL="228600" lvl="1" indent="-228600" algn="l" defTabSz="1022350">
            <a:lnSpc>
              <a:spcPct val="90000"/>
            </a:lnSpc>
            <a:spcBef>
              <a:spcPct val="0"/>
            </a:spcBef>
            <a:spcAft>
              <a:spcPct val="20000"/>
            </a:spcAft>
            <a:buChar char="•"/>
          </a:pPr>
          <a:r>
            <a:rPr lang="en-US" sz="2300" kern="1200"/>
            <a:t>Object Detection</a:t>
          </a:r>
        </a:p>
        <a:p>
          <a:pPr marL="228600" lvl="1" indent="-228600" algn="l" defTabSz="1022350">
            <a:lnSpc>
              <a:spcPct val="90000"/>
            </a:lnSpc>
            <a:spcBef>
              <a:spcPct val="0"/>
            </a:spcBef>
            <a:spcAft>
              <a:spcPct val="20000"/>
            </a:spcAft>
            <a:buChar char="•"/>
          </a:pPr>
          <a:r>
            <a:rPr lang="en-US" sz="2300" kern="1200"/>
            <a:t>Fraud Detection</a:t>
          </a:r>
        </a:p>
      </dsp:txBody>
      <dsp:txXfrm>
        <a:off x="0" y="719766"/>
        <a:ext cx="10143668" cy="1200599"/>
      </dsp:txXfrm>
    </dsp:sp>
    <dsp:sp modelId="{EB8520F7-A5F0-4AD1-9C28-F398C4F2C696}">
      <dsp:nvSpPr>
        <dsp:cNvPr id="0" name=""/>
        <dsp:cNvSpPr/>
      </dsp:nvSpPr>
      <dsp:spPr>
        <a:xfrm>
          <a:off x="0" y="1920366"/>
          <a:ext cx="1014366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Regression</a:t>
          </a:r>
        </a:p>
      </dsp:txBody>
      <dsp:txXfrm>
        <a:off x="33955" y="1954321"/>
        <a:ext cx="10075758" cy="627655"/>
      </dsp:txXfrm>
    </dsp:sp>
    <dsp:sp modelId="{D175F737-8F8F-4717-A8C5-C4DE1A960AE8}">
      <dsp:nvSpPr>
        <dsp:cNvPr id="0" name=""/>
        <dsp:cNvSpPr/>
      </dsp:nvSpPr>
      <dsp:spPr>
        <a:xfrm>
          <a:off x="0" y="2615931"/>
          <a:ext cx="10143668" cy="795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06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Risk Assessment</a:t>
          </a:r>
        </a:p>
        <a:p>
          <a:pPr marL="228600" lvl="1" indent="-228600" algn="l" defTabSz="1022350">
            <a:lnSpc>
              <a:spcPct val="90000"/>
            </a:lnSpc>
            <a:spcBef>
              <a:spcPct val="0"/>
            </a:spcBef>
            <a:spcAft>
              <a:spcPct val="20000"/>
            </a:spcAft>
            <a:buChar char="•"/>
          </a:pPr>
          <a:r>
            <a:rPr lang="en-US" sz="2300" kern="1200"/>
            <a:t>Score Predictions</a:t>
          </a:r>
        </a:p>
      </dsp:txBody>
      <dsp:txXfrm>
        <a:off x="0" y="2615931"/>
        <a:ext cx="10143668" cy="7953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8216F-CC76-40EA-B58E-01CD831514FA}" type="datetimeFigureOut">
              <a:rPr lang="en-DE" smtClean="0"/>
              <a:t>01/11/2021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DE347-A394-489A-A213-F77DF415F73C}" type="slidenum">
              <a:rPr lang="en-DE" smtClean="0"/>
              <a:t>‹#›</a:t>
            </a:fld>
            <a:endParaRPr lang="en-DE"/>
          </a:p>
        </p:txBody>
      </p:sp>
    </p:spTree>
    <p:extLst>
      <p:ext uri="{BB962C8B-B14F-4D97-AF65-F5344CB8AC3E}">
        <p14:creationId xmlns:p14="http://schemas.microsoft.com/office/powerpoint/2010/main" val="83031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K-nearest_neighbors_algorithm" TargetMode="External"/><Relationship Id="rId7" Type="http://schemas.openxmlformats.org/officeDocument/2006/relationships/hyperlink" Target="https://en.wikipedia.org/wiki/Offline_learning"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Training_data" TargetMode="External"/><Relationship Id="rId5" Type="http://schemas.openxmlformats.org/officeDocument/2006/relationships/hyperlink" Target="https://en.wikipedia.org/wiki/Artificial_neural_network" TargetMode="External"/><Relationship Id="rId4" Type="http://schemas.openxmlformats.org/officeDocument/2006/relationships/hyperlink" Target="https://en.wikipedia.org/wiki/Recommendation_syste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uiltin.com/machine-learn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Unsupervised_learning#cite_note-Hinton2010-2" TargetMode="External"/><Relationship Id="rId4" Type="http://schemas.openxmlformats.org/officeDocument/2006/relationships/hyperlink" Target="https://en.wikipedia.org/wiki/Unsupervised_learning#cite_note-Hinton99a-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https://www.coursera.org/learn/machine-learning</a:t>
            </a:r>
            <a:br>
              <a:rPr lang="en-US" dirty="0"/>
            </a:br>
            <a:r>
              <a:rPr lang="en-US" dirty="0" err="1"/>
              <a:t>Temperatur</a:t>
            </a:r>
            <a:r>
              <a:rPr lang="en-US" dirty="0"/>
              <a:t>, </a:t>
            </a:r>
            <a:r>
              <a:rPr lang="en-US" dirty="0" err="1"/>
              <a:t>Feuchtigkeit</a:t>
            </a:r>
            <a:r>
              <a:rPr lang="en-US" dirty="0"/>
              <a:t>, </a:t>
            </a:r>
            <a:r>
              <a:rPr lang="en-US" dirty="0" err="1"/>
              <a:t>Luftdruck</a:t>
            </a:r>
            <a:r>
              <a:rPr lang="en-US" dirty="0"/>
              <a:t>, </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3</a:t>
            </a:fld>
            <a:endParaRPr lang="en-DE"/>
          </a:p>
        </p:txBody>
      </p:sp>
    </p:spTree>
    <p:extLst>
      <p:ext uri="{BB962C8B-B14F-4D97-AF65-F5344CB8AC3E}">
        <p14:creationId xmlns:p14="http://schemas.microsoft.com/office/powerpoint/2010/main" val="1791780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Gotham SSm A"/>
              </a:rPr>
              <a:t>If machine learning was a child learning to ride a bike, supervised learning is the parent running behind the bike holding it upright. Unsupervised learning is handing over the bike, patting the child on the head, and saying ‘good luck’.</a:t>
            </a:r>
          </a:p>
          <a:p>
            <a:pPr algn="l"/>
            <a:br>
              <a:rPr lang="en-US" dirty="0"/>
            </a:br>
            <a:r>
              <a:rPr lang="en-US" b="0" i="0" dirty="0">
                <a:solidFill>
                  <a:srgbClr val="333333"/>
                </a:solidFill>
                <a:effectLst/>
                <a:latin typeface="Gotham SSm A"/>
              </a:rPr>
              <a:t>To understand unsupervised learning, we have to understand supervised learning. If a computer was learning to identify fruit in a supervised learning setting, it would be given example images of fruit that were labelled. This is called input data. For instance, the labels would say that bananas are long, curved and yellow, apples are round and red, while an orange is spherical, waxy-looking and orange. After enough time, the machine should be able to confidently identify which fruit is which, based on those descriptors. If presented with an apple, for instance, it would be able to confidently say it’s not orange </a:t>
            </a:r>
            <a:r>
              <a:rPr lang="en-US" b="0" i="0" dirty="0" err="1">
                <a:solidFill>
                  <a:srgbClr val="333333"/>
                </a:solidFill>
                <a:effectLst/>
                <a:latin typeface="Gotham SSm A"/>
              </a:rPr>
              <a:t>coloured</a:t>
            </a:r>
            <a:r>
              <a:rPr lang="en-US" b="0" i="0" dirty="0">
                <a:solidFill>
                  <a:srgbClr val="333333"/>
                </a:solidFill>
                <a:effectLst/>
                <a:latin typeface="Gotham SSm A"/>
              </a:rPr>
              <a:t>, therefore it’s not an orange, but also that it’s not yellow and long, therefore it’s not a banana. It’s round and red, so it’s an apple.</a:t>
            </a:r>
          </a:p>
          <a:p>
            <a:pPr algn="l"/>
            <a:r>
              <a:rPr lang="en-US" b="0" i="0" dirty="0">
                <a:solidFill>
                  <a:srgbClr val="333333"/>
                </a:solidFill>
                <a:effectLst/>
                <a:latin typeface="Gotham SSm A"/>
              </a:rPr>
              <a:t>In contrast, unsupervised learning is when there is no categorization or labelling of the data at all. The machine will have no idea about the concept of fruit, so it cannot label the objects. However, it can group them together according to their colors, sizes, shapes and differences. The machine groups things together according to similarities, finding hidden structures and patterns in </a:t>
            </a:r>
            <a:r>
              <a:rPr lang="en-US" b="0" i="0" dirty="0" err="1">
                <a:solidFill>
                  <a:srgbClr val="333333"/>
                </a:solidFill>
                <a:effectLst/>
                <a:latin typeface="Gotham SSm A"/>
              </a:rPr>
              <a:t>unlabelled</a:t>
            </a:r>
            <a:r>
              <a:rPr lang="en-US" b="0" i="0" dirty="0">
                <a:solidFill>
                  <a:srgbClr val="333333"/>
                </a:solidFill>
                <a:effectLst/>
                <a:latin typeface="Gotham SSm A"/>
              </a:rPr>
              <a:t> data. There is no right or wrong way, and no teacher. There are no outcomes, just a pure analysis of the data.</a:t>
            </a:r>
          </a:p>
          <a:p>
            <a:br>
              <a:rPr lang="en-US" dirty="0"/>
            </a:b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23</a:t>
            </a:fld>
            <a:endParaRPr lang="en-DE"/>
          </a:p>
        </p:txBody>
      </p:sp>
    </p:spTree>
    <p:extLst>
      <p:ext uri="{BB962C8B-B14F-4D97-AF65-F5344CB8AC3E}">
        <p14:creationId xmlns:p14="http://schemas.microsoft.com/office/powerpoint/2010/main" val="175051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Forschungsgebiet</a:t>
            </a:r>
            <a:r>
              <a:rPr lang="en-US" dirty="0"/>
              <a:t>, das </a:t>
            </a:r>
            <a:r>
              <a:rPr lang="en-US" dirty="0" err="1"/>
              <a:t>gibt</a:t>
            </a:r>
            <a:r>
              <a:rPr lang="en-US" dirty="0"/>
              <a:t> </a:t>
            </a:r>
            <a:r>
              <a:rPr lang="de-DE" dirty="0"/>
              <a:t>Computern die Fähigkeit zu lernen, ohne explizit programmiert zu werden.</a:t>
            </a:r>
            <a:br>
              <a:rPr lang="de-DE" dirty="0"/>
            </a:br>
            <a:r>
              <a:rPr lang="de-DE" dirty="0"/>
              <a:t>Rules – Regeln; Data – Daten; Result – Ergebnis; </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6</a:t>
            </a:fld>
            <a:endParaRPr lang="en-DE"/>
          </a:p>
        </p:txBody>
      </p:sp>
    </p:spTree>
    <p:extLst>
      <p:ext uri="{BB962C8B-B14F-4D97-AF65-F5344CB8AC3E}">
        <p14:creationId xmlns:p14="http://schemas.microsoft.com/office/powerpoint/2010/main" val="229088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i="0" dirty="0">
                <a:solidFill>
                  <a:srgbClr val="000000"/>
                </a:solidFill>
                <a:effectLst/>
                <a:latin typeface="Basis Grotesque Pro"/>
              </a:rPr>
              <a:t>Beim Einsatz "normaler" Software geben wir dem Computer vor, was er tun soll. Bei Machine Learning erklären wir dem Computer, wie er etwas anhand entsprechender Daten selbst herausfindet.</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7</a:t>
            </a:fld>
            <a:endParaRPr lang="en-DE"/>
          </a:p>
        </p:txBody>
      </p:sp>
    </p:spTree>
    <p:extLst>
      <p:ext uri="{BB962C8B-B14F-4D97-AF65-F5344CB8AC3E}">
        <p14:creationId xmlns:p14="http://schemas.microsoft.com/office/powerpoint/2010/main" val="46865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 </a:t>
            </a:r>
            <a:r>
              <a:rPr lang="en-US" dirty="0" err="1"/>
              <a:t>trainieren</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8</a:t>
            </a:fld>
            <a:endParaRPr lang="en-DE"/>
          </a:p>
        </p:txBody>
      </p:sp>
    </p:spTree>
    <p:extLst>
      <p:ext uri="{BB962C8B-B14F-4D97-AF65-F5344CB8AC3E}">
        <p14:creationId xmlns:p14="http://schemas.microsoft.com/office/powerpoint/2010/main" val="119802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i="0" dirty="0">
                <a:solidFill>
                  <a:srgbClr val="3A4145"/>
                </a:solidFill>
                <a:effectLst/>
                <a:latin typeface="Merriweather" panose="00000500000000000000" pitchFamily="2" charset="0"/>
              </a:rPr>
              <a:t>In Supervised Learning (in Deutsch </a:t>
            </a:r>
            <a:r>
              <a:rPr lang="de-DE" b="1" i="0" dirty="0">
                <a:solidFill>
                  <a:srgbClr val="3A4145"/>
                </a:solidFill>
                <a:effectLst/>
                <a:latin typeface="Merriweather" panose="00000500000000000000" pitchFamily="2" charset="0"/>
              </a:rPr>
              <a:t>Überwachtes Lernen</a:t>
            </a:r>
            <a:r>
              <a:rPr lang="de-DE" b="0" i="0" dirty="0">
                <a:solidFill>
                  <a:srgbClr val="3A4145"/>
                </a:solidFill>
                <a:effectLst/>
                <a:latin typeface="Merriweather" panose="00000500000000000000" pitchFamily="2" charset="0"/>
              </a:rPr>
              <a:t> genannt) haben wir Daten vorliegen, die quasi schon ein "Label" enthalten. In anderen Worten, jeder Datenpunkt in der vorhandenen Datenmenge besteht aus Eingabe- und Ausgabewerten (Input &amp; Output)</a:t>
            </a:r>
            <a:br>
              <a:rPr lang="de-DE" b="0" i="0" dirty="0">
                <a:solidFill>
                  <a:srgbClr val="3A4145"/>
                </a:solidFill>
                <a:effectLst/>
                <a:latin typeface="Merriweather" panose="00000500000000000000" pitchFamily="2" charset="0"/>
              </a:rPr>
            </a:br>
            <a:r>
              <a:rPr lang="de-DE" b="0" i="0" dirty="0">
                <a:solidFill>
                  <a:srgbClr val="3A4145"/>
                </a:solidFill>
                <a:effectLst/>
                <a:latin typeface="Merriweather" panose="00000500000000000000" pitchFamily="2" charset="0"/>
              </a:rPr>
              <a:t>Bei Unsupervised Learning (in Deutsch </a:t>
            </a:r>
            <a:r>
              <a:rPr lang="de-DE" b="1" i="0" dirty="0">
                <a:solidFill>
                  <a:srgbClr val="3A4145"/>
                </a:solidFill>
                <a:effectLst/>
                <a:latin typeface="Merriweather" panose="00000500000000000000" pitchFamily="2" charset="0"/>
              </a:rPr>
              <a:t>Unüberwachtes Lernen</a:t>
            </a:r>
            <a:r>
              <a:rPr lang="de-DE" b="0" i="0" dirty="0">
                <a:solidFill>
                  <a:srgbClr val="3A4145"/>
                </a:solidFill>
                <a:effectLst/>
                <a:latin typeface="Merriweather" panose="00000500000000000000" pitchFamily="2" charset="0"/>
              </a:rPr>
              <a:t>) handelt es sich um das allgemeine Verstehen der vorliegenden Daten. Was wir als </a:t>
            </a:r>
            <a:r>
              <a:rPr lang="de-DE" b="1" i="0" dirty="0">
                <a:solidFill>
                  <a:srgbClr val="3A4145"/>
                </a:solidFill>
                <a:effectLst/>
                <a:latin typeface="Merriweather" panose="00000500000000000000" pitchFamily="2" charset="0"/>
              </a:rPr>
              <a:t>"Knowledge Discovery"</a:t>
            </a:r>
            <a:r>
              <a:rPr lang="de-DE" b="0" i="0" dirty="0">
                <a:solidFill>
                  <a:srgbClr val="3A4145"/>
                </a:solidFill>
                <a:effectLst/>
                <a:latin typeface="Merriweather" panose="00000500000000000000" pitchFamily="2" charset="0"/>
              </a:rPr>
              <a:t> bezeichnen ist letzendlich das Entdecken von versteckten Strukturen in den Daten. Im Gegensatz zu Supervised Learning haben wir hier dann mit Daten zu tun, die </a:t>
            </a:r>
            <a:r>
              <a:rPr lang="de-DE" b="1" i="0" dirty="0">
                <a:solidFill>
                  <a:srgbClr val="3A4145"/>
                </a:solidFill>
                <a:effectLst/>
                <a:latin typeface="Merriweather" panose="00000500000000000000" pitchFamily="2" charset="0"/>
              </a:rPr>
              <a:t>nicht markiert</a:t>
            </a:r>
            <a:r>
              <a:rPr lang="de-DE" b="0" i="0" dirty="0">
                <a:solidFill>
                  <a:srgbClr val="3A4145"/>
                </a:solidFill>
                <a:effectLst/>
                <a:latin typeface="Merriweather" panose="00000500000000000000" pitchFamily="2" charset="0"/>
              </a:rPr>
              <a:t> oder durch Labels gekennzeichnet sind.</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9</a:t>
            </a:fld>
            <a:endParaRPr lang="en-DE"/>
          </a:p>
        </p:txBody>
      </p:sp>
    </p:spTree>
    <p:extLst>
      <p:ext uri="{BB962C8B-B14F-4D97-AF65-F5344CB8AC3E}">
        <p14:creationId xmlns:p14="http://schemas.microsoft.com/office/powerpoint/2010/main" val="396940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10</a:t>
            </a:fld>
            <a:endParaRPr lang="en-DE"/>
          </a:p>
        </p:txBody>
      </p:sp>
    </p:spTree>
    <p:extLst>
      <p:ext uri="{BB962C8B-B14F-4D97-AF65-F5344CB8AC3E}">
        <p14:creationId xmlns:p14="http://schemas.microsoft.com/office/powerpoint/2010/main" val="339110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primary motivation for employing lazy learning, as in the </a:t>
            </a:r>
            <a:r>
              <a:rPr lang="en-US" b="0" i="0" u="none" strike="noStrike" dirty="0">
                <a:solidFill>
                  <a:srgbClr val="0645AD"/>
                </a:solidFill>
                <a:effectLst/>
                <a:latin typeface="Arial" panose="020B0604020202020204" pitchFamily="34" charset="0"/>
                <a:hlinkClick r:id="rId3" tooltip="K-nearest neighbors algorithm"/>
              </a:rPr>
              <a:t>K-nearest neighbors algorithm</a:t>
            </a:r>
            <a:r>
              <a:rPr lang="en-US" b="0" i="0" dirty="0">
                <a:solidFill>
                  <a:srgbClr val="202122"/>
                </a:solidFill>
                <a:effectLst/>
                <a:latin typeface="Arial" panose="020B0604020202020204" pitchFamily="34" charset="0"/>
              </a:rPr>
              <a:t>, used by online </a:t>
            </a:r>
            <a:r>
              <a:rPr lang="en-US" b="0" i="0" u="none" strike="noStrike" dirty="0">
                <a:solidFill>
                  <a:srgbClr val="0645AD"/>
                </a:solidFill>
                <a:effectLst/>
                <a:latin typeface="Arial" panose="020B0604020202020204" pitchFamily="34" charset="0"/>
                <a:hlinkClick r:id="rId4" tooltip="Recommendation system"/>
              </a:rPr>
              <a:t>recommendation systems</a:t>
            </a:r>
            <a:r>
              <a:rPr lang="en-US" b="0" i="0" dirty="0">
                <a:solidFill>
                  <a:srgbClr val="202122"/>
                </a:solidFill>
                <a:effectLst/>
                <a:latin typeface="Arial" panose="020B0604020202020204" pitchFamily="34" charset="0"/>
              </a:rPr>
              <a:t> ("people who viewed/purchased/listened to this movie/item/tune also ...") is that the data set is continuously updated with new entries (e.g., new items for sale at Amazon, new movies to view at Netflix, new clips at YouTube, new music at Spotify or Pandora). Because of the continuous update, the "training data" would be rendered obsolete in a relatively short time especially in areas like books and movies, where new best-sellers or hit movies/music are published/released continuously. Therefore, one cannot really talk of a "training phase".</a:t>
            </a:r>
            <a:br>
              <a:rPr lang="en-US" b="0" i="0" dirty="0">
                <a:solidFill>
                  <a:srgbClr val="202122"/>
                </a:solidFill>
                <a:effectLst/>
                <a:latin typeface="Arial" panose="020B0604020202020204" pitchFamily="34" charset="0"/>
              </a:rPr>
            </a:b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The main advantage gained in employing an eager learning method, such as an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is that the target function will be approximated globally during training, thus requiring much less space than using a lazy learning system. Eager learning systems also deal much better with noise in the </a:t>
            </a:r>
            <a:r>
              <a:rPr lang="en-US" b="0" i="0" u="none" strike="noStrike" dirty="0">
                <a:solidFill>
                  <a:srgbClr val="0645AD"/>
                </a:solidFill>
                <a:effectLst/>
                <a:latin typeface="Arial" panose="020B0604020202020204" pitchFamily="34" charset="0"/>
                <a:hlinkClick r:id="rId6" tooltip="Training data"/>
              </a:rPr>
              <a:t>training data</a:t>
            </a:r>
            <a:r>
              <a:rPr lang="en-US" b="0" i="0" dirty="0">
                <a:solidFill>
                  <a:srgbClr val="202122"/>
                </a:solidFill>
                <a:effectLst/>
                <a:latin typeface="Arial" panose="020B0604020202020204" pitchFamily="34" charset="0"/>
              </a:rPr>
              <a:t>. Eager learning is an example of </a:t>
            </a:r>
            <a:r>
              <a:rPr lang="en-US" b="0" i="0" u="none" strike="noStrike" dirty="0">
                <a:solidFill>
                  <a:srgbClr val="0645AD"/>
                </a:solidFill>
                <a:effectLst/>
                <a:latin typeface="Arial" panose="020B0604020202020204" pitchFamily="34" charset="0"/>
                <a:hlinkClick r:id="rId7" tooltip="Offline learning"/>
              </a:rPr>
              <a:t>offline learning</a:t>
            </a:r>
            <a:r>
              <a:rPr lang="en-US" b="0" i="0" dirty="0">
                <a:solidFill>
                  <a:srgbClr val="202122"/>
                </a:solidFill>
                <a:effectLst/>
                <a:latin typeface="Arial" panose="020B0604020202020204" pitchFamily="34" charset="0"/>
              </a:rPr>
              <a:t>, in which post-training queries to the system have no effect on the system itself, and thus the same query to the system will always produce the same result.</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16</a:t>
            </a:fld>
            <a:endParaRPr lang="en-DE"/>
          </a:p>
        </p:txBody>
      </p:sp>
    </p:spTree>
    <p:extLst>
      <p:ext uri="{BB962C8B-B14F-4D97-AF65-F5344CB8AC3E}">
        <p14:creationId xmlns:p14="http://schemas.microsoft.com/office/powerpoint/2010/main" val="406440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B41"/>
                </a:solidFill>
                <a:effectLst/>
                <a:latin typeface="Lora" panose="020B0604020202020204" pitchFamily="2" charset="0"/>
              </a:rPr>
              <a:t>Regression analysis is a fundamental concept in the field of </a:t>
            </a:r>
            <a:r>
              <a:rPr lang="en-US" b="0" i="0" u="none" strike="noStrike" dirty="0">
                <a:solidFill>
                  <a:srgbClr val="3A3B41"/>
                </a:solidFill>
                <a:effectLst/>
                <a:latin typeface="Lora" panose="020B0604020202020204" pitchFamily="2" charset="0"/>
                <a:hlinkClick r:id="rId3"/>
              </a:rPr>
              <a:t>machine learning</a:t>
            </a:r>
            <a:r>
              <a:rPr lang="en-US" b="0" i="0" dirty="0">
                <a:solidFill>
                  <a:srgbClr val="3A3B41"/>
                </a:solidFill>
                <a:effectLst/>
                <a:latin typeface="Lora" panose="020B0604020202020204" pitchFamily="2" charset="0"/>
              </a:rPr>
              <a:t>. It falls under supervised learning wherein the algorithm is trained with both input features and output labels. It helps in establishing a relationship among the variables by estimating how one variable affects the other. </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19</a:t>
            </a:fld>
            <a:endParaRPr lang="en-DE"/>
          </a:p>
        </p:txBody>
      </p:sp>
    </p:spTree>
    <p:extLst>
      <p:ext uri="{BB962C8B-B14F-4D97-AF65-F5344CB8AC3E}">
        <p14:creationId xmlns:p14="http://schemas.microsoft.com/office/powerpoint/2010/main" val="153910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Unsupervised learning</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3" tooltip="Machine learning"/>
              </a:rPr>
              <a:t>machine learning</a:t>
            </a:r>
            <a:r>
              <a:rPr lang="en-US" b="0" i="0" dirty="0">
                <a:solidFill>
                  <a:srgbClr val="202122"/>
                </a:solidFill>
                <a:effectLst/>
                <a:latin typeface="Arial" panose="020B0604020202020204" pitchFamily="34" charset="0"/>
              </a:rPr>
              <a:t> in which the algorithm is not provided with any pre-assigned labels or scores for the training data.</a:t>
            </a:r>
            <a:r>
              <a:rPr lang="en-US" b="0" i="0" u="none" strike="noStrike" baseline="30000" dirty="0">
                <a:solidFill>
                  <a:srgbClr val="0645AD"/>
                </a:solidFill>
                <a:effectLst/>
                <a:latin typeface="Arial" panose="020B0604020202020204" pitchFamily="34" charset="0"/>
                <a:hlinkClick r:id="rId4"/>
              </a:rPr>
              <a:t>[1]</a:t>
            </a:r>
            <a:r>
              <a:rPr lang="en-US" b="0" i="0" u="none" strike="noStrike" baseline="30000" dirty="0">
                <a:solidFill>
                  <a:srgbClr val="0645AD"/>
                </a:solidFill>
                <a:effectLst/>
                <a:latin typeface="Arial" panose="020B0604020202020204" pitchFamily="34" charset="0"/>
                <a:hlinkClick r:id="rId5"/>
              </a:rPr>
              <a:t>[2]</a:t>
            </a:r>
            <a:r>
              <a:rPr lang="en-US" b="0" i="0" dirty="0">
                <a:solidFill>
                  <a:srgbClr val="202122"/>
                </a:solidFill>
                <a:effectLst/>
                <a:latin typeface="Arial" panose="020B0604020202020204" pitchFamily="34" charset="0"/>
              </a:rPr>
              <a:t> As a result, unsupervised learning algorithms must first self-discover any naturally occurring patterns in that training data set.</a:t>
            </a:r>
            <a:endParaRPr lang="en-DE" dirty="0"/>
          </a:p>
        </p:txBody>
      </p:sp>
      <p:sp>
        <p:nvSpPr>
          <p:cNvPr id="4" name="Slide Number Placeholder 3"/>
          <p:cNvSpPr>
            <a:spLocks noGrp="1"/>
          </p:cNvSpPr>
          <p:nvPr>
            <p:ph type="sldNum" sz="quarter" idx="5"/>
          </p:nvPr>
        </p:nvSpPr>
        <p:spPr/>
        <p:txBody>
          <a:bodyPr/>
          <a:lstStyle/>
          <a:p>
            <a:fld id="{E0ADE347-A394-489A-A213-F77DF415F73C}" type="slidenum">
              <a:rPr lang="en-DE" smtClean="0"/>
              <a:t>22</a:t>
            </a:fld>
            <a:endParaRPr lang="en-DE"/>
          </a:p>
        </p:txBody>
      </p:sp>
    </p:spTree>
    <p:extLst>
      <p:ext uri="{BB962C8B-B14F-4D97-AF65-F5344CB8AC3E}">
        <p14:creationId xmlns:p14="http://schemas.microsoft.com/office/powerpoint/2010/main" val="118196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D696-E965-4A81-9C2A-B03A3A3C6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7F425F3B-0465-4220-9C0C-4408674B0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1D452310-5E17-4A7E-80E3-7934AB516A60}"/>
              </a:ext>
            </a:extLst>
          </p:cNvPr>
          <p:cNvSpPr>
            <a:spLocks noGrp="1"/>
          </p:cNvSpPr>
          <p:nvPr>
            <p:ph type="dt" sz="half" idx="10"/>
          </p:nvPr>
        </p:nvSpPr>
        <p:spPr/>
        <p:txBody>
          <a:bodyPr/>
          <a:lstStyle/>
          <a:p>
            <a:fld id="{524C6359-9BB8-4148-8114-537E698DA205}" type="datetime1">
              <a:rPr lang="en-US" smtClean="0"/>
              <a:t>11/1/2021</a:t>
            </a:fld>
            <a:endParaRPr lang="en-US" dirty="0"/>
          </a:p>
        </p:txBody>
      </p:sp>
      <p:sp>
        <p:nvSpPr>
          <p:cNvPr id="5" name="Footer Placeholder 4">
            <a:extLst>
              <a:ext uri="{FF2B5EF4-FFF2-40B4-BE49-F238E27FC236}">
                <a16:creationId xmlns:a16="http://schemas.microsoft.com/office/drawing/2014/main" id="{7D9FE33B-E6A6-4F1B-96C6-2D7662AD3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BF0C7-2E80-4C55-B241-94B927B8FD6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2084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059B-952C-4933-939D-1EA147FD8F44}"/>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62B0398E-7557-448C-9B4F-AE870E69B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4F9B5B4-04EB-491F-B0B0-F00BE5E04884}"/>
              </a:ext>
            </a:extLst>
          </p:cNvPr>
          <p:cNvSpPr>
            <a:spLocks noGrp="1"/>
          </p:cNvSpPr>
          <p:nvPr>
            <p:ph type="dt" sz="half" idx="10"/>
          </p:nvPr>
        </p:nvSpPr>
        <p:spPr/>
        <p:txBody>
          <a:bodyPr/>
          <a:lstStyle/>
          <a:p>
            <a:fld id="{A4649BD0-10DB-43E7-8F22-40B3D51B8FC3}" type="datetime1">
              <a:rPr lang="en-US" smtClean="0"/>
              <a:t>11/1/2021</a:t>
            </a:fld>
            <a:endParaRPr lang="en-US"/>
          </a:p>
        </p:txBody>
      </p:sp>
      <p:sp>
        <p:nvSpPr>
          <p:cNvPr id="5" name="Footer Placeholder 4">
            <a:extLst>
              <a:ext uri="{FF2B5EF4-FFF2-40B4-BE49-F238E27FC236}">
                <a16:creationId xmlns:a16="http://schemas.microsoft.com/office/drawing/2014/main" id="{52CF9BA4-285C-4039-B355-3211FF500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D53EC-729E-4724-B361-8A864B723E1E}"/>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9519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E91DB-8B49-4BEF-973E-419FAE1674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335A7F9-3119-40EB-B6EC-E14C5D306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7FAE71-3BDE-4D86-AFC2-275FDAD98EC8}"/>
              </a:ext>
            </a:extLst>
          </p:cNvPr>
          <p:cNvSpPr>
            <a:spLocks noGrp="1"/>
          </p:cNvSpPr>
          <p:nvPr>
            <p:ph type="dt" sz="half" idx="10"/>
          </p:nvPr>
        </p:nvSpPr>
        <p:spPr/>
        <p:txBody>
          <a:bodyPr/>
          <a:lstStyle/>
          <a:p>
            <a:fld id="{0A16C79C-F566-427A-93F6-434A4E613134}" type="datetime1">
              <a:rPr lang="en-US" smtClean="0"/>
              <a:t>11/1/2021</a:t>
            </a:fld>
            <a:endParaRPr lang="en-US"/>
          </a:p>
        </p:txBody>
      </p:sp>
      <p:sp>
        <p:nvSpPr>
          <p:cNvPr id="5" name="Footer Placeholder 4">
            <a:extLst>
              <a:ext uri="{FF2B5EF4-FFF2-40B4-BE49-F238E27FC236}">
                <a16:creationId xmlns:a16="http://schemas.microsoft.com/office/drawing/2014/main" id="{96DF6744-16BE-422A-88E7-9FF3DA2E4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D0D8-E58C-425F-B36F-5BB36108BCDE}"/>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4407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2E7C-F3BC-4841-8BE0-6D17853B9363}"/>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3F99CFC6-5E7C-4E48-88C8-EDEE9C1F35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624ECED-52E1-4B07-9EE6-18E27E3AE9D2}"/>
              </a:ext>
            </a:extLst>
          </p:cNvPr>
          <p:cNvSpPr>
            <a:spLocks noGrp="1"/>
          </p:cNvSpPr>
          <p:nvPr>
            <p:ph type="dt" sz="half" idx="10"/>
          </p:nvPr>
        </p:nvSpPr>
        <p:spPr/>
        <p:txBody>
          <a:bodyPr/>
          <a:lstStyle/>
          <a:p>
            <a:fld id="{9376191F-481E-48E9-BB9A-369A67A7362D}" type="datetime1">
              <a:rPr lang="en-US" smtClean="0"/>
              <a:t>11/1/2021</a:t>
            </a:fld>
            <a:endParaRPr lang="en-US" dirty="0"/>
          </a:p>
        </p:txBody>
      </p:sp>
      <p:sp>
        <p:nvSpPr>
          <p:cNvPr id="5" name="Footer Placeholder 4">
            <a:extLst>
              <a:ext uri="{FF2B5EF4-FFF2-40B4-BE49-F238E27FC236}">
                <a16:creationId xmlns:a16="http://schemas.microsoft.com/office/drawing/2014/main" id="{D792F699-7B5B-4121-8BCD-F2CFF8BA7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396D4-EE85-4D8C-9CA5-4582D6C4BE48}"/>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8136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F4AD-236F-4534-8947-92AEAB584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9E84FA14-47FA-4E03-8995-57123F737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359BA-2E7C-459E-8DE2-9E6E03279645}"/>
              </a:ext>
            </a:extLst>
          </p:cNvPr>
          <p:cNvSpPr>
            <a:spLocks noGrp="1"/>
          </p:cNvSpPr>
          <p:nvPr>
            <p:ph type="dt" sz="half" idx="10"/>
          </p:nvPr>
        </p:nvSpPr>
        <p:spPr/>
        <p:txBody>
          <a:bodyPr/>
          <a:lstStyle/>
          <a:p>
            <a:fld id="{6C5677DE-DD04-48CC-9C18-7BE9FF2DEB6B}" type="datetime1">
              <a:rPr lang="en-US" smtClean="0"/>
              <a:t>11/1/2021</a:t>
            </a:fld>
            <a:endParaRPr lang="en-US"/>
          </a:p>
        </p:txBody>
      </p:sp>
      <p:sp>
        <p:nvSpPr>
          <p:cNvPr id="5" name="Footer Placeholder 4">
            <a:extLst>
              <a:ext uri="{FF2B5EF4-FFF2-40B4-BE49-F238E27FC236}">
                <a16:creationId xmlns:a16="http://schemas.microsoft.com/office/drawing/2014/main" id="{938269F8-A3E4-4770-BCAD-DE8B1D2E9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207DA-2526-4EF0-A01C-FDC69E5D83F2}"/>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4114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6DED-E3EC-445B-87AE-119CFC3624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FCDE5B0-4BAF-437D-BADA-D7C5588524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D0DEDB2-495E-4D33-B374-9B843BDA6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23AA734A-17A0-4AD1-AC7C-478946B5D961}"/>
              </a:ext>
            </a:extLst>
          </p:cNvPr>
          <p:cNvSpPr>
            <a:spLocks noGrp="1"/>
          </p:cNvSpPr>
          <p:nvPr>
            <p:ph type="dt" sz="half" idx="10"/>
          </p:nvPr>
        </p:nvSpPr>
        <p:spPr/>
        <p:txBody>
          <a:bodyPr/>
          <a:lstStyle/>
          <a:p>
            <a:fld id="{463255ED-7101-4D18-A8AE-3B5E4CB87EA5}" type="datetime1">
              <a:rPr lang="en-US" smtClean="0"/>
              <a:t>11/1/2021</a:t>
            </a:fld>
            <a:endParaRPr lang="en-US"/>
          </a:p>
        </p:txBody>
      </p:sp>
      <p:sp>
        <p:nvSpPr>
          <p:cNvPr id="6" name="Footer Placeholder 5">
            <a:extLst>
              <a:ext uri="{FF2B5EF4-FFF2-40B4-BE49-F238E27FC236}">
                <a16:creationId xmlns:a16="http://schemas.microsoft.com/office/drawing/2014/main" id="{AB1D148D-ABF2-4456-BCEB-A86C3644C5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44820-E265-4261-9FE0-746973960087}"/>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9257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7E7F-1F46-4B07-8FA3-3E2117E9B28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212D4552-33EF-4DEF-BFB8-08A10A8CB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FB748-B13B-4CB2-92A6-72718322E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D6424B8E-1AD3-4028-B9A3-EC16807C9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07684-C4CD-4B1C-BBA4-637FD2E71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71ECCE02-97E7-462A-8DC3-E4C0DA1E5A92}"/>
              </a:ext>
            </a:extLst>
          </p:cNvPr>
          <p:cNvSpPr>
            <a:spLocks noGrp="1"/>
          </p:cNvSpPr>
          <p:nvPr>
            <p:ph type="dt" sz="half" idx="10"/>
          </p:nvPr>
        </p:nvSpPr>
        <p:spPr/>
        <p:txBody>
          <a:bodyPr/>
          <a:lstStyle/>
          <a:p>
            <a:fld id="{CD52F23D-51F6-4C94-8CD5-B9ABBF67EE23}" type="datetime1">
              <a:rPr lang="en-US" smtClean="0"/>
              <a:t>11/1/2021</a:t>
            </a:fld>
            <a:endParaRPr lang="en-US"/>
          </a:p>
        </p:txBody>
      </p:sp>
      <p:sp>
        <p:nvSpPr>
          <p:cNvPr id="8" name="Footer Placeholder 7">
            <a:extLst>
              <a:ext uri="{FF2B5EF4-FFF2-40B4-BE49-F238E27FC236}">
                <a16:creationId xmlns:a16="http://schemas.microsoft.com/office/drawing/2014/main" id="{06319A7B-86E5-4698-BF6D-1A9CD10F1A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DFC1F2-4ACC-43F3-A13B-C785861E895E}"/>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5892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30AC-5B67-4A71-9A48-46CCAFAA6191}"/>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63AACDD-C333-4F08-B3CB-3AECEF317A23}"/>
              </a:ext>
            </a:extLst>
          </p:cNvPr>
          <p:cNvSpPr>
            <a:spLocks noGrp="1"/>
          </p:cNvSpPr>
          <p:nvPr>
            <p:ph type="dt" sz="half" idx="10"/>
          </p:nvPr>
        </p:nvSpPr>
        <p:spPr/>
        <p:txBody>
          <a:bodyPr/>
          <a:lstStyle/>
          <a:p>
            <a:fld id="{D51A702F-6367-4FD1-89A8-3744BE6BA9A2}" type="datetime1">
              <a:rPr lang="en-US" smtClean="0"/>
              <a:t>11/1/2021</a:t>
            </a:fld>
            <a:endParaRPr lang="en-US"/>
          </a:p>
        </p:txBody>
      </p:sp>
      <p:sp>
        <p:nvSpPr>
          <p:cNvPr id="4" name="Footer Placeholder 3">
            <a:extLst>
              <a:ext uri="{FF2B5EF4-FFF2-40B4-BE49-F238E27FC236}">
                <a16:creationId xmlns:a16="http://schemas.microsoft.com/office/drawing/2014/main" id="{DC5DF2A3-C9ED-436B-8CB5-37E8F91B1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67AF3-B9D5-42CC-8513-53B448287AFD}"/>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84079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ED538-EDAB-4569-810F-D83960812EAF}"/>
              </a:ext>
            </a:extLst>
          </p:cNvPr>
          <p:cNvSpPr>
            <a:spLocks noGrp="1"/>
          </p:cNvSpPr>
          <p:nvPr>
            <p:ph type="dt" sz="half" idx="10"/>
          </p:nvPr>
        </p:nvSpPr>
        <p:spPr/>
        <p:txBody>
          <a:bodyPr/>
          <a:lstStyle/>
          <a:p>
            <a:fld id="{4A6E99BD-4B4F-4460-B452-0E8146ACCF8F}" type="datetime1">
              <a:rPr lang="en-US" smtClean="0"/>
              <a:t>11/1/2021</a:t>
            </a:fld>
            <a:endParaRPr lang="en-US"/>
          </a:p>
        </p:txBody>
      </p:sp>
      <p:sp>
        <p:nvSpPr>
          <p:cNvPr id="3" name="Footer Placeholder 2">
            <a:extLst>
              <a:ext uri="{FF2B5EF4-FFF2-40B4-BE49-F238E27FC236}">
                <a16:creationId xmlns:a16="http://schemas.microsoft.com/office/drawing/2014/main" id="{731FD788-0E8B-4DD9-948F-E3DE2993D1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2B943-DDF7-4595-8F3C-0551AFF78E1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600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8F69-AA6D-492C-8CCD-A2FB70775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533583B-2D7E-4A61-86CB-4FA16E11F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204118D1-21AF-4798-A516-3BC45A3BF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3B754-58BF-4034-9D43-BFDEFB3B4EEB}"/>
              </a:ext>
            </a:extLst>
          </p:cNvPr>
          <p:cNvSpPr>
            <a:spLocks noGrp="1"/>
          </p:cNvSpPr>
          <p:nvPr>
            <p:ph type="dt" sz="half" idx="10"/>
          </p:nvPr>
        </p:nvSpPr>
        <p:spPr/>
        <p:txBody>
          <a:bodyPr/>
          <a:lstStyle/>
          <a:p>
            <a:fld id="{EB6FD34C-1867-42A9-AC54-D15ADD8A65E7}" type="datetime1">
              <a:rPr lang="en-US" smtClean="0"/>
              <a:t>11/1/2021</a:t>
            </a:fld>
            <a:endParaRPr lang="en-US"/>
          </a:p>
        </p:txBody>
      </p:sp>
      <p:sp>
        <p:nvSpPr>
          <p:cNvPr id="6" name="Footer Placeholder 5">
            <a:extLst>
              <a:ext uri="{FF2B5EF4-FFF2-40B4-BE49-F238E27FC236}">
                <a16:creationId xmlns:a16="http://schemas.microsoft.com/office/drawing/2014/main" id="{5A85CCFA-A9C8-4004-890F-BFB7A2974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05BA0-59BD-4545-A5B7-8D9EC156B9A1}"/>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3244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02CB-CDF7-4867-8AF3-5FA423AD4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E7B45020-8CB2-4A91-B92B-B18110D88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7FA838DF-EA9B-42A6-8258-074FD1DE1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C7D92-E59C-4347-A057-FA9CC4DCC065}"/>
              </a:ext>
            </a:extLst>
          </p:cNvPr>
          <p:cNvSpPr>
            <a:spLocks noGrp="1"/>
          </p:cNvSpPr>
          <p:nvPr>
            <p:ph type="dt" sz="half" idx="10"/>
          </p:nvPr>
        </p:nvSpPr>
        <p:spPr/>
        <p:txBody>
          <a:bodyPr/>
          <a:lstStyle/>
          <a:p>
            <a:fld id="{336133E9-A654-4C17-8C3C-DDCAC83D6EBF}" type="datetime1">
              <a:rPr lang="en-US" smtClean="0"/>
              <a:t>11/1/2021</a:t>
            </a:fld>
            <a:endParaRPr lang="en-US"/>
          </a:p>
        </p:txBody>
      </p:sp>
      <p:sp>
        <p:nvSpPr>
          <p:cNvPr id="6" name="Footer Placeholder 5">
            <a:extLst>
              <a:ext uri="{FF2B5EF4-FFF2-40B4-BE49-F238E27FC236}">
                <a16:creationId xmlns:a16="http://schemas.microsoft.com/office/drawing/2014/main" id="{8A5FBFBE-61CA-46B9-A5C2-DD7AB0EDB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64E2-A922-4E2C-9221-56593FC04999}"/>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5003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5EE60-826D-4CB0-A7D2-192D3ED46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EC0BCB18-6A19-4D91-8DB6-332291C5D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76D40F2-EB30-413D-A815-B883DCAF4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9D389-4C4C-4FD7-9E6B-9F44477F0EB8}" type="datetime1">
              <a:rPr lang="en-US" smtClean="0"/>
              <a:t>11/1/2021</a:t>
            </a:fld>
            <a:endParaRPr lang="en-US" dirty="0"/>
          </a:p>
        </p:txBody>
      </p:sp>
      <p:sp>
        <p:nvSpPr>
          <p:cNvPr id="5" name="Footer Placeholder 4">
            <a:extLst>
              <a:ext uri="{FF2B5EF4-FFF2-40B4-BE49-F238E27FC236}">
                <a16:creationId xmlns:a16="http://schemas.microsoft.com/office/drawing/2014/main" id="{047E32FA-ED6E-4C21-AE58-3475FBCFA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84347-C759-4354-ABED-90B5B2B1E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63957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craft.org/r-news/supervised-vs-unsupervised-learning-explaine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solut.com/wiki/supervised-learning/"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machine-learning-classifiers-a5cc4e1b0623" TargetMode="Externa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uiltin.com/data-science/regression-machine-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pringboard.com/blog/ai-machine-learning/regression-vs-classification/"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techvidvan.com/tutorials/unsupervised-learn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r2d3.us/visual-intro-to-machine-learning-part-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1.png"/><Relationship Id="rId18" Type="http://schemas.openxmlformats.org/officeDocument/2006/relationships/image" Target="../media/image36.svg"/><Relationship Id="rId26" Type="http://schemas.openxmlformats.org/officeDocument/2006/relationships/image" Target="../media/image44.svg"/><Relationship Id="rId3" Type="http://schemas.openxmlformats.org/officeDocument/2006/relationships/image" Target="../media/image23.png"/><Relationship Id="rId21" Type="http://schemas.openxmlformats.org/officeDocument/2006/relationships/image" Target="../media/image39.png"/><Relationship Id="rId7" Type="http://schemas.openxmlformats.org/officeDocument/2006/relationships/image" Target="../media/image27.png"/><Relationship Id="rId12" Type="http://schemas.openxmlformats.org/officeDocument/2006/relationships/image" Target="../media/image30.sv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svg"/><Relationship Id="rId20" Type="http://schemas.openxmlformats.org/officeDocument/2006/relationships/image" Target="../media/image38.sv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29.png"/><Relationship Id="rId24" Type="http://schemas.openxmlformats.org/officeDocument/2006/relationships/image" Target="../media/image42.svg"/><Relationship Id="rId5" Type="http://schemas.openxmlformats.org/officeDocument/2006/relationships/image" Target="../media/image25.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svg"/><Relationship Id="rId10" Type="http://schemas.openxmlformats.org/officeDocument/2006/relationships/image" Target="../media/image9.svg"/><Relationship Id="rId19" Type="http://schemas.openxmlformats.org/officeDocument/2006/relationships/image" Target="../media/image37.png"/><Relationship Id="rId4" Type="http://schemas.openxmlformats.org/officeDocument/2006/relationships/image" Target="../media/image24.svg"/><Relationship Id="rId9" Type="http://schemas.openxmlformats.org/officeDocument/2006/relationships/image" Target="../media/image8.png"/><Relationship Id="rId14" Type="http://schemas.openxmlformats.org/officeDocument/2006/relationships/image" Target="../media/image32.svg"/><Relationship Id="rId22" Type="http://schemas.openxmlformats.org/officeDocument/2006/relationships/image" Target="../media/image40.svg"/><Relationship Id="rId27" Type="http://schemas.openxmlformats.org/officeDocument/2006/relationships/image" Target="../media/image45.png"/><Relationship Id="rId30" Type="http://schemas.openxmlformats.org/officeDocument/2006/relationships/image" Target="../media/image4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4BD43-206A-4322-93D2-98AC17DE892E}"/>
              </a:ext>
            </a:extLst>
          </p:cNvPr>
          <p:cNvSpPr>
            <a:spLocks noGrp="1"/>
          </p:cNvSpPr>
          <p:nvPr>
            <p:ph type="ctrTitle"/>
          </p:nvPr>
        </p:nvSpPr>
        <p:spPr>
          <a:xfrm>
            <a:off x="6856724" y="2259391"/>
            <a:ext cx="5264660" cy="1938521"/>
          </a:xfrm>
        </p:spPr>
        <p:txBody>
          <a:bodyPr>
            <a:normAutofit fontScale="90000"/>
          </a:bodyPr>
          <a:lstStyle/>
          <a:p>
            <a:r>
              <a:rPr lang="en-US" sz="5600" dirty="0"/>
              <a:t>Introduction to Machine Learning</a:t>
            </a:r>
            <a:endParaRPr lang="en-DE" sz="5600" dirty="0"/>
          </a:p>
        </p:txBody>
      </p:sp>
      <p:sp>
        <p:nvSpPr>
          <p:cNvPr id="3" name="Subtitle 2">
            <a:extLst>
              <a:ext uri="{FF2B5EF4-FFF2-40B4-BE49-F238E27FC236}">
                <a16:creationId xmlns:a16="http://schemas.microsoft.com/office/drawing/2014/main" id="{9365CC78-4F00-4CA6-8690-189C338EAEF5}"/>
              </a:ext>
            </a:extLst>
          </p:cNvPr>
          <p:cNvSpPr>
            <a:spLocks noGrp="1"/>
          </p:cNvSpPr>
          <p:nvPr>
            <p:ph type="subTitle" idx="1"/>
          </p:nvPr>
        </p:nvSpPr>
        <p:spPr>
          <a:xfrm>
            <a:off x="7196330" y="4265647"/>
            <a:ext cx="4013872" cy="1069441"/>
          </a:xfrm>
        </p:spPr>
        <p:txBody>
          <a:bodyPr anchor="t">
            <a:normAutofit/>
          </a:bodyPr>
          <a:lstStyle/>
          <a:p>
            <a:pPr algn="l"/>
            <a:r>
              <a:rPr lang="en-US" sz="2000" dirty="0"/>
              <a:t>Indraneel Pole</a:t>
            </a:r>
            <a:br>
              <a:rPr lang="en-US" sz="1700" dirty="0"/>
            </a:br>
            <a:r>
              <a:rPr lang="en-US" sz="1700" dirty="0"/>
              <a:t>M.Eng. – IT</a:t>
            </a:r>
            <a:br>
              <a:rPr lang="en-US" sz="1700" dirty="0"/>
            </a:br>
            <a:r>
              <a:rPr lang="en-US" sz="1700" dirty="0"/>
              <a:t>Senior Software Engineer, daenet GmbH</a:t>
            </a:r>
            <a:endParaRPr lang="en-DE" sz="1700" dirty="0"/>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1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Supervised vs Unsupervised Learning, Explained – R-Craft">
            <a:extLst>
              <a:ext uri="{FF2B5EF4-FFF2-40B4-BE49-F238E27FC236}">
                <a16:creationId xmlns:a16="http://schemas.microsoft.com/office/drawing/2014/main" id="{D6C39955-64DD-409F-B595-26C79C05A7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13" b="228"/>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89F14-2170-4622-97F0-F32FCAD78A19}"/>
              </a:ext>
            </a:extLst>
          </p:cNvPr>
          <p:cNvSpPr txBox="1"/>
          <p:nvPr/>
        </p:nvSpPr>
        <p:spPr>
          <a:xfrm>
            <a:off x="507999" y="6480199"/>
            <a:ext cx="9560077" cy="369332"/>
          </a:xfrm>
          <a:prstGeom prst="rect">
            <a:avLst/>
          </a:prstGeom>
          <a:noFill/>
        </p:spPr>
        <p:txBody>
          <a:bodyPr wrap="square" rtlCol="0">
            <a:spAutoFit/>
          </a:bodyPr>
          <a:lstStyle/>
          <a:p>
            <a:r>
              <a:rPr lang="en-US" dirty="0"/>
              <a:t>Source: </a:t>
            </a:r>
            <a:r>
              <a:rPr lang="en-US" dirty="0">
                <a:hlinkClick r:id="rId4"/>
              </a:rPr>
              <a:t>https://www.r-craft.org/r-news/supervised-vs-unsupervised-learning-explained/</a:t>
            </a:r>
            <a:endParaRPr lang="en-US" dirty="0"/>
          </a:p>
        </p:txBody>
      </p:sp>
    </p:spTree>
    <p:extLst>
      <p:ext uri="{BB962C8B-B14F-4D97-AF65-F5344CB8AC3E}">
        <p14:creationId xmlns:p14="http://schemas.microsoft.com/office/powerpoint/2010/main" val="211719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8929D-9552-40EF-B77F-6D63FD6DD4B2}"/>
              </a:ext>
            </a:extLst>
          </p:cNvPr>
          <p:cNvSpPr>
            <a:spLocks noGrp="1"/>
          </p:cNvSpPr>
          <p:nvPr>
            <p:ph type="title"/>
          </p:nvPr>
        </p:nvSpPr>
        <p:spPr>
          <a:xfrm>
            <a:off x="645064" y="525982"/>
            <a:ext cx="4282983" cy="1200361"/>
          </a:xfrm>
        </p:spPr>
        <p:txBody>
          <a:bodyPr anchor="b">
            <a:normAutofit/>
          </a:bodyPr>
          <a:lstStyle/>
          <a:p>
            <a:r>
              <a:rPr lang="en-US" sz="3600"/>
              <a:t>Supervised Learning</a:t>
            </a:r>
            <a:endParaRPr lang="en-DE" sz="3600"/>
          </a:p>
        </p:txBody>
      </p:sp>
      <p:sp>
        <p:nvSpPr>
          <p:cNvPr id="78" name="Rectangle 7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FB931E-BDB4-4C00-AC93-C2ED57F54DB3}"/>
              </a:ext>
            </a:extLst>
          </p:cNvPr>
          <p:cNvSpPr>
            <a:spLocks noGrp="1"/>
          </p:cNvSpPr>
          <p:nvPr>
            <p:ph idx="1"/>
          </p:nvPr>
        </p:nvSpPr>
        <p:spPr>
          <a:xfrm>
            <a:off x="645066" y="2031101"/>
            <a:ext cx="4282984" cy="3511943"/>
          </a:xfrm>
        </p:spPr>
        <p:txBody>
          <a:bodyPr anchor="ctr">
            <a:normAutofit/>
          </a:bodyPr>
          <a:lstStyle/>
          <a:p>
            <a:pPr marL="0" indent="0">
              <a:buNone/>
            </a:pPr>
            <a:r>
              <a:rPr lang="de-DE" sz="2000" b="0" i="0" dirty="0">
                <a:effectLst/>
                <a:latin typeface="+mj-lt"/>
              </a:rPr>
              <a:t>In Supervised Learning (in Deutsch Überwachtes Lernen genannt) haben wir Daten vorliegen, die quasi schon ein "Label" enthalten. In anderen Worten, jeder Datenpunkt in der vorhandenen Datenmenge besteht aus Eingabe- und Ausgabewerten (Input &amp; Output)</a:t>
            </a:r>
            <a:endParaRPr lang="en-DE" sz="2000" dirty="0">
              <a:latin typeface="+mj-lt"/>
            </a:endParaRPr>
          </a:p>
        </p:txBody>
      </p:sp>
      <p:sp>
        <p:nvSpPr>
          <p:cNvPr id="80" name="Rectangle 7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upervised learning and unsupervised learning. Supervised learning uses...  | Download Scientific Diagram">
            <a:extLst>
              <a:ext uri="{FF2B5EF4-FFF2-40B4-BE49-F238E27FC236}">
                <a16:creationId xmlns:a16="http://schemas.microsoft.com/office/drawing/2014/main" id="{8E49531F-83AE-49E2-934A-DFF7E95C60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051426"/>
            <a:ext cx="5628018" cy="4522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upervised Learning (Überwachtes Lernen) trainiert Muster und Zusammenhänge anhand von Daten mit einer Zielvariable.">
            <a:extLst>
              <a:ext uri="{FF2B5EF4-FFF2-40B4-BE49-F238E27FC236}">
                <a16:creationId xmlns:a16="http://schemas.microsoft.com/office/drawing/2014/main" id="{B37CDA5C-B1A8-425A-B914-B2CA5E984C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005"/>
          <a:stretch/>
        </p:blipFill>
        <p:spPr bwMode="auto">
          <a:xfrm>
            <a:off x="1246957" y="475096"/>
            <a:ext cx="9851634" cy="5916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436D75-8707-40BF-863F-301A9F8B36AD}"/>
              </a:ext>
            </a:extLst>
          </p:cNvPr>
          <p:cNvSpPr txBox="1"/>
          <p:nvPr/>
        </p:nvSpPr>
        <p:spPr>
          <a:xfrm>
            <a:off x="579528" y="6487886"/>
            <a:ext cx="9672396" cy="369332"/>
          </a:xfrm>
          <a:prstGeom prst="rect">
            <a:avLst/>
          </a:prstGeom>
          <a:noFill/>
        </p:spPr>
        <p:txBody>
          <a:bodyPr wrap="square" rtlCol="0">
            <a:spAutoFit/>
          </a:bodyPr>
          <a:lstStyle/>
          <a:p>
            <a:r>
              <a:rPr lang="en-US" dirty="0"/>
              <a:t>Source: </a:t>
            </a:r>
            <a:r>
              <a:rPr lang="en-US" dirty="0">
                <a:hlinkClick r:id="rId3"/>
              </a:rPr>
              <a:t>https://datasolut.com/wiki/supervised-learning/</a:t>
            </a:r>
            <a:endParaRPr lang="en-US" dirty="0"/>
          </a:p>
        </p:txBody>
      </p:sp>
    </p:spTree>
    <p:extLst>
      <p:ext uri="{BB962C8B-B14F-4D97-AF65-F5344CB8AC3E}">
        <p14:creationId xmlns:p14="http://schemas.microsoft.com/office/powerpoint/2010/main" val="319867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7FD67-3CCA-4D4D-A6C3-C4444E9F9F8E}"/>
              </a:ext>
            </a:extLst>
          </p:cNvPr>
          <p:cNvSpPr>
            <a:spLocks noGrp="1"/>
          </p:cNvSpPr>
          <p:nvPr>
            <p:ph type="title"/>
          </p:nvPr>
        </p:nvSpPr>
        <p:spPr>
          <a:xfrm>
            <a:off x="808638" y="386930"/>
            <a:ext cx="9236700" cy="1188950"/>
          </a:xfrm>
        </p:spPr>
        <p:txBody>
          <a:bodyPr anchor="b">
            <a:normAutofit/>
          </a:bodyPr>
          <a:lstStyle/>
          <a:p>
            <a:r>
              <a:rPr lang="en-US" sz="5400"/>
              <a:t>Types of Supervised Learning</a:t>
            </a:r>
            <a:endParaRPr lang="en-DE"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1941DACF-94F3-4416-9C04-BD776F916AA3}"/>
              </a:ext>
            </a:extLst>
          </p:cNvPr>
          <p:cNvGraphicFramePr>
            <a:graphicFrameLocks noGrp="1"/>
          </p:cNvGraphicFramePr>
          <p:nvPr>
            <p:ph idx="1"/>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18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AFA3A-1627-4482-90ED-668E5300ED7F}"/>
              </a:ext>
            </a:extLst>
          </p:cNvPr>
          <p:cNvSpPr>
            <a:spLocks noGrp="1"/>
          </p:cNvSpPr>
          <p:nvPr>
            <p:ph type="title"/>
          </p:nvPr>
        </p:nvSpPr>
        <p:spPr>
          <a:xfrm>
            <a:off x="589560" y="856180"/>
            <a:ext cx="4560584" cy="1128068"/>
          </a:xfrm>
        </p:spPr>
        <p:txBody>
          <a:bodyPr anchor="ctr">
            <a:normAutofit/>
          </a:bodyPr>
          <a:lstStyle/>
          <a:p>
            <a:r>
              <a:rPr lang="en-US" sz="4000"/>
              <a:t>Classification</a:t>
            </a:r>
            <a:endParaRPr lang="en-DE" sz="4000"/>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B8A7FA-5AB8-45CC-8C87-EDAB3B1F1273}"/>
              </a:ext>
            </a:extLst>
          </p:cNvPr>
          <p:cNvSpPr>
            <a:spLocks noGrp="1"/>
          </p:cNvSpPr>
          <p:nvPr>
            <p:ph idx="1"/>
          </p:nvPr>
        </p:nvSpPr>
        <p:spPr>
          <a:xfrm>
            <a:off x="590719" y="2330505"/>
            <a:ext cx="4559425" cy="3979585"/>
          </a:xfrm>
        </p:spPr>
        <p:txBody>
          <a:bodyPr anchor="ctr">
            <a:normAutofit/>
          </a:bodyPr>
          <a:lstStyle/>
          <a:p>
            <a:r>
              <a:rPr lang="de-DE" sz="2000" dirty="0"/>
              <a:t>Klassifizierung ist der Prozess der Vorhersage der Klasse von gegebenen Datenpunkten.</a:t>
            </a:r>
          </a:p>
          <a:p>
            <a:r>
              <a:rPr lang="de-DE" sz="2000" b="0" i="0" dirty="0">
                <a:effectLst/>
                <a:latin typeface="charter"/>
              </a:rPr>
              <a:t>Klassen werden manchmal auch als Labels oder Kategorien bezeichnet.</a:t>
            </a:r>
            <a:endParaRPr lang="en-DE" sz="2000" dirty="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89B0B42A-E325-4180-98D6-A6482707BD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375" b="1"/>
          <a:stretch/>
        </p:blipFill>
        <p:spPr bwMode="auto">
          <a:xfrm>
            <a:off x="5917207" y="1884511"/>
            <a:ext cx="5546571" cy="33154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ADE571-6AF3-483C-ABBE-2AE634D41C00}"/>
              </a:ext>
            </a:extLst>
          </p:cNvPr>
          <p:cNvSpPr txBox="1"/>
          <p:nvPr/>
        </p:nvSpPr>
        <p:spPr>
          <a:xfrm>
            <a:off x="159341" y="6546715"/>
            <a:ext cx="10064429" cy="369332"/>
          </a:xfrm>
          <a:prstGeom prst="rect">
            <a:avLst/>
          </a:prstGeom>
          <a:noFill/>
        </p:spPr>
        <p:txBody>
          <a:bodyPr wrap="square" rtlCol="0">
            <a:spAutoFit/>
          </a:bodyPr>
          <a:lstStyle/>
          <a:p>
            <a:r>
              <a:rPr lang="en-US" dirty="0"/>
              <a:t>Image Source: </a:t>
            </a:r>
            <a:r>
              <a:rPr lang="en-US" dirty="0">
                <a:hlinkClick r:id="rId3"/>
              </a:rPr>
              <a:t>https://towardsdatascience.com/machine-learning-classifiers-a5cc4e1b0623</a:t>
            </a:r>
            <a:endParaRPr lang="en-US" dirty="0"/>
          </a:p>
        </p:txBody>
      </p:sp>
    </p:spTree>
    <p:extLst>
      <p:ext uri="{BB962C8B-B14F-4D97-AF65-F5344CB8AC3E}">
        <p14:creationId xmlns:p14="http://schemas.microsoft.com/office/powerpoint/2010/main" val="257377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BD823-68F2-4247-9568-36DC9F9F1B7A}"/>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Spam Detection</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GitHub - chandan450/Spam-Classifier: This project classifies the email into  spam and ham.">
            <a:extLst>
              <a:ext uri="{FF2B5EF4-FFF2-40B4-BE49-F238E27FC236}">
                <a16:creationId xmlns:a16="http://schemas.microsoft.com/office/drawing/2014/main" id="{32C0B874-07B6-4EBF-A6E8-E35987F734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2015623"/>
            <a:ext cx="5536001" cy="27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1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D1398-E960-4996-9CEB-273A8365A84B}"/>
              </a:ext>
            </a:extLst>
          </p:cNvPr>
          <p:cNvSpPr>
            <a:spLocks noGrp="1"/>
          </p:cNvSpPr>
          <p:nvPr>
            <p:ph type="title"/>
          </p:nvPr>
        </p:nvSpPr>
        <p:spPr>
          <a:xfrm>
            <a:off x="808638" y="386930"/>
            <a:ext cx="9236700" cy="1188950"/>
          </a:xfrm>
        </p:spPr>
        <p:txBody>
          <a:bodyPr anchor="b">
            <a:normAutofit/>
          </a:bodyPr>
          <a:lstStyle/>
          <a:p>
            <a:r>
              <a:rPr lang="en-US" sz="5400"/>
              <a:t>Classification Types</a:t>
            </a:r>
            <a:endParaRPr lang="en-DE"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CE377E3-A15E-45F8-896F-6E551BE7C229}"/>
              </a:ext>
            </a:extLst>
          </p:cNvPr>
          <p:cNvSpPr>
            <a:spLocks noGrp="1"/>
          </p:cNvSpPr>
          <p:nvPr>
            <p:ph idx="1"/>
          </p:nvPr>
        </p:nvSpPr>
        <p:spPr>
          <a:xfrm>
            <a:off x="793660" y="2599509"/>
            <a:ext cx="10143668" cy="3435531"/>
          </a:xfrm>
        </p:spPr>
        <p:txBody>
          <a:bodyPr anchor="ctr">
            <a:normAutofit/>
          </a:bodyPr>
          <a:lstStyle/>
          <a:p>
            <a:r>
              <a:rPr lang="en-US" sz="2400"/>
              <a:t>Lazy Learners</a:t>
            </a:r>
          </a:p>
          <a:p>
            <a:pPr lvl="1"/>
            <a:r>
              <a:rPr lang="de-DE"/>
              <a:t>Im Gegensatz zum eager learning findet dabei die Modellbildung nicht während oder nach dem Trainieren statt, sondern erst zur Zeit der Anfrage.</a:t>
            </a:r>
            <a:endParaRPr lang="en-US"/>
          </a:p>
          <a:p>
            <a:r>
              <a:rPr lang="en-US" sz="2400"/>
              <a:t>Eager Learners</a:t>
            </a:r>
          </a:p>
          <a:p>
            <a:pPr lvl="1"/>
            <a:r>
              <a:rPr lang="de-DE"/>
              <a:t>Im Gegensatz zum lazy learning findet dabei die Modellbildung offline einmalig auf Basis der Trainingsdaten statt, und nicht online zur Zeit der Anfrage</a:t>
            </a:r>
            <a:endParaRPr lang="en-US"/>
          </a:p>
          <a:p>
            <a:pPr marL="0" indent="0">
              <a:buNone/>
            </a:pPr>
            <a:endParaRPr lang="en-DE" sz="2400"/>
          </a:p>
        </p:txBody>
      </p:sp>
    </p:spTree>
    <p:extLst>
      <p:ext uri="{BB962C8B-B14F-4D97-AF65-F5344CB8AC3E}">
        <p14:creationId xmlns:p14="http://schemas.microsoft.com/office/powerpoint/2010/main" val="305217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02993-1779-45B4-BBC7-4E26D968A711}"/>
              </a:ext>
            </a:extLst>
          </p:cNvPr>
          <p:cNvSpPr>
            <a:spLocks noGrp="1"/>
          </p:cNvSpPr>
          <p:nvPr>
            <p:ph type="title"/>
          </p:nvPr>
        </p:nvSpPr>
        <p:spPr>
          <a:xfrm>
            <a:off x="808638" y="386930"/>
            <a:ext cx="9236700" cy="1188950"/>
          </a:xfrm>
        </p:spPr>
        <p:txBody>
          <a:bodyPr anchor="b">
            <a:normAutofit/>
          </a:bodyPr>
          <a:lstStyle/>
          <a:p>
            <a:r>
              <a:rPr lang="en-US" sz="5400"/>
              <a:t>Classification Algorithms</a:t>
            </a:r>
            <a:endParaRPr lang="en-DE"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44EF0E-9D86-47FD-BA10-1EBEE26C039B}"/>
              </a:ext>
            </a:extLst>
          </p:cNvPr>
          <p:cNvSpPr>
            <a:spLocks noGrp="1"/>
          </p:cNvSpPr>
          <p:nvPr>
            <p:ph idx="1"/>
          </p:nvPr>
        </p:nvSpPr>
        <p:spPr>
          <a:xfrm>
            <a:off x="793660" y="2599509"/>
            <a:ext cx="10143668" cy="3435531"/>
          </a:xfrm>
        </p:spPr>
        <p:txBody>
          <a:bodyPr anchor="ctr">
            <a:normAutofit/>
          </a:bodyPr>
          <a:lstStyle/>
          <a:p>
            <a:r>
              <a:rPr lang="en-US" sz="2400"/>
              <a:t>K-Nearest Neighbors</a:t>
            </a:r>
          </a:p>
          <a:p>
            <a:r>
              <a:rPr lang="en-US" sz="2400"/>
              <a:t>Decision Tree</a:t>
            </a:r>
          </a:p>
          <a:p>
            <a:r>
              <a:rPr lang="en-US" sz="2400"/>
              <a:t>Support Vector Machines</a:t>
            </a:r>
          </a:p>
          <a:p>
            <a:r>
              <a:rPr lang="en-US" sz="2400"/>
              <a:t>Naive Bayes</a:t>
            </a:r>
          </a:p>
          <a:p>
            <a:r>
              <a:rPr lang="en-US" sz="2400"/>
              <a:t>Logistic Regression</a:t>
            </a:r>
            <a:endParaRPr lang="en-DE" sz="2400"/>
          </a:p>
        </p:txBody>
      </p:sp>
    </p:spTree>
    <p:extLst>
      <p:ext uri="{BB962C8B-B14F-4D97-AF65-F5344CB8AC3E}">
        <p14:creationId xmlns:p14="http://schemas.microsoft.com/office/powerpoint/2010/main" val="373611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r/ProgrammerHumor - Supervised machine learning">
            <a:extLst>
              <a:ext uri="{FF2B5EF4-FFF2-40B4-BE49-F238E27FC236}">
                <a16:creationId xmlns:a16="http://schemas.microsoft.com/office/drawing/2014/main" id="{4B421F59-9AB0-4AE1-89C2-56124CBA5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63614" y="742184"/>
            <a:ext cx="4664769"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417C6E-ABBE-4BCB-9632-9FF5CD3E72C9}"/>
              </a:ext>
            </a:extLst>
          </p:cNvPr>
          <p:cNvSpPr txBox="1"/>
          <p:nvPr/>
        </p:nvSpPr>
        <p:spPr>
          <a:xfrm>
            <a:off x="437745" y="6313251"/>
            <a:ext cx="5729591" cy="369332"/>
          </a:xfrm>
          <a:prstGeom prst="rect">
            <a:avLst/>
          </a:prstGeom>
          <a:noFill/>
        </p:spPr>
        <p:txBody>
          <a:bodyPr wrap="square" rtlCol="0">
            <a:spAutoFit/>
          </a:bodyPr>
          <a:lstStyle/>
          <a:p>
            <a:r>
              <a:rPr lang="en-US" dirty="0"/>
              <a:t>Image Source: Reddit</a:t>
            </a:r>
            <a:endParaRPr lang="en-DE" dirty="0"/>
          </a:p>
        </p:txBody>
      </p:sp>
      <p:cxnSp>
        <p:nvCxnSpPr>
          <p:cNvPr id="6" name="Straight Connector 5">
            <a:extLst>
              <a:ext uri="{FF2B5EF4-FFF2-40B4-BE49-F238E27FC236}">
                <a16:creationId xmlns:a16="http://schemas.microsoft.com/office/drawing/2014/main" id="{C7969622-4D39-4A01-A31A-97B94CA9FA14}"/>
              </a:ext>
            </a:extLst>
          </p:cNvPr>
          <p:cNvCxnSpPr/>
          <p:nvPr/>
        </p:nvCxnSpPr>
        <p:spPr>
          <a:xfrm>
            <a:off x="4411493" y="1177046"/>
            <a:ext cx="3511685"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6166FEEA-9D6E-4E54-BE56-036CF54B09D4}"/>
              </a:ext>
            </a:extLst>
          </p:cNvPr>
          <p:cNvSpPr txBox="1"/>
          <p:nvPr/>
        </p:nvSpPr>
        <p:spPr>
          <a:xfrm rot="20267466">
            <a:off x="3761838" y="550435"/>
            <a:ext cx="302724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a:t>Classification</a:t>
            </a:r>
            <a:endParaRPr lang="en-DE" sz="3200" dirty="0"/>
          </a:p>
        </p:txBody>
      </p:sp>
    </p:spTree>
    <p:extLst>
      <p:ext uri="{BB962C8B-B14F-4D97-AF65-F5344CB8AC3E}">
        <p14:creationId xmlns:p14="http://schemas.microsoft.com/office/powerpoint/2010/main" val="308115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8" name="Rectangle 7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1EAB-BD36-4BF8-AD78-C50D62DDA2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Regression</a:t>
            </a:r>
          </a:p>
        </p:txBody>
      </p:sp>
      <p:sp>
        <p:nvSpPr>
          <p:cNvPr id="11269"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0"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difference between classification and regression in machine learning">
            <a:extLst>
              <a:ext uri="{FF2B5EF4-FFF2-40B4-BE49-F238E27FC236}">
                <a16:creationId xmlns:a16="http://schemas.microsoft.com/office/drawing/2014/main" id="{7B677E19-C477-46A6-8923-C78949651D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4786" y="858525"/>
            <a:ext cx="6949208"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B09434-D983-4808-81F4-B366DDFB4673}"/>
              </a:ext>
            </a:extLst>
          </p:cNvPr>
          <p:cNvSpPr txBox="1"/>
          <p:nvPr/>
        </p:nvSpPr>
        <p:spPr>
          <a:xfrm>
            <a:off x="768485" y="6478621"/>
            <a:ext cx="8287966" cy="369332"/>
          </a:xfrm>
          <a:prstGeom prst="rect">
            <a:avLst/>
          </a:prstGeom>
          <a:noFill/>
        </p:spPr>
        <p:txBody>
          <a:bodyPr wrap="square" rtlCol="0">
            <a:spAutoFit/>
          </a:bodyPr>
          <a:lstStyle/>
          <a:p>
            <a:r>
              <a:rPr lang="en-US" dirty="0"/>
              <a:t>Image Source: </a:t>
            </a:r>
            <a:r>
              <a:rPr lang="en-US" dirty="0">
                <a:hlinkClick r:id="rId4"/>
              </a:rPr>
              <a:t>https://builtin.com/data-science/regression-machine-learning</a:t>
            </a:r>
            <a:endParaRPr lang="en-US" dirty="0"/>
          </a:p>
        </p:txBody>
      </p:sp>
    </p:spTree>
    <p:extLst>
      <p:ext uri="{BB962C8B-B14F-4D97-AF65-F5344CB8AC3E}">
        <p14:creationId xmlns:p14="http://schemas.microsoft.com/office/powerpoint/2010/main" val="6704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 Machine Learning is not just glorified Statistics | by Joe Davison |  Towards Data Science">
            <a:extLst>
              <a:ext uri="{FF2B5EF4-FFF2-40B4-BE49-F238E27FC236}">
                <a16:creationId xmlns:a16="http://schemas.microsoft.com/office/drawing/2014/main" id="{624680DF-324C-4D36-BC72-1C1B969532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5" b="15648"/>
          <a:stretch/>
        </p:blipFill>
        <p:spPr bwMode="auto">
          <a:xfrm>
            <a:off x="2553075" y="519845"/>
            <a:ext cx="7085847" cy="580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06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regression-vs-classification-in-machine-learning-what-is-the-difference">
            <a:extLst>
              <a:ext uri="{FF2B5EF4-FFF2-40B4-BE49-F238E27FC236}">
                <a16:creationId xmlns:a16="http://schemas.microsoft.com/office/drawing/2014/main" id="{96515326-42AC-408F-8F55-6223D45892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46422" y="643466"/>
            <a:ext cx="6899155"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B7DC71-D0E5-4765-8D65-2A81E37D5C3A}"/>
              </a:ext>
            </a:extLst>
          </p:cNvPr>
          <p:cNvSpPr txBox="1"/>
          <p:nvPr/>
        </p:nvSpPr>
        <p:spPr>
          <a:xfrm>
            <a:off x="515565" y="6478621"/>
            <a:ext cx="10165405" cy="369332"/>
          </a:xfrm>
          <a:prstGeom prst="rect">
            <a:avLst/>
          </a:prstGeom>
          <a:noFill/>
        </p:spPr>
        <p:txBody>
          <a:bodyPr wrap="square" rtlCol="0">
            <a:spAutoFit/>
          </a:bodyPr>
          <a:lstStyle/>
          <a:p>
            <a:r>
              <a:rPr lang="en-US" dirty="0"/>
              <a:t>Image Source: </a:t>
            </a:r>
            <a:r>
              <a:rPr lang="en-US" dirty="0">
                <a:hlinkClick r:id="rId3"/>
              </a:rPr>
              <a:t>https://www.springboard.com/blog/ai-machine-learning/regression-vs-classification/</a:t>
            </a:r>
            <a:endParaRPr lang="en-US" dirty="0"/>
          </a:p>
        </p:txBody>
      </p:sp>
    </p:spTree>
    <p:extLst>
      <p:ext uri="{BB962C8B-B14F-4D97-AF65-F5344CB8AC3E}">
        <p14:creationId xmlns:p14="http://schemas.microsoft.com/office/powerpoint/2010/main" val="259312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03089-32F7-4837-90BC-C828E28985B0}"/>
              </a:ext>
            </a:extLst>
          </p:cNvPr>
          <p:cNvSpPr>
            <a:spLocks noGrp="1"/>
          </p:cNvSpPr>
          <p:nvPr>
            <p:ph type="title"/>
          </p:nvPr>
        </p:nvSpPr>
        <p:spPr>
          <a:xfrm>
            <a:off x="1043631" y="809898"/>
            <a:ext cx="9942716" cy="1554480"/>
          </a:xfrm>
        </p:spPr>
        <p:txBody>
          <a:bodyPr anchor="ctr">
            <a:normAutofit/>
          </a:bodyPr>
          <a:lstStyle/>
          <a:p>
            <a:r>
              <a:rPr lang="en-US" sz="4800"/>
              <a:t>Regression Algorithms</a:t>
            </a:r>
            <a:endParaRPr lang="en-DE" sz="4800"/>
          </a:p>
        </p:txBody>
      </p:sp>
      <p:sp>
        <p:nvSpPr>
          <p:cNvPr id="21" name="Content Placeholder 2">
            <a:extLst>
              <a:ext uri="{FF2B5EF4-FFF2-40B4-BE49-F238E27FC236}">
                <a16:creationId xmlns:a16="http://schemas.microsoft.com/office/drawing/2014/main" id="{C0C2EDAD-A6FF-4C11-BD44-1FC0612DA12E}"/>
              </a:ext>
            </a:extLst>
          </p:cNvPr>
          <p:cNvSpPr>
            <a:spLocks noGrp="1"/>
          </p:cNvSpPr>
          <p:nvPr>
            <p:ph idx="1"/>
          </p:nvPr>
        </p:nvSpPr>
        <p:spPr>
          <a:xfrm>
            <a:off x="1045028" y="3017522"/>
            <a:ext cx="9941319" cy="3124658"/>
          </a:xfrm>
        </p:spPr>
        <p:txBody>
          <a:bodyPr anchor="ctr">
            <a:normAutofit/>
          </a:bodyPr>
          <a:lstStyle/>
          <a:p>
            <a:r>
              <a:rPr lang="en-US" sz="2200"/>
              <a:t>Linear Regression</a:t>
            </a:r>
          </a:p>
          <a:p>
            <a:r>
              <a:rPr lang="en-US" sz="2200"/>
              <a:t>Polynomial Regression</a:t>
            </a:r>
          </a:p>
          <a:p>
            <a:r>
              <a:rPr lang="en-US" sz="2200"/>
              <a:t>Support Vector Machines</a:t>
            </a:r>
          </a:p>
          <a:p>
            <a:r>
              <a:rPr lang="en-US" sz="2200"/>
              <a:t>Decision Trees</a:t>
            </a:r>
          </a:p>
          <a:p>
            <a:r>
              <a:rPr lang="en-US" sz="2200"/>
              <a:t>Random Forest</a:t>
            </a:r>
          </a:p>
          <a:p>
            <a:r>
              <a:rPr lang="en-US" sz="2200"/>
              <a:t>Lasso</a:t>
            </a:r>
          </a:p>
          <a:p>
            <a:r>
              <a:rPr lang="en-US" sz="2200"/>
              <a:t>Logistic Regression</a:t>
            </a:r>
          </a:p>
          <a:p>
            <a:pPr marL="0" indent="0">
              <a:buNone/>
            </a:pPr>
            <a:endParaRPr lang="en-DE"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6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DE68B-2A61-4461-A228-A8F205323464}"/>
              </a:ext>
            </a:extLst>
          </p:cNvPr>
          <p:cNvSpPr>
            <a:spLocks noGrp="1"/>
          </p:cNvSpPr>
          <p:nvPr>
            <p:ph type="title"/>
          </p:nvPr>
        </p:nvSpPr>
        <p:spPr>
          <a:xfrm>
            <a:off x="1043631" y="809898"/>
            <a:ext cx="9942716" cy="1554480"/>
          </a:xfrm>
        </p:spPr>
        <p:txBody>
          <a:bodyPr anchor="ctr">
            <a:normAutofit/>
          </a:bodyPr>
          <a:lstStyle/>
          <a:p>
            <a:r>
              <a:rPr lang="en-US" sz="4800"/>
              <a:t>Unsupervised Learning</a:t>
            </a:r>
            <a:endParaRPr lang="en-DE" sz="4800"/>
          </a:p>
        </p:txBody>
      </p:sp>
      <p:sp>
        <p:nvSpPr>
          <p:cNvPr id="3" name="Content Placeholder 2">
            <a:extLst>
              <a:ext uri="{FF2B5EF4-FFF2-40B4-BE49-F238E27FC236}">
                <a16:creationId xmlns:a16="http://schemas.microsoft.com/office/drawing/2014/main" id="{6DAEA472-C46C-4BCA-9828-AAEAE0C49AAA}"/>
              </a:ext>
            </a:extLst>
          </p:cNvPr>
          <p:cNvSpPr>
            <a:spLocks noGrp="1"/>
          </p:cNvSpPr>
          <p:nvPr>
            <p:ph idx="1"/>
          </p:nvPr>
        </p:nvSpPr>
        <p:spPr>
          <a:xfrm>
            <a:off x="1045028" y="3017522"/>
            <a:ext cx="9941319" cy="3124658"/>
          </a:xfrm>
        </p:spPr>
        <p:txBody>
          <a:bodyPr anchor="ctr">
            <a:normAutofit/>
          </a:bodyPr>
          <a:lstStyle/>
          <a:p>
            <a:r>
              <a:rPr lang="de-DE" sz="2400"/>
              <a:t>Unüberwachtes Lernen (unsupervised learning) bezeichnet maschinelles Lernen ohne im Voraus bekannte Zielwerte sowie ohne Belohnung durch die Umwelt</a:t>
            </a:r>
          </a:p>
          <a:p>
            <a:r>
              <a:rPr lang="de-DE" sz="2400"/>
              <a:t>Die (Lern-)Maschine versucht, in den Eingabedaten Muster zu erkennen, die vom strukturlosen Rauschen abweichen</a:t>
            </a:r>
          </a:p>
          <a:p>
            <a:endParaRPr lang="en-DE"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62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DC56F-8524-4A7C-964A-60AD4C79FD2A}"/>
              </a:ext>
            </a:extLst>
          </p:cNvPr>
          <p:cNvSpPr>
            <a:spLocks noGrp="1"/>
          </p:cNvSpPr>
          <p:nvPr>
            <p:ph type="title"/>
          </p:nvPr>
        </p:nvSpPr>
        <p:spPr>
          <a:xfrm>
            <a:off x="645064" y="525982"/>
            <a:ext cx="4282983" cy="1200361"/>
          </a:xfrm>
        </p:spPr>
        <p:txBody>
          <a:bodyPr anchor="b">
            <a:normAutofit/>
          </a:bodyPr>
          <a:lstStyle/>
          <a:p>
            <a:r>
              <a:rPr lang="en-US" sz="3600"/>
              <a:t>Unsupervised Learning</a:t>
            </a:r>
            <a:endParaRPr lang="en-DE" sz="3600"/>
          </a:p>
        </p:txBody>
      </p:sp>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6BDDB9-E501-4E2E-961C-2D968B42AE67}"/>
              </a:ext>
            </a:extLst>
          </p:cNvPr>
          <p:cNvSpPr>
            <a:spLocks noGrp="1"/>
          </p:cNvSpPr>
          <p:nvPr>
            <p:ph idx="1"/>
          </p:nvPr>
        </p:nvSpPr>
        <p:spPr>
          <a:xfrm>
            <a:off x="645066" y="2031101"/>
            <a:ext cx="4282984" cy="3511943"/>
          </a:xfrm>
        </p:spPr>
        <p:txBody>
          <a:bodyPr anchor="ctr">
            <a:normAutofit/>
          </a:bodyPr>
          <a:lstStyle/>
          <a:p>
            <a:r>
              <a:rPr lang="de-DE" sz="1800"/>
              <a:t>Wenn maschinelles Lernen ein Kind wäre, das Fahrradfahren lernt, dann wäre überwachtes Lernen ein Elternteil, das hinter dem Fahrrad herläuft und es aufrecht hält. Unüberwachtes Lernen ist, wenn man dem Kind das Fahrrad übergibt, ihm auf den Kopf klopft und "viel Glück" sagt.</a:t>
            </a:r>
            <a:endParaRPr lang="en-DE" sz="1800"/>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supervised Learning in ML">
            <a:extLst>
              <a:ext uri="{FF2B5EF4-FFF2-40B4-BE49-F238E27FC236}">
                <a16:creationId xmlns:a16="http://schemas.microsoft.com/office/drawing/2014/main" id="{2FEF17FC-DD82-47EA-84A5-FBD9EFBABC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7738" y="2257312"/>
            <a:ext cx="5628018" cy="21105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89E853-9843-4076-AFA7-C2B216DF81D5}"/>
              </a:ext>
            </a:extLst>
          </p:cNvPr>
          <p:cNvSpPr txBox="1"/>
          <p:nvPr/>
        </p:nvSpPr>
        <p:spPr>
          <a:xfrm>
            <a:off x="510909" y="6517411"/>
            <a:ext cx="7718691" cy="369332"/>
          </a:xfrm>
          <a:prstGeom prst="rect">
            <a:avLst/>
          </a:prstGeom>
          <a:noFill/>
        </p:spPr>
        <p:txBody>
          <a:bodyPr wrap="square" rtlCol="0">
            <a:spAutoFit/>
          </a:bodyPr>
          <a:lstStyle/>
          <a:p>
            <a:r>
              <a:rPr lang="en-US" dirty="0"/>
              <a:t>Image Source: </a:t>
            </a:r>
            <a:r>
              <a:rPr lang="en-US" dirty="0">
                <a:hlinkClick r:id="rId4"/>
              </a:rPr>
              <a:t>https://techvidvan.com/tutorials/unsupervised-learning/</a:t>
            </a:r>
            <a:endParaRPr lang="en-US" dirty="0"/>
          </a:p>
        </p:txBody>
      </p:sp>
    </p:spTree>
    <p:extLst>
      <p:ext uri="{BB962C8B-B14F-4D97-AF65-F5344CB8AC3E}">
        <p14:creationId xmlns:p14="http://schemas.microsoft.com/office/powerpoint/2010/main" val="212018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184EA-0056-4882-97D1-CC9763B2B4E8}"/>
              </a:ext>
            </a:extLst>
          </p:cNvPr>
          <p:cNvSpPr>
            <a:spLocks noGrp="1"/>
          </p:cNvSpPr>
          <p:nvPr>
            <p:ph type="title"/>
          </p:nvPr>
        </p:nvSpPr>
        <p:spPr>
          <a:xfrm>
            <a:off x="645064" y="525982"/>
            <a:ext cx="4282983" cy="1200361"/>
          </a:xfrm>
        </p:spPr>
        <p:txBody>
          <a:bodyPr anchor="b">
            <a:normAutofit/>
          </a:bodyPr>
          <a:lstStyle/>
          <a:p>
            <a:r>
              <a:rPr lang="en-US" sz="3600"/>
              <a:t>Unsupervised Learning Algorithms</a:t>
            </a:r>
            <a:endParaRPr lang="en-DE"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522889-14D8-42EC-B938-F7A0FDD75D54}"/>
              </a:ext>
            </a:extLst>
          </p:cNvPr>
          <p:cNvSpPr>
            <a:spLocks noGrp="1"/>
          </p:cNvSpPr>
          <p:nvPr>
            <p:ph idx="1"/>
          </p:nvPr>
        </p:nvSpPr>
        <p:spPr>
          <a:xfrm>
            <a:off x="645066" y="2031101"/>
            <a:ext cx="4282984" cy="3511943"/>
          </a:xfrm>
        </p:spPr>
        <p:txBody>
          <a:bodyPr anchor="ctr">
            <a:normAutofit/>
          </a:bodyPr>
          <a:lstStyle/>
          <a:p>
            <a:r>
              <a:rPr lang="en-US" sz="1800"/>
              <a:t>K-means clustering</a:t>
            </a:r>
          </a:p>
          <a:p>
            <a:r>
              <a:rPr lang="en-US" sz="1800"/>
              <a:t>Hierarchal clustering</a:t>
            </a:r>
          </a:p>
          <a:p>
            <a:r>
              <a:rPr lang="en-US" sz="1800"/>
              <a:t>Anomaly Detection</a:t>
            </a:r>
          </a:p>
          <a:p>
            <a:r>
              <a:rPr lang="en-US" sz="1800"/>
              <a:t>Neural Networks</a:t>
            </a:r>
            <a:endParaRPr lang="en-DE"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7E6E31BE-EDC1-4E80-BB87-5B62E8F8B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899911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598BDE-2D75-4D15-BBBD-129E9DC52060}"/>
              </a:ext>
            </a:extLst>
          </p:cNvPr>
          <p:cNvSpPr>
            <a:spLocks noGrp="1"/>
          </p:cNvSpPr>
          <p:nvPr>
            <p:ph idx="1"/>
          </p:nvPr>
        </p:nvSpPr>
        <p:spPr>
          <a:xfrm>
            <a:off x="793660" y="2599509"/>
            <a:ext cx="10143668" cy="3435531"/>
          </a:xfrm>
        </p:spPr>
        <p:txBody>
          <a:bodyPr anchor="ctr">
            <a:normAutofit/>
          </a:bodyPr>
          <a:lstStyle/>
          <a:p>
            <a:pPr marL="0" indent="0">
              <a:buNone/>
            </a:pPr>
            <a:r>
              <a:rPr lang="en-US" sz="2400">
                <a:hlinkClick r:id="rId2"/>
              </a:rPr>
              <a:t>http://www.r2d3.us/visual-intro-to-machine-learning-part-1/</a:t>
            </a:r>
            <a:endParaRPr lang="en-US" sz="2400"/>
          </a:p>
          <a:p>
            <a:pPr marL="0" indent="0">
              <a:buNone/>
            </a:pPr>
            <a:endParaRPr lang="en-DE" sz="2400"/>
          </a:p>
        </p:txBody>
      </p:sp>
    </p:spTree>
    <p:extLst>
      <p:ext uri="{BB962C8B-B14F-4D97-AF65-F5344CB8AC3E}">
        <p14:creationId xmlns:p14="http://schemas.microsoft.com/office/powerpoint/2010/main" val="99609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33953-7803-48DA-BA72-2629B738136D}"/>
              </a:ext>
            </a:extLst>
          </p:cNvPr>
          <p:cNvSpPr>
            <a:spLocks noGrp="1"/>
          </p:cNvSpPr>
          <p:nvPr>
            <p:ph type="title"/>
          </p:nvPr>
        </p:nvSpPr>
        <p:spPr>
          <a:xfrm>
            <a:off x="645064" y="525982"/>
            <a:ext cx="4282983" cy="1200361"/>
          </a:xfrm>
        </p:spPr>
        <p:txBody>
          <a:bodyPr anchor="b">
            <a:normAutofit/>
          </a:bodyPr>
          <a:lstStyle/>
          <a:p>
            <a:r>
              <a:rPr lang="en-US" sz="3600" dirty="0"/>
              <a:t>Was </a:t>
            </a:r>
            <a:r>
              <a:rPr lang="en-US" sz="3600" dirty="0" err="1"/>
              <a:t>ist</a:t>
            </a:r>
            <a:r>
              <a:rPr lang="en-US" sz="3600" dirty="0"/>
              <a:t> </a:t>
            </a:r>
            <a:r>
              <a:rPr lang="en-US" sz="3600" dirty="0" err="1"/>
              <a:t>Maschinelles</a:t>
            </a:r>
            <a:r>
              <a:rPr lang="en-US" sz="3600" dirty="0"/>
              <a:t> </a:t>
            </a:r>
            <a:r>
              <a:rPr lang="en-US" sz="3600" dirty="0" err="1"/>
              <a:t>Lernen</a:t>
            </a:r>
            <a:r>
              <a:rPr lang="en-US" sz="3600" dirty="0"/>
              <a:t>?</a:t>
            </a:r>
            <a:endParaRPr lang="en-DE" sz="3600" dirty="0"/>
          </a:p>
        </p:txBody>
      </p:sp>
      <p:sp>
        <p:nvSpPr>
          <p:cNvPr id="47" name="Rectangle 4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866496-96CE-432B-94DB-2687FE9DFFD9}"/>
              </a:ext>
            </a:extLst>
          </p:cNvPr>
          <p:cNvSpPr>
            <a:spLocks noGrp="1"/>
          </p:cNvSpPr>
          <p:nvPr>
            <p:ph idx="1"/>
          </p:nvPr>
        </p:nvSpPr>
        <p:spPr>
          <a:xfrm>
            <a:off x="111277" y="2031101"/>
            <a:ext cx="5529942" cy="3511943"/>
          </a:xfrm>
        </p:spPr>
        <p:txBody>
          <a:bodyPr anchor="ctr">
            <a:normAutofit/>
          </a:bodyPr>
          <a:lstStyle/>
          <a:p>
            <a:pPr marL="0" indent="0">
              <a:buNone/>
            </a:pPr>
            <a:r>
              <a:rPr lang="en-US" sz="2400" i="0" dirty="0">
                <a:effectLst/>
                <a:latin typeface="Basis Grotesque Pro"/>
              </a:rPr>
              <a:t>Machine Learning </a:t>
            </a:r>
            <a:r>
              <a:rPr lang="en-US" sz="2400" i="0" dirty="0" err="1">
                <a:effectLst/>
                <a:latin typeface="Basis Grotesque Pro"/>
              </a:rPr>
              <a:t>findet</a:t>
            </a:r>
            <a:r>
              <a:rPr lang="en-US" sz="2400" i="0" dirty="0">
                <a:effectLst/>
                <a:latin typeface="Basis Grotesque Pro"/>
              </a:rPr>
              <a:t> Muster in </a:t>
            </a:r>
            <a:r>
              <a:rPr lang="en-US" sz="2400" i="0" dirty="0" err="1">
                <a:effectLst/>
                <a:latin typeface="Basis Grotesque Pro"/>
              </a:rPr>
              <a:t>Daten</a:t>
            </a:r>
            <a:endParaRPr lang="en-US" sz="2400" i="0" dirty="0">
              <a:effectLst/>
              <a:latin typeface="Basis Grotesque Pro"/>
            </a:endParaRPr>
          </a:p>
          <a:p>
            <a:pPr marL="0" indent="0">
              <a:buNone/>
            </a:pPr>
            <a:endParaRPr lang="en-US" sz="2400" dirty="0"/>
          </a:p>
        </p:txBody>
      </p:sp>
      <p:sp>
        <p:nvSpPr>
          <p:cNvPr id="49" name="Rectangle 4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196FFB-8AC5-4451-85DC-3861F7890151}"/>
              </a:ext>
            </a:extLst>
          </p:cNvPr>
          <p:cNvGrpSpPr/>
          <p:nvPr/>
        </p:nvGrpSpPr>
        <p:grpSpPr>
          <a:xfrm>
            <a:off x="5987738" y="2694190"/>
            <a:ext cx="5628018" cy="1236750"/>
            <a:chOff x="5987738" y="2919654"/>
            <a:chExt cx="5628019" cy="1236750"/>
          </a:xfrm>
        </p:grpSpPr>
        <p:grpSp>
          <p:nvGrpSpPr>
            <p:cNvPr id="16" name="Group 15">
              <a:extLst>
                <a:ext uri="{FF2B5EF4-FFF2-40B4-BE49-F238E27FC236}">
                  <a16:creationId xmlns:a16="http://schemas.microsoft.com/office/drawing/2014/main" id="{4701840E-2600-4A82-B166-03748E3D6DD7}"/>
                </a:ext>
              </a:extLst>
            </p:cNvPr>
            <p:cNvGrpSpPr/>
            <p:nvPr/>
          </p:nvGrpSpPr>
          <p:grpSpPr>
            <a:xfrm>
              <a:off x="5987738" y="2919654"/>
              <a:ext cx="5628019" cy="785827"/>
              <a:chOff x="850295" y="2376714"/>
              <a:chExt cx="7168243" cy="1000883"/>
            </a:xfrm>
          </p:grpSpPr>
          <p:pic>
            <p:nvPicPr>
              <p:cNvPr id="5" name="Graphic 4" descr="Thermometer with solid fill">
                <a:extLst>
                  <a:ext uri="{FF2B5EF4-FFF2-40B4-BE49-F238E27FC236}">
                    <a16:creationId xmlns:a16="http://schemas.microsoft.com/office/drawing/2014/main" id="{2A2FC69F-42A0-45EF-8E7D-A3C22C5CE6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295" y="2471662"/>
                <a:ext cx="724505" cy="724505"/>
              </a:xfrm>
              <a:prstGeom prst="rect">
                <a:avLst/>
              </a:prstGeom>
            </p:spPr>
          </p:pic>
          <p:pic>
            <p:nvPicPr>
              <p:cNvPr id="7" name="Graphic 6" descr="Water outline">
                <a:extLst>
                  <a:ext uri="{FF2B5EF4-FFF2-40B4-BE49-F238E27FC236}">
                    <a16:creationId xmlns:a16="http://schemas.microsoft.com/office/drawing/2014/main" id="{192692A9-1BB2-440D-89CF-D8C78247C7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74800" y="2376715"/>
                <a:ext cx="914400" cy="914400"/>
              </a:xfrm>
              <a:prstGeom prst="rect">
                <a:avLst/>
              </a:prstGeom>
            </p:spPr>
          </p:pic>
          <p:pic>
            <p:nvPicPr>
              <p:cNvPr id="9" name="Graphic 8" descr="Dim (Medium Sun) outline">
                <a:extLst>
                  <a:ext uri="{FF2B5EF4-FFF2-40B4-BE49-F238E27FC236}">
                    <a16:creationId xmlns:a16="http://schemas.microsoft.com/office/drawing/2014/main" id="{87C0BD19-2213-46F9-9A06-D6F4211E8B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9200" y="2376715"/>
                <a:ext cx="914400" cy="914400"/>
              </a:xfrm>
              <a:prstGeom prst="rect">
                <a:avLst/>
              </a:prstGeom>
            </p:spPr>
          </p:pic>
          <p:pic>
            <p:nvPicPr>
              <p:cNvPr id="11" name="Graphic 10" descr="Arrow Right with solid fill">
                <a:extLst>
                  <a:ext uri="{FF2B5EF4-FFF2-40B4-BE49-F238E27FC236}">
                    <a16:creationId xmlns:a16="http://schemas.microsoft.com/office/drawing/2014/main" id="{2EF4B0E4-7FE6-4BE7-85F0-7F23050C13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37390" y="2376715"/>
                <a:ext cx="1279677" cy="914400"/>
              </a:xfrm>
              <a:prstGeom prst="rect">
                <a:avLst/>
              </a:prstGeom>
            </p:spPr>
          </p:pic>
          <p:pic>
            <p:nvPicPr>
              <p:cNvPr id="13" name="Graphic 12" descr="Partial sun with solid fill">
                <a:extLst>
                  <a:ext uri="{FF2B5EF4-FFF2-40B4-BE49-F238E27FC236}">
                    <a16:creationId xmlns:a16="http://schemas.microsoft.com/office/drawing/2014/main" id="{7FC6EE31-9B74-48B8-AC69-5F1B8F195F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50857" y="2376714"/>
                <a:ext cx="914400" cy="914400"/>
              </a:xfrm>
              <a:prstGeom prst="rect">
                <a:avLst/>
              </a:prstGeom>
            </p:spPr>
          </p:pic>
          <p:pic>
            <p:nvPicPr>
              <p:cNvPr id="15" name="Graphic 14" descr="Tornado with solid fill">
                <a:extLst>
                  <a:ext uri="{FF2B5EF4-FFF2-40B4-BE49-F238E27FC236}">
                    <a16:creationId xmlns:a16="http://schemas.microsoft.com/office/drawing/2014/main" id="{828B2443-828B-4D77-BD5B-BCCDE8F6AE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4138" y="2463197"/>
                <a:ext cx="914400" cy="914400"/>
              </a:xfrm>
              <a:prstGeom prst="rect">
                <a:avLst/>
              </a:prstGeom>
            </p:spPr>
          </p:pic>
        </p:grpSp>
        <p:sp>
          <p:nvSpPr>
            <p:cNvPr id="29" name="TextBox 28">
              <a:extLst>
                <a:ext uri="{FF2B5EF4-FFF2-40B4-BE49-F238E27FC236}">
                  <a16:creationId xmlns:a16="http://schemas.microsoft.com/office/drawing/2014/main" id="{F2AEABB0-043F-4F57-88AE-56FC866ABD6C}"/>
                </a:ext>
              </a:extLst>
            </p:cNvPr>
            <p:cNvSpPr txBox="1"/>
            <p:nvPr/>
          </p:nvSpPr>
          <p:spPr>
            <a:xfrm>
              <a:off x="7944830" y="3787072"/>
              <a:ext cx="1939400" cy="369332"/>
            </a:xfrm>
            <a:prstGeom prst="rect">
              <a:avLst/>
            </a:prstGeom>
            <a:noFill/>
          </p:spPr>
          <p:txBody>
            <a:bodyPr wrap="square" rtlCol="0">
              <a:normAutofit/>
            </a:bodyPr>
            <a:lstStyle/>
            <a:p>
              <a:pPr>
                <a:lnSpc>
                  <a:spcPct val="90000"/>
                </a:lnSpc>
                <a:spcAft>
                  <a:spcPts val="600"/>
                </a:spcAft>
              </a:pPr>
              <a:r>
                <a:rPr lang="en-US" sz="1600" b="1" i="1" err="1"/>
                <a:t>Wettervorhersage</a:t>
              </a:r>
              <a:endParaRPr lang="en-DE" sz="1600" b="1" i="1"/>
            </a:p>
          </p:txBody>
        </p:sp>
      </p:grpSp>
    </p:spTree>
    <p:extLst>
      <p:ext uri="{BB962C8B-B14F-4D97-AF65-F5344CB8AC3E}">
        <p14:creationId xmlns:p14="http://schemas.microsoft.com/office/powerpoint/2010/main" val="113163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Aus Daten werden Vorhersagen">
            <a:extLst>
              <a:ext uri="{FF2B5EF4-FFF2-40B4-BE49-F238E27FC236}">
                <a16:creationId xmlns:a16="http://schemas.microsoft.com/office/drawing/2014/main" id="{974C8E39-3643-4FC5-A1F0-4D3B8E9FC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99" b="10349"/>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29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6"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Zero and first conditional. | Baamboozle">
            <a:extLst>
              <a:ext uri="{FF2B5EF4-FFF2-40B4-BE49-F238E27FC236}">
                <a16:creationId xmlns:a16="http://schemas.microsoft.com/office/drawing/2014/main" id="{1AB86449-CB4E-4A6F-BFBF-C8D652F8F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90"/>
          <a:stretch/>
        </p:blipFill>
        <p:spPr bwMode="auto">
          <a:xfrm>
            <a:off x="1468063" y="592940"/>
            <a:ext cx="9480547" cy="567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1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FC0D5-45CC-465D-A6DE-1E83A8E0C475}"/>
              </a:ext>
            </a:extLst>
          </p:cNvPr>
          <p:cNvSpPr>
            <a:spLocks noGrp="1"/>
          </p:cNvSpPr>
          <p:nvPr>
            <p:ph type="title"/>
          </p:nvPr>
        </p:nvSpPr>
        <p:spPr>
          <a:xfrm>
            <a:off x="645064" y="525982"/>
            <a:ext cx="4282983" cy="1200361"/>
          </a:xfrm>
        </p:spPr>
        <p:txBody>
          <a:bodyPr anchor="b">
            <a:normAutofit/>
          </a:bodyPr>
          <a:lstStyle/>
          <a:p>
            <a:r>
              <a:rPr lang="en-US" sz="3600"/>
              <a:t>Was ist Maschinelles Lernen?</a:t>
            </a:r>
            <a:endParaRPr lang="en-DE" sz="3600"/>
          </a:p>
        </p:txBody>
      </p:sp>
      <p:sp>
        <p:nvSpPr>
          <p:cNvPr id="63" name="Rectangle 6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E2EF44-155F-43B5-9D67-C387A732DA27}"/>
              </a:ext>
            </a:extLst>
          </p:cNvPr>
          <p:cNvSpPr>
            <a:spLocks noGrp="1"/>
          </p:cNvSpPr>
          <p:nvPr>
            <p:ph idx="1"/>
          </p:nvPr>
        </p:nvSpPr>
        <p:spPr>
          <a:xfrm>
            <a:off x="645066" y="2031101"/>
            <a:ext cx="4282984" cy="3511943"/>
          </a:xfrm>
        </p:spPr>
        <p:txBody>
          <a:bodyPr anchor="ctr">
            <a:normAutofit/>
          </a:bodyPr>
          <a:lstStyle/>
          <a:p>
            <a:pPr marL="0" indent="0">
              <a:buNone/>
            </a:pPr>
            <a:r>
              <a:rPr lang="en-US" sz="1800"/>
              <a:t>Arthur Samuel (1959). Machine Learning: Field of study that gives computers the ability to learn without being explicitly programmed.</a:t>
            </a:r>
            <a:endParaRPr lang="en-DE" sz="1800"/>
          </a:p>
        </p:txBody>
      </p:sp>
      <p:sp>
        <p:nvSpPr>
          <p:cNvPr id="65" name="Rectangle 6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99864D0-BBC8-4B20-A568-EE000DD4E506}"/>
              </a:ext>
            </a:extLst>
          </p:cNvPr>
          <p:cNvGrpSpPr/>
          <p:nvPr/>
        </p:nvGrpSpPr>
        <p:grpSpPr>
          <a:xfrm>
            <a:off x="5825884" y="2170625"/>
            <a:ext cx="6003258" cy="2754555"/>
            <a:chOff x="6953161" y="2175464"/>
            <a:chExt cx="5417563" cy="2374756"/>
          </a:xfrm>
        </p:grpSpPr>
        <p:grpSp>
          <p:nvGrpSpPr>
            <p:cNvPr id="41" name="Group 40">
              <a:extLst>
                <a:ext uri="{FF2B5EF4-FFF2-40B4-BE49-F238E27FC236}">
                  <a16:creationId xmlns:a16="http://schemas.microsoft.com/office/drawing/2014/main" id="{34C6811C-ADAC-4457-9E6D-FACD15DD0319}"/>
                </a:ext>
              </a:extLst>
            </p:cNvPr>
            <p:cNvGrpSpPr/>
            <p:nvPr/>
          </p:nvGrpSpPr>
          <p:grpSpPr>
            <a:xfrm>
              <a:off x="6953161" y="2175464"/>
              <a:ext cx="1874414" cy="2016920"/>
              <a:chOff x="860449" y="2888343"/>
              <a:chExt cx="2833914" cy="3343124"/>
            </a:xfrm>
          </p:grpSpPr>
          <p:sp>
            <p:nvSpPr>
              <p:cNvPr id="23" name="Rectangle 22">
                <a:extLst>
                  <a:ext uri="{FF2B5EF4-FFF2-40B4-BE49-F238E27FC236}">
                    <a16:creationId xmlns:a16="http://schemas.microsoft.com/office/drawing/2014/main" id="{2A83CC14-0DC8-440F-9630-702BC3315A1D}"/>
                  </a:ext>
                </a:extLst>
              </p:cNvPr>
              <p:cNvSpPr/>
              <p:nvPr/>
            </p:nvSpPr>
            <p:spPr>
              <a:xfrm>
                <a:off x="860449" y="2888343"/>
                <a:ext cx="2833914" cy="334312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DE"/>
              </a:p>
            </p:txBody>
          </p:sp>
          <p:grpSp>
            <p:nvGrpSpPr>
              <p:cNvPr id="6" name="Graphic 4" descr="Mathematics outline">
                <a:extLst>
                  <a:ext uri="{FF2B5EF4-FFF2-40B4-BE49-F238E27FC236}">
                    <a16:creationId xmlns:a16="http://schemas.microsoft.com/office/drawing/2014/main" id="{61337FDE-3C19-4890-B805-0EA27B0913C4}"/>
                  </a:ext>
                </a:extLst>
              </p:cNvPr>
              <p:cNvGrpSpPr/>
              <p:nvPr/>
            </p:nvGrpSpPr>
            <p:grpSpPr>
              <a:xfrm>
                <a:off x="1266882" y="3129493"/>
                <a:ext cx="666750" cy="647700"/>
                <a:chOff x="1055948" y="2911778"/>
                <a:chExt cx="666750" cy="647700"/>
              </a:xfrm>
              <a:solidFill>
                <a:srgbClr val="000000"/>
              </a:solidFill>
            </p:grpSpPr>
            <p:sp>
              <p:nvSpPr>
                <p:cNvPr id="7" name="Freeform: Shape 6">
                  <a:extLst>
                    <a:ext uri="{FF2B5EF4-FFF2-40B4-BE49-F238E27FC236}">
                      <a16:creationId xmlns:a16="http://schemas.microsoft.com/office/drawing/2014/main" id="{C20DDD33-F774-4EA7-A626-E91D869A5653}"/>
                    </a:ext>
                  </a:extLst>
                </p:cNvPr>
                <p:cNvSpPr/>
                <p:nvPr/>
              </p:nvSpPr>
              <p:spPr>
                <a:xfrm>
                  <a:off x="1055948" y="2911778"/>
                  <a:ext cx="666750" cy="647700"/>
                </a:xfrm>
                <a:custGeom>
                  <a:avLst/>
                  <a:gdLst>
                    <a:gd name="connsiteX0" fmla="*/ 0 w 666750"/>
                    <a:gd name="connsiteY0" fmla="*/ 0 h 647700"/>
                    <a:gd name="connsiteX1" fmla="*/ 0 w 666750"/>
                    <a:gd name="connsiteY1" fmla="*/ 647700 h 647700"/>
                    <a:gd name="connsiteX2" fmla="*/ 666750 w 666750"/>
                    <a:gd name="connsiteY2" fmla="*/ 647700 h 647700"/>
                    <a:gd name="connsiteX3" fmla="*/ 666750 w 666750"/>
                    <a:gd name="connsiteY3" fmla="*/ 0 h 647700"/>
                    <a:gd name="connsiteX4" fmla="*/ 647700 w 666750"/>
                    <a:gd name="connsiteY4" fmla="*/ 314325 h 647700"/>
                    <a:gd name="connsiteX5" fmla="*/ 342900 w 666750"/>
                    <a:gd name="connsiteY5" fmla="*/ 314325 h 647700"/>
                    <a:gd name="connsiteX6" fmla="*/ 342900 w 666750"/>
                    <a:gd name="connsiteY6" fmla="*/ 19050 h 647700"/>
                    <a:gd name="connsiteX7" fmla="*/ 647700 w 666750"/>
                    <a:gd name="connsiteY7" fmla="*/ 19050 h 647700"/>
                    <a:gd name="connsiteX8" fmla="*/ 323850 w 666750"/>
                    <a:gd name="connsiteY8" fmla="*/ 19050 h 647700"/>
                    <a:gd name="connsiteX9" fmla="*/ 323850 w 666750"/>
                    <a:gd name="connsiteY9" fmla="*/ 314325 h 647700"/>
                    <a:gd name="connsiteX10" fmla="*/ 19050 w 666750"/>
                    <a:gd name="connsiteY10" fmla="*/ 314325 h 647700"/>
                    <a:gd name="connsiteX11" fmla="*/ 19050 w 666750"/>
                    <a:gd name="connsiteY11" fmla="*/ 19050 h 647700"/>
                    <a:gd name="connsiteX12" fmla="*/ 19050 w 666750"/>
                    <a:gd name="connsiteY12" fmla="*/ 333375 h 647700"/>
                    <a:gd name="connsiteX13" fmla="*/ 323850 w 666750"/>
                    <a:gd name="connsiteY13" fmla="*/ 333375 h 647700"/>
                    <a:gd name="connsiteX14" fmla="*/ 323850 w 666750"/>
                    <a:gd name="connsiteY14" fmla="*/ 628650 h 647700"/>
                    <a:gd name="connsiteX15" fmla="*/ 19050 w 666750"/>
                    <a:gd name="connsiteY15" fmla="*/ 628650 h 647700"/>
                    <a:gd name="connsiteX16" fmla="*/ 342900 w 666750"/>
                    <a:gd name="connsiteY16" fmla="*/ 628650 h 647700"/>
                    <a:gd name="connsiteX17" fmla="*/ 342900 w 666750"/>
                    <a:gd name="connsiteY17" fmla="*/ 333375 h 647700"/>
                    <a:gd name="connsiteX18" fmla="*/ 647700 w 666750"/>
                    <a:gd name="connsiteY18" fmla="*/ 333375 h 647700"/>
                    <a:gd name="connsiteX19" fmla="*/ 647700 w 666750"/>
                    <a:gd name="connsiteY19" fmla="*/ 62865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750" h="647700">
                      <a:moveTo>
                        <a:pt x="0" y="0"/>
                      </a:moveTo>
                      <a:lnTo>
                        <a:pt x="0" y="647700"/>
                      </a:lnTo>
                      <a:lnTo>
                        <a:pt x="666750" y="647700"/>
                      </a:lnTo>
                      <a:lnTo>
                        <a:pt x="666750" y="0"/>
                      </a:lnTo>
                      <a:close/>
                      <a:moveTo>
                        <a:pt x="647700" y="314325"/>
                      </a:moveTo>
                      <a:lnTo>
                        <a:pt x="342900" y="314325"/>
                      </a:lnTo>
                      <a:lnTo>
                        <a:pt x="342900" y="19050"/>
                      </a:lnTo>
                      <a:lnTo>
                        <a:pt x="647700" y="19050"/>
                      </a:lnTo>
                      <a:close/>
                      <a:moveTo>
                        <a:pt x="323850" y="19050"/>
                      </a:moveTo>
                      <a:lnTo>
                        <a:pt x="323850" y="314325"/>
                      </a:lnTo>
                      <a:lnTo>
                        <a:pt x="19050" y="314325"/>
                      </a:lnTo>
                      <a:lnTo>
                        <a:pt x="19050" y="19050"/>
                      </a:lnTo>
                      <a:close/>
                      <a:moveTo>
                        <a:pt x="19050" y="333375"/>
                      </a:moveTo>
                      <a:lnTo>
                        <a:pt x="323850" y="333375"/>
                      </a:lnTo>
                      <a:lnTo>
                        <a:pt x="323850" y="628650"/>
                      </a:lnTo>
                      <a:lnTo>
                        <a:pt x="19050" y="628650"/>
                      </a:lnTo>
                      <a:close/>
                      <a:moveTo>
                        <a:pt x="342900" y="628650"/>
                      </a:moveTo>
                      <a:lnTo>
                        <a:pt x="342900" y="333375"/>
                      </a:lnTo>
                      <a:lnTo>
                        <a:pt x="647700" y="333375"/>
                      </a:lnTo>
                      <a:lnTo>
                        <a:pt x="647700" y="628650"/>
                      </a:lnTo>
                      <a:close/>
                    </a:path>
                  </a:pathLst>
                </a:custGeom>
                <a:solidFill>
                  <a:srgbClr val="000000"/>
                </a:solidFill>
                <a:ln w="9525" cap="flat">
                  <a:noFill/>
                  <a:prstDash val="solid"/>
                  <a:miter/>
                </a:ln>
              </p:spPr>
              <p:txBody>
                <a:bodyPr rtlCol="0" anchor="ctr"/>
                <a:lstStyle/>
                <a:p>
                  <a:endParaRPr lang="en-DE"/>
                </a:p>
              </p:txBody>
            </p:sp>
            <p:sp>
              <p:nvSpPr>
                <p:cNvPr id="8" name="Freeform: Shape 7">
                  <a:extLst>
                    <a:ext uri="{FF2B5EF4-FFF2-40B4-BE49-F238E27FC236}">
                      <a16:creationId xmlns:a16="http://schemas.microsoft.com/office/drawing/2014/main" id="{AE6410EE-CE20-4BBB-A8B5-61084276DA4C}"/>
                    </a:ext>
                  </a:extLst>
                </p:cNvPr>
                <p:cNvSpPr/>
                <p:nvPr/>
              </p:nvSpPr>
              <p:spPr>
                <a:xfrm>
                  <a:off x="1141673" y="2987978"/>
                  <a:ext cx="171450" cy="171450"/>
                </a:xfrm>
                <a:custGeom>
                  <a:avLst/>
                  <a:gdLst>
                    <a:gd name="connsiteX0" fmla="*/ 76200 w 171450"/>
                    <a:gd name="connsiteY0" fmla="*/ 171450 h 171450"/>
                    <a:gd name="connsiteX1" fmla="*/ 95250 w 171450"/>
                    <a:gd name="connsiteY1" fmla="*/ 171450 h 171450"/>
                    <a:gd name="connsiteX2" fmla="*/ 95250 w 171450"/>
                    <a:gd name="connsiteY2" fmla="*/ 95250 h 171450"/>
                    <a:gd name="connsiteX3" fmla="*/ 171450 w 171450"/>
                    <a:gd name="connsiteY3" fmla="*/ 95250 h 171450"/>
                    <a:gd name="connsiteX4" fmla="*/ 171450 w 171450"/>
                    <a:gd name="connsiteY4" fmla="*/ 76200 h 171450"/>
                    <a:gd name="connsiteX5" fmla="*/ 95250 w 171450"/>
                    <a:gd name="connsiteY5" fmla="*/ 76200 h 171450"/>
                    <a:gd name="connsiteX6" fmla="*/ 95250 w 171450"/>
                    <a:gd name="connsiteY6" fmla="*/ 0 h 171450"/>
                    <a:gd name="connsiteX7" fmla="*/ 76200 w 171450"/>
                    <a:gd name="connsiteY7" fmla="*/ 0 h 171450"/>
                    <a:gd name="connsiteX8" fmla="*/ 76200 w 171450"/>
                    <a:gd name="connsiteY8" fmla="*/ 76200 h 171450"/>
                    <a:gd name="connsiteX9" fmla="*/ 0 w 171450"/>
                    <a:gd name="connsiteY9" fmla="*/ 76200 h 171450"/>
                    <a:gd name="connsiteX10" fmla="*/ 0 w 171450"/>
                    <a:gd name="connsiteY10" fmla="*/ 95250 h 171450"/>
                    <a:gd name="connsiteX11" fmla="*/ 76200 w 171450"/>
                    <a:gd name="connsiteY11" fmla="*/ 95250 h 171450"/>
                    <a:gd name="connsiteX12" fmla="*/ 76200 w 171450"/>
                    <a:gd name="connsiteY12"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0" h="171450">
                      <a:moveTo>
                        <a:pt x="76200" y="171450"/>
                      </a:moveTo>
                      <a:lnTo>
                        <a:pt x="95250" y="171450"/>
                      </a:lnTo>
                      <a:lnTo>
                        <a:pt x="95250" y="95250"/>
                      </a:lnTo>
                      <a:lnTo>
                        <a:pt x="171450" y="95250"/>
                      </a:lnTo>
                      <a:lnTo>
                        <a:pt x="171450" y="76200"/>
                      </a:lnTo>
                      <a:lnTo>
                        <a:pt x="95250" y="76200"/>
                      </a:lnTo>
                      <a:lnTo>
                        <a:pt x="95250" y="0"/>
                      </a:lnTo>
                      <a:lnTo>
                        <a:pt x="76200" y="0"/>
                      </a:lnTo>
                      <a:lnTo>
                        <a:pt x="76200" y="76200"/>
                      </a:lnTo>
                      <a:lnTo>
                        <a:pt x="0" y="76200"/>
                      </a:lnTo>
                      <a:lnTo>
                        <a:pt x="0" y="95250"/>
                      </a:lnTo>
                      <a:lnTo>
                        <a:pt x="76200" y="95250"/>
                      </a:lnTo>
                      <a:lnTo>
                        <a:pt x="76200" y="171450"/>
                      </a:lnTo>
                      <a:close/>
                    </a:path>
                  </a:pathLst>
                </a:custGeom>
                <a:solidFill>
                  <a:srgbClr val="000000"/>
                </a:solidFill>
                <a:ln w="9525" cap="flat">
                  <a:noFill/>
                  <a:prstDash val="solid"/>
                  <a:miter/>
                </a:ln>
              </p:spPr>
              <p:txBody>
                <a:bodyPr rtlCol="0" anchor="ctr"/>
                <a:lstStyle/>
                <a:p>
                  <a:endParaRPr lang="en-DE"/>
                </a:p>
              </p:txBody>
            </p:sp>
            <p:sp>
              <p:nvSpPr>
                <p:cNvPr id="9" name="Freeform: Shape 8">
                  <a:extLst>
                    <a:ext uri="{FF2B5EF4-FFF2-40B4-BE49-F238E27FC236}">
                      <a16:creationId xmlns:a16="http://schemas.microsoft.com/office/drawing/2014/main" id="{4BB360BA-81F3-4704-ACC5-C9361346A1EA}"/>
                    </a:ext>
                  </a:extLst>
                </p:cNvPr>
                <p:cNvSpPr/>
                <p:nvPr/>
              </p:nvSpPr>
              <p:spPr>
                <a:xfrm>
                  <a:off x="1465523" y="3064178"/>
                  <a:ext cx="171450" cy="19050"/>
                </a:xfrm>
                <a:custGeom>
                  <a:avLst/>
                  <a:gdLst>
                    <a:gd name="connsiteX0" fmla="*/ 0 w 171450"/>
                    <a:gd name="connsiteY0" fmla="*/ 0 h 19050"/>
                    <a:gd name="connsiteX1" fmla="*/ 171450 w 171450"/>
                    <a:gd name="connsiteY1" fmla="*/ 0 h 19050"/>
                    <a:gd name="connsiteX2" fmla="*/ 171450 w 171450"/>
                    <a:gd name="connsiteY2" fmla="*/ 19050 h 19050"/>
                    <a:gd name="connsiteX3" fmla="*/ 0 w 1714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71450" h="19050">
                      <a:moveTo>
                        <a:pt x="0" y="0"/>
                      </a:moveTo>
                      <a:lnTo>
                        <a:pt x="171450" y="0"/>
                      </a:lnTo>
                      <a:lnTo>
                        <a:pt x="171450" y="19050"/>
                      </a:lnTo>
                      <a:lnTo>
                        <a:pt x="0" y="19050"/>
                      </a:lnTo>
                      <a:close/>
                    </a:path>
                  </a:pathLst>
                </a:custGeom>
                <a:solidFill>
                  <a:srgbClr val="000000"/>
                </a:solidFill>
                <a:ln w="9525" cap="flat">
                  <a:noFill/>
                  <a:prstDash val="solid"/>
                  <a:miter/>
                </a:ln>
              </p:spPr>
              <p:txBody>
                <a:bodyPr rtlCol="0" anchor="ctr"/>
                <a:lstStyle/>
                <a:p>
                  <a:endParaRPr lang="en-DE"/>
                </a:p>
              </p:txBody>
            </p:sp>
            <p:sp>
              <p:nvSpPr>
                <p:cNvPr id="10" name="Freeform: Shape 9">
                  <a:extLst>
                    <a:ext uri="{FF2B5EF4-FFF2-40B4-BE49-F238E27FC236}">
                      <a16:creationId xmlns:a16="http://schemas.microsoft.com/office/drawing/2014/main" id="{60BA26BA-DEFF-4D1D-B1EA-5E86298F9218}"/>
                    </a:ext>
                  </a:extLst>
                </p:cNvPr>
                <p:cNvSpPr/>
                <p:nvPr/>
              </p:nvSpPr>
              <p:spPr>
                <a:xfrm>
                  <a:off x="1153989" y="3314618"/>
                  <a:ext cx="146818" cy="146818"/>
                </a:xfrm>
                <a:custGeom>
                  <a:avLst/>
                  <a:gdLst>
                    <a:gd name="connsiteX0" fmla="*/ 146818 w 146818"/>
                    <a:gd name="connsiteY0" fmla="*/ 13468 h 146818"/>
                    <a:gd name="connsiteX1" fmla="*/ 133350 w 146818"/>
                    <a:gd name="connsiteY1" fmla="*/ 0 h 146818"/>
                    <a:gd name="connsiteX2" fmla="*/ 73409 w 146818"/>
                    <a:gd name="connsiteY2" fmla="*/ 59941 h 146818"/>
                    <a:gd name="connsiteX3" fmla="*/ 13468 w 146818"/>
                    <a:gd name="connsiteY3" fmla="*/ 0 h 146818"/>
                    <a:gd name="connsiteX4" fmla="*/ 0 w 146818"/>
                    <a:gd name="connsiteY4" fmla="*/ 13468 h 146818"/>
                    <a:gd name="connsiteX5" fmla="*/ 59941 w 146818"/>
                    <a:gd name="connsiteY5" fmla="*/ 73409 h 146818"/>
                    <a:gd name="connsiteX6" fmla="*/ 0 w 146818"/>
                    <a:gd name="connsiteY6" fmla="*/ 133350 h 146818"/>
                    <a:gd name="connsiteX7" fmla="*/ 13468 w 146818"/>
                    <a:gd name="connsiteY7" fmla="*/ 146818 h 146818"/>
                    <a:gd name="connsiteX8" fmla="*/ 73409 w 146818"/>
                    <a:gd name="connsiteY8" fmla="*/ 86878 h 146818"/>
                    <a:gd name="connsiteX9" fmla="*/ 133350 w 146818"/>
                    <a:gd name="connsiteY9" fmla="*/ 146818 h 146818"/>
                    <a:gd name="connsiteX10" fmla="*/ 146818 w 146818"/>
                    <a:gd name="connsiteY10" fmla="*/ 133350 h 146818"/>
                    <a:gd name="connsiteX11" fmla="*/ 86878 w 146818"/>
                    <a:gd name="connsiteY11" fmla="*/ 73409 h 146818"/>
                    <a:gd name="connsiteX12" fmla="*/ 146818 w 146818"/>
                    <a:gd name="connsiteY12" fmla="*/ 13468 h 14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818" h="146818">
                      <a:moveTo>
                        <a:pt x="146818" y="13468"/>
                      </a:moveTo>
                      <a:lnTo>
                        <a:pt x="133350" y="0"/>
                      </a:lnTo>
                      <a:lnTo>
                        <a:pt x="73409" y="59941"/>
                      </a:lnTo>
                      <a:lnTo>
                        <a:pt x="13468" y="0"/>
                      </a:lnTo>
                      <a:lnTo>
                        <a:pt x="0" y="13468"/>
                      </a:lnTo>
                      <a:lnTo>
                        <a:pt x="59941" y="73409"/>
                      </a:lnTo>
                      <a:lnTo>
                        <a:pt x="0" y="133350"/>
                      </a:lnTo>
                      <a:lnTo>
                        <a:pt x="13468" y="146818"/>
                      </a:lnTo>
                      <a:lnTo>
                        <a:pt x="73409" y="86878"/>
                      </a:lnTo>
                      <a:lnTo>
                        <a:pt x="133350" y="146818"/>
                      </a:lnTo>
                      <a:lnTo>
                        <a:pt x="146818" y="133350"/>
                      </a:lnTo>
                      <a:lnTo>
                        <a:pt x="86878" y="73409"/>
                      </a:lnTo>
                      <a:lnTo>
                        <a:pt x="146818" y="13468"/>
                      </a:lnTo>
                      <a:close/>
                    </a:path>
                  </a:pathLst>
                </a:custGeom>
                <a:solidFill>
                  <a:srgbClr val="000000"/>
                </a:solidFill>
                <a:ln w="9525" cap="flat">
                  <a:noFill/>
                  <a:prstDash val="solid"/>
                  <a:miter/>
                </a:ln>
              </p:spPr>
              <p:txBody>
                <a:bodyPr rtlCol="0" anchor="ctr"/>
                <a:lstStyle/>
                <a:p>
                  <a:endParaRPr lang="en-DE"/>
                </a:p>
              </p:txBody>
            </p:sp>
            <p:sp>
              <p:nvSpPr>
                <p:cNvPr id="11" name="Freeform: Shape 10">
                  <a:extLst>
                    <a:ext uri="{FF2B5EF4-FFF2-40B4-BE49-F238E27FC236}">
                      <a16:creationId xmlns:a16="http://schemas.microsoft.com/office/drawing/2014/main" id="{ED8789AB-49B1-45FC-ADA6-1AFC22A203E9}"/>
                    </a:ext>
                  </a:extLst>
                </p:cNvPr>
                <p:cNvSpPr/>
                <p:nvPr/>
              </p:nvSpPr>
              <p:spPr>
                <a:xfrm>
                  <a:off x="1465523" y="3388028"/>
                  <a:ext cx="171450" cy="19050"/>
                </a:xfrm>
                <a:custGeom>
                  <a:avLst/>
                  <a:gdLst>
                    <a:gd name="connsiteX0" fmla="*/ 0 w 171450"/>
                    <a:gd name="connsiteY0" fmla="*/ 0 h 19050"/>
                    <a:gd name="connsiteX1" fmla="*/ 171450 w 171450"/>
                    <a:gd name="connsiteY1" fmla="*/ 0 h 19050"/>
                    <a:gd name="connsiteX2" fmla="*/ 171450 w 171450"/>
                    <a:gd name="connsiteY2" fmla="*/ 19050 h 19050"/>
                    <a:gd name="connsiteX3" fmla="*/ 0 w 1714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71450" h="19050">
                      <a:moveTo>
                        <a:pt x="0" y="0"/>
                      </a:moveTo>
                      <a:lnTo>
                        <a:pt x="171450" y="0"/>
                      </a:lnTo>
                      <a:lnTo>
                        <a:pt x="171450" y="19050"/>
                      </a:lnTo>
                      <a:lnTo>
                        <a:pt x="0" y="19050"/>
                      </a:lnTo>
                      <a:close/>
                    </a:path>
                  </a:pathLst>
                </a:custGeom>
                <a:solidFill>
                  <a:srgbClr val="000000"/>
                </a:solidFill>
                <a:ln w="9525" cap="flat">
                  <a:noFill/>
                  <a:prstDash val="solid"/>
                  <a:miter/>
                </a:ln>
              </p:spPr>
              <p:txBody>
                <a:bodyPr rtlCol="0" anchor="ctr"/>
                <a:lstStyle/>
                <a:p>
                  <a:endParaRPr lang="en-DE"/>
                </a:p>
              </p:txBody>
            </p:sp>
            <p:sp>
              <p:nvSpPr>
                <p:cNvPr id="12" name="Freeform: Shape 11">
                  <a:extLst>
                    <a:ext uri="{FF2B5EF4-FFF2-40B4-BE49-F238E27FC236}">
                      <a16:creationId xmlns:a16="http://schemas.microsoft.com/office/drawing/2014/main" id="{3D2379F3-630D-4239-859B-D33E455B0FC6}"/>
                    </a:ext>
                  </a:extLst>
                </p:cNvPr>
                <p:cNvSpPr/>
                <p:nvPr/>
              </p:nvSpPr>
              <p:spPr>
                <a:xfrm>
                  <a:off x="1532198" y="332135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DE"/>
                </a:p>
              </p:txBody>
            </p:sp>
            <p:sp>
              <p:nvSpPr>
                <p:cNvPr id="13" name="Freeform: Shape 12">
                  <a:extLst>
                    <a:ext uri="{FF2B5EF4-FFF2-40B4-BE49-F238E27FC236}">
                      <a16:creationId xmlns:a16="http://schemas.microsoft.com/office/drawing/2014/main" id="{AFBC9D5C-D8D6-41AA-B367-7B08A1D59E84}"/>
                    </a:ext>
                  </a:extLst>
                </p:cNvPr>
                <p:cNvSpPr/>
                <p:nvPr/>
              </p:nvSpPr>
              <p:spPr>
                <a:xfrm>
                  <a:off x="1532198" y="343565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DE"/>
                </a:p>
              </p:txBody>
            </p:sp>
          </p:grpSp>
          <p:sp>
            <p:nvSpPr>
              <p:cNvPr id="14" name="TextBox 13">
                <a:extLst>
                  <a:ext uri="{FF2B5EF4-FFF2-40B4-BE49-F238E27FC236}">
                    <a16:creationId xmlns:a16="http://schemas.microsoft.com/office/drawing/2014/main" id="{05129566-292A-4616-B46B-9954D97DF6DA}"/>
                  </a:ext>
                </a:extLst>
              </p:cNvPr>
              <p:cNvSpPr txBox="1"/>
              <p:nvPr/>
            </p:nvSpPr>
            <p:spPr>
              <a:xfrm>
                <a:off x="1185180" y="3815293"/>
                <a:ext cx="830154" cy="369332"/>
              </a:xfrm>
              <a:prstGeom prst="rect">
                <a:avLst/>
              </a:prstGeom>
              <a:noFill/>
            </p:spPr>
            <p:txBody>
              <a:bodyPr wrap="square" rtlCol="0">
                <a:normAutofit/>
              </a:bodyPr>
              <a:lstStyle/>
              <a:p>
                <a:pPr algn="ctr">
                  <a:lnSpc>
                    <a:spcPct val="90000"/>
                  </a:lnSpc>
                  <a:spcAft>
                    <a:spcPts val="600"/>
                  </a:spcAft>
                </a:pPr>
                <a:r>
                  <a:rPr lang="en-US" sz="900"/>
                  <a:t>Rules</a:t>
                </a:r>
                <a:endParaRPr lang="en-DE" sz="900"/>
              </a:p>
            </p:txBody>
          </p:sp>
          <p:pic>
            <p:nvPicPr>
              <p:cNvPr id="16" name="Graphic 15" descr="Database outline">
                <a:extLst>
                  <a:ext uri="{FF2B5EF4-FFF2-40B4-BE49-F238E27FC236}">
                    <a16:creationId xmlns:a16="http://schemas.microsoft.com/office/drawing/2014/main" id="{C2D27CBF-E75E-416F-8DA9-D2B601694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506" y="3023280"/>
                <a:ext cx="914400" cy="914400"/>
              </a:xfrm>
              <a:prstGeom prst="rect">
                <a:avLst/>
              </a:prstGeom>
            </p:spPr>
          </p:pic>
          <p:sp>
            <p:nvSpPr>
              <p:cNvPr id="17" name="TextBox 16">
                <a:extLst>
                  <a:ext uri="{FF2B5EF4-FFF2-40B4-BE49-F238E27FC236}">
                    <a16:creationId xmlns:a16="http://schemas.microsoft.com/office/drawing/2014/main" id="{A97BAAD2-AB50-4BBC-A8FD-ED0E0D883E34}"/>
                  </a:ext>
                </a:extLst>
              </p:cNvPr>
              <p:cNvSpPr txBox="1"/>
              <p:nvPr/>
            </p:nvSpPr>
            <p:spPr>
              <a:xfrm>
                <a:off x="2611629" y="3842962"/>
                <a:ext cx="830154" cy="369332"/>
              </a:xfrm>
              <a:prstGeom prst="rect">
                <a:avLst/>
              </a:prstGeom>
              <a:noFill/>
            </p:spPr>
            <p:txBody>
              <a:bodyPr wrap="square" rtlCol="0">
                <a:normAutofit/>
              </a:bodyPr>
              <a:lstStyle/>
              <a:p>
                <a:pPr algn="ctr">
                  <a:lnSpc>
                    <a:spcPct val="90000"/>
                  </a:lnSpc>
                  <a:spcAft>
                    <a:spcPts val="600"/>
                  </a:spcAft>
                </a:pPr>
                <a:r>
                  <a:rPr lang="en-US" sz="900"/>
                  <a:t>Data</a:t>
                </a:r>
                <a:endParaRPr lang="en-DE" sz="900"/>
              </a:p>
            </p:txBody>
          </p:sp>
          <p:pic>
            <p:nvPicPr>
              <p:cNvPr id="19" name="Graphic 18" descr="Caret Down with solid fill">
                <a:extLst>
                  <a:ext uri="{FF2B5EF4-FFF2-40B4-BE49-F238E27FC236}">
                    <a16:creationId xmlns:a16="http://schemas.microsoft.com/office/drawing/2014/main" id="{FC85E182-508C-421C-B25A-35D7BDC5C3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9410" y="4026417"/>
                <a:ext cx="914400" cy="914400"/>
              </a:xfrm>
              <a:prstGeom prst="rect">
                <a:avLst/>
              </a:prstGeom>
            </p:spPr>
          </p:pic>
          <p:pic>
            <p:nvPicPr>
              <p:cNvPr id="21" name="Graphic 20" descr="Presentation with pie chart outline">
                <a:extLst>
                  <a:ext uri="{FF2B5EF4-FFF2-40B4-BE49-F238E27FC236}">
                    <a16:creationId xmlns:a16="http://schemas.microsoft.com/office/drawing/2014/main" id="{B4369DA0-5DB5-478F-A502-0E70B6563A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59410" y="4810277"/>
                <a:ext cx="914400" cy="914400"/>
              </a:xfrm>
              <a:prstGeom prst="rect">
                <a:avLst/>
              </a:prstGeom>
            </p:spPr>
          </p:pic>
          <p:sp>
            <p:nvSpPr>
              <p:cNvPr id="22" name="TextBox 21">
                <a:extLst>
                  <a:ext uri="{FF2B5EF4-FFF2-40B4-BE49-F238E27FC236}">
                    <a16:creationId xmlns:a16="http://schemas.microsoft.com/office/drawing/2014/main" id="{580FE660-F5EA-4832-B87C-C481FB8C2FF9}"/>
                  </a:ext>
                </a:extLst>
              </p:cNvPr>
              <p:cNvSpPr txBox="1"/>
              <p:nvPr/>
            </p:nvSpPr>
            <p:spPr>
              <a:xfrm>
                <a:off x="1901533" y="5730878"/>
                <a:ext cx="830154" cy="369332"/>
              </a:xfrm>
              <a:prstGeom prst="rect">
                <a:avLst/>
              </a:prstGeom>
              <a:noFill/>
            </p:spPr>
            <p:txBody>
              <a:bodyPr wrap="square" rtlCol="0">
                <a:normAutofit/>
              </a:bodyPr>
              <a:lstStyle/>
              <a:p>
                <a:pPr algn="ctr">
                  <a:lnSpc>
                    <a:spcPct val="90000"/>
                  </a:lnSpc>
                  <a:spcAft>
                    <a:spcPts val="600"/>
                  </a:spcAft>
                </a:pPr>
                <a:r>
                  <a:rPr lang="en-US" sz="900"/>
                  <a:t>Result</a:t>
                </a:r>
                <a:endParaRPr lang="en-DE" sz="900"/>
              </a:p>
            </p:txBody>
          </p:sp>
        </p:grpSp>
        <p:grpSp>
          <p:nvGrpSpPr>
            <p:cNvPr id="53" name="Group 52">
              <a:extLst>
                <a:ext uri="{FF2B5EF4-FFF2-40B4-BE49-F238E27FC236}">
                  <a16:creationId xmlns:a16="http://schemas.microsoft.com/office/drawing/2014/main" id="{12EE7F11-540D-4C5C-883F-CD6D005470A4}"/>
                </a:ext>
              </a:extLst>
            </p:cNvPr>
            <p:cNvGrpSpPr/>
            <p:nvPr/>
          </p:nvGrpSpPr>
          <p:grpSpPr>
            <a:xfrm>
              <a:off x="10452531" y="2181559"/>
              <a:ext cx="1874414" cy="2016920"/>
              <a:chOff x="7646243" y="2812055"/>
              <a:chExt cx="2833914" cy="3343124"/>
            </a:xfrm>
          </p:grpSpPr>
          <p:sp>
            <p:nvSpPr>
              <p:cNvPr id="26" name="Rectangle 25">
                <a:extLst>
                  <a:ext uri="{FF2B5EF4-FFF2-40B4-BE49-F238E27FC236}">
                    <a16:creationId xmlns:a16="http://schemas.microsoft.com/office/drawing/2014/main" id="{256819AD-8D4F-40AE-90C9-00C365C80B7A}"/>
                  </a:ext>
                </a:extLst>
              </p:cNvPr>
              <p:cNvSpPr/>
              <p:nvPr/>
            </p:nvSpPr>
            <p:spPr>
              <a:xfrm>
                <a:off x="7646243" y="2812055"/>
                <a:ext cx="2833914" cy="334312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DE"/>
              </a:p>
            </p:txBody>
          </p:sp>
          <p:sp>
            <p:nvSpPr>
              <p:cNvPr id="28" name="TextBox 27">
                <a:extLst>
                  <a:ext uri="{FF2B5EF4-FFF2-40B4-BE49-F238E27FC236}">
                    <a16:creationId xmlns:a16="http://schemas.microsoft.com/office/drawing/2014/main" id="{1A1220C7-6DE5-47E9-88BF-F5C2C66810FD}"/>
                  </a:ext>
                </a:extLst>
              </p:cNvPr>
              <p:cNvSpPr txBox="1"/>
              <p:nvPr/>
            </p:nvSpPr>
            <p:spPr>
              <a:xfrm>
                <a:off x="8678287" y="5683284"/>
                <a:ext cx="830154" cy="369332"/>
              </a:xfrm>
              <a:prstGeom prst="rect">
                <a:avLst/>
              </a:prstGeom>
              <a:noFill/>
            </p:spPr>
            <p:txBody>
              <a:bodyPr wrap="square" rtlCol="0">
                <a:normAutofit/>
              </a:bodyPr>
              <a:lstStyle/>
              <a:p>
                <a:pPr algn="ctr">
                  <a:lnSpc>
                    <a:spcPct val="90000"/>
                  </a:lnSpc>
                  <a:spcAft>
                    <a:spcPts val="600"/>
                  </a:spcAft>
                </a:pPr>
                <a:r>
                  <a:rPr lang="en-US" sz="900"/>
                  <a:t>Rules</a:t>
                </a:r>
                <a:endParaRPr lang="en-DE" sz="900"/>
              </a:p>
            </p:txBody>
          </p:sp>
          <p:pic>
            <p:nvPicPr>
              <p:cNvPr id="29" name="Graphic 28" descr="Database outline">
                <a:extLst>
                  <a:ext uri="{FF2B5EF4-FFF2-40B4-BE49-F238E27FC236}">
                    <a16:creationId xmlns:a16="http://schemas.microsoft.com/office/drawing/2014/main" id="{3676DE24-FB3B-46B1-8B24-4D434022D9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0949" y="3049350"/>
                <a:ext cx="777134" cy="777134"/>
              </a:xfrm>
              <a:prstGeom prst="rect">
                <a:avLst/>
              </a:prstGeom>
            </p:spPr>
          </p:pic>
          <p:sp>
            <p:nvSpPr>
              <p:cNvPr id="30" name="TextBox 29">
                <a:extLst>
                  <a:ext uri="{FF2B5EF4-FFF2-40B4-BE49-F238E27FC236}">
                    <a16:creationId xmlns:a16="http://schemas.microsoft.com/office/drawing/2014/main" id="{54EC085F-6E4C-444D-A6E5-249499C453FA}"/>
                  </a:ext>
                </a:extLst>
              </p:cNvPr>
              <p:cNvSpPr txBox="1"/>
              <p:nvPr/>
            </p:nvSpPr>
            <p:spPr>
              <a:xfrm>
                <a:off x="9410949" y="3785203"/>
                <a:ext cx="830154" cy="369332"/>
              </a:xfrm>
              <a:prstGeom prst="rect">
                <a:avLst/>
              </a:prstGeom>
              <a:noFill/>
            </p:spPr>
            <p:txBody>
              <a:bodyPr wrap="square" rtlCol="0">
                <a:normAutofit/>
              </a:bodyPr>
              <a:lstStyle/>
              <a:p>
                <a:pPr algn="ctr">
                  <a:lnSpc>
                    <a:spcPct val="90000"/>
                  </a:lnSpc>
                  <a:spcAft>
                    <a:spcPts val="600"/>
                  </a:spcAft>
                </a:pPr>
                <a:r>
                  <a:rPr lang="en-US" sz="900"/>
                  <a:t>Data</a:t>
                </a:r>
                <a:endParaRPr lang="en-DE" sz="900"/>
              </a:p>
            </p:txBody>
          </p:sp>
          <p:pic>
            <p:nvPicPr>
              <p:cNvPr id="31" name="Graphic 30" descr="Caret Down with solid fill">
                <a:extLst>
                  <a:ext uri="{FF2B5EF4-FFF2-40B4-BE49-F238E27FC236}">
                    <a16:creationId xmlns:a16="http://schemas.microsoft.com/office/drawing/2014/main" id="{2D644AEE-592A-497D-A519-219D4CEB4B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36164" y="3929184"/>
                <a:ext cx="914400" cy="914400"/>
              </a:xfrm>
              <a:prstGeom prst="rect">
                <a:avLst/>
              </a:prstGeom>
            </p:spPr>
          </p:pic>
          <p:pic>
            <p:nvPicPr>
              <p:cNvPr id="32" name="Graphic 31" descr="Presentation with pie chart outline">
                <a:extLst>
                  <a:ext uri="{FF2B5EF4-FFF2-40B4-BE49-F238E27FC236}">
                    <a16:creationId xmlns:a16="http://schemas.microsoft.com/office/drawing/2014/main" id="{E4A80DC1-1175-4FD1-8691-9098E84CE9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9584" y="3055469"/>
                <a:ext cx="914400" cy="914400"/>
              </a:xfrm>
              <a:prstGeom prst="rect">
                <a:avLst/>
              </a:prstGeom>
            </p:spPr>
          </p:pic>
          <p:sp>
            <p:nvSpPr>
              <p:cNvPr id="33" name="TextBox 32">
                <a:extLst>
                  <a:ext uri="{FF2B5EF4-FFF2-40B4-BE49-F238E27FC236}">
                    <a16:creationId xmlns:a16="http://schemas.microsoft.com/office/drawing/2014/main" id="{F3BC965C-A1AA-4322-B0D8-6AEB426812EC}"/>
                  </a:ext>
                </a:extLst>
              </p:cNvPr>
              <p:cNvSpPr txBox="1"/>
              <p:nvPr/>
            </p:nvSpPr>
            <p:spPr>
              <a:xfrm>
                <a:off x="8041707" y="3785203"/>
                <a:ext cx="830154" cy="369332"/>
              </a:xfrm>
              <a:prstGeom prst="rect">
                <a:avLst/>
              </a:prstGeom>
              <a:noFill/>
            </p:spPr>
            <p:txBody>
              <a:bodyPr wrap="square" rtlCol="0">
                <a:normAutofit/>
              </a:bodyPr>
              <a:lstStyle/>
              <a:p>
                <a:pPr algn="ctr">
                  <a:lnSpc>
                    <a:spcPct val="90000"/>
                  </a:lnSpc>
                  <a:spcAft>
                    <a:spcPts val="600"/>
                  </a:spcAft>
                </a:pPr>
                <a:r>
                  <a:rPr lang="en-US" sz="900"/>
                  <a:t>Result</a:t>
                </a:r>
                <a:endParaRPr lang="en-DE" sz="900"/>
              </a:p>
            </p:txBody>
          </p:sp>
          <p:grpSp>
            <p:nvGrpSpPr>
              <p:cNvPr id="52" name="Group 51">
                <a:extLst>
                  <a:ext uri="{FF2B5EF4-FFF2-40B4-BE49-F238E27FC236}">
                    <a16:creationId xmlns:a16="http://schemas.microsoft.com/office/drawing/2014/main" id="{185E4FCF-59F9-4D07-BEDB-52BFF3686708}"/>
                  </a:ext>
                </a:extLst>
              </p:cNvPr>
              <p:cNvGrpSpPr/>
              <p:nvPr/>
            </p:nvGrpSpPr>
            <p:grpSpPr>
              <a:xfrm>
                <a:off x="8748737" y="4901050"/>
                <a:ext cx="704850" cy="685800"/>
                <a:chOff x="8703601" y="4635364"/>
                <a:chExt cx="704850" cy="685800"/>
              </a:xfrm>
            </p:grpSpPr>
            <p:sp>
              <p:nvSpPr>
                <p:cNvPr id="45" name="Freeform: Shape 44">
                  <a:extLst>
                    <a:ext uri="{FF2B5EF4-FFF2-40B4-BE49-F238E27FC236}">
                      <a16:creationId xmlns:a16="http://schemas.microsoft.com/office/drawing/2014/main" id="{4B016D74-63B1-4668-9EA8-D1E984648804}"/>
                    </a:ext>
                  </a:extLst>
                </p:cNvPr>
                <p:cNvSpPr/>
                <p:nvPr/>
              </p:nvSpPr>
              <p:spPr>
                <a:xfrm>
                  <a:off x="8703601" y="4635364"/>
                  <a:ext cx="704850" cy="685800"/>
                </a:xfrm>
                <a:custGeom>
                  <a:avLst/>
                  <a:gdLst>
                    <a:gd name="connsiteX0" fmla="*/ 0 w 704850"/>
                    <a:gd name="connsiteY0" fmla="*/ 0 h 685800"/>
                    <a:gd name="connsiteX1" fmla="*/ 0 w 704850"/>
                    <a:gd name="connsiteY1" fmla="*/ 685800 h 685800"/>
                    <a:gd name="connsiteX2" fmla="*/ 704850 w 704850"/>
                    <a:gd name="connsiteY2" fmla="*/ 685800 h 685800"/>
                    <a:gd name="connsiteX3" fmla="*/ 704850 w 704850"/>
                    <a:gd name="connsiteY3" fmla="*/ 0 h 685800"/>
                    <a:gd name="connsiteX4" fmla="*/ 647700 w 704850"/>
                    <a:gd name="connsiteY4" fmla="*/ 314325 h 685800"/>
                    <a:gd name="connsiteX5" fmla="*/ 381000 w 704850"/>
                    <a:gd name="connsiteY5" fmla="*/ 314325 h 685800"/>
                    <a:gd name="connsiteX6" fmla="*/ 381000 w 704850"/>
                    <a:gd name="connsiteY6" fmla="*/ 57150 h 685800"/>
                    <a:gd name="connsiteX7" fmla="*/ 647700 w 704850"/>
                    <a:gd name="connsiteY7" fmla="*/ 57150 h 685800"/>
                    <a:gd name="connsiteX8" fmla="*/ 323850 w 704850"/>
                    <a:gd name="connsiteY8" fmla="*/ 57150 h 685800"/>
                    <a:gd name="connsiteX9" fmla="*/ 323850 w 704850"/>
                    <a:gd name="connsiteY9" fmla="*/ 314325 h 685800"/>
                    <a:gd name="connsiteX10" fmla="*/ 57150 w 704850"/>
                    <a:gd name="connsiteY10" fmla="*/ 314325 h 685800"/>
                    <a:gd name="connsiteX11" fmla="*/ 57150 w 704850"/>
                    <a:gd name="connsiteY11" fmla="*/ 57150 h 685800"/>
                    <a:gd name="connsiteX12" fmla="*/ 57150 w 704850"/>
                    <a:gd name="connsiteY12" fmla="*/ 371475 h 685800"/>
                    <a:gd name="connsiteX13" fmla="*/ 323850 w 704850"/>
                    <a:gd name="connsiteY13" fmla="*/ 371475 h 685800"/>
                    <a:gd name="connsiteX14" fmla="*/ 323850 w 704850"/>
                    <a:gd name="connsiteY14" fmla="*/ 628650 h 685800"/>
                    <a:gd name="connsiteX15" fmla="*/ 57150 w 704850"/>
                    <a:gd name="connsiteY15" fmla="*/ 628650 h 685800"/>
                    <a:gd name="connsiteX16" fmla="*/ 381000 w 704850"/>
                    <a:gd name="connsiteY16" fmla="*/ 628650 h 685800"/>
                    <a:gd name="connsiteX17" fmla="*/ 381000 w 704850"/>
                    <a:gd name="connsiteY17" fmla="*/ 371475 h 685800"/>
                    <a:gd name="connsiteX18" fmla="*/ 647700 w 704850"/>
                    <a:gd name="connsiteY18" fmla="*/ 371475 h 685800"/>
                    <a:gd name="connsiteX19" fmla="*/ 647700 w 704850"/>
                    <a:gd name="connsiteY19" fmla="*/ 62865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4850" h="685800">
                      <a:moveTo>
                        <a:pt x="0" y="0"/>
                      </a:moveTo>
                      <a:lnTo>
                        <a:pt x="0" y="685800"/>
                      </a:lnTo>
                      <a:lnTo>
                        <a:pt x="704850" y="685800"/>
                      </a:lnTo>
                      <a:lnTo>
                        <a:pt x="704850" y="0"/>
                      </a:lnTo>
                      <a:close/>
                      <a:moveTo>
                        <a:pt x="647700" y="314325"/>
                      </a:moveTo>
                      <a:lnTo>
                        <a:pt x="381000" y="314325"/>
                      </a:lnTo>
                      <a:lnTo>
                        <a:pt x="381000" y="57150"/>
                      </a:lnTo>
                      <a:lnTo>
                        <a:pt x="647700" y="57150"/>
                      </a:lnTo>
                      <a:close/>
                      <a:moveTo>
                        <a:pt x="323850" y="57150"/>
                      </a:moveTo>
                      <a:lnTo>
                        <a:pt x="323850" y="314325"/>
                      </a:lnTo>
                      <a:lnTo>
                        <a:pt x="57150" y="314325"/>
                      </a:lnTo>
                      <a:lnTo>
                        <a:pt x="57150" y="57150"/>
                      </a:lnTo>
                      <a:close/>
                      <a:moveTo>
                        <a:pt x="57150" y="371475"/>
                      </a:moveTo>
                      <a:lnTo>
                        <a:pt x="323850" y="371475"/>
                      </a:lnTo>
                      <a:lnTo>
                        <a:pt x="323850" y="628650"/>
                      </a:lnTo>
                      <a:lnTo>
                        <a:pt x="57150" y="628650"/>
                      </a:lnTo>
                      <a:close/>
                      <a:moveTo>
                        <a:pt x="381000" y="628650"/>
                      </a:moveTo>
                      <a:lnTo>
                        <a:pt x="381000" y="371475"/>
                      </a:lnTo>
                      <a:lnTo>
                        <a:pt x="647700" y="371475"/>
                      </a:lnTo>
                      <a:lnTo>
                        <a:pt x="647700" y="628650"/>
                      </a:lnTo>
                      <a:close/>
                    </a:path>
                  </a:pathLst>
                </a:custGeom>
                <a:solidFill>
                  <a:srgbClr val="000000"/>
                </a:solidFill>
                <a:ln w="9525" cap="flat">
                  <a:noFill/>
                  <a:prstDash val="solid"/>
                  <a:miter/>
                </a:ln>
              </p:spPr>
              <p:txBody>
                <a:bodyPr rtlCol="0" anchor="ctr"/>
                <a:lstStyle/>
                <a:p>
                  <a:endParaRPr lang="en-DE"/>
                </a:p>
              </p:txBody>
            </p:sp>
            <p:sp>
              <p:nvSpPr>
                <p:cNvPr id="46" name="Freeform: Shape 45">
                  <a:extLst>
                    <a:ext uri="{FF2B5EF4-FFF2-40B4-BE49-F238E27FC236}">
                      <a16:creationId xmlns:a16="http://schemas.microsoft.com/office/drawing/2014/main" id="{9E49332F-5BC9-41A3-87A9-10C59933851A}"/>
                    </a:ext>
                  </a:extLst>
                </p:cNvPr>
                <p:cNvSpPr/>
                <p:nvPr/>
              </p:nvSpPr>
              <p:spPr>
                <a:xfrm>
                  <a:off x="8808179" y="4730544"/>
                  <a:ext cx="171450" cy="171450"/>
                </a:xfrm>
                <a:custGeom>
                  <a:avLst/>
                  <a:gdLst>
                    <a:gd name="connsiteX0" fmla="*/ 171450 w 171450"/>
                    <a:gd name="connsiteY0" fmla="*/ 66675 h 171450"/>
                    <a:gd name="connsiteX1" fmla="*/ 104775 w 171450"/>
                    <a:gd name="connsiteY1" fmla="*/ 66675 h 171450"/>
                    <a:gd name="connsiteX2" fmla="*/ 104775 w 171450"/>
                    <a:gd name="connsiteY2" fmla="*/ 0 h 171450"/>
                    <a:gd name="connsiteX3" fmla="*/ 66675 w 171450"/>
                    <a:gd name="connsiteY3" fmla="*/ 0 h 171450"/>
                    <a:gd name="connsiteX4" fmla="*/ 66675 w 171450"/>
                    <a:gd name="connsiteY4" fmla="*/ 66675 h 171450"/>
                    <a:gd name="connsiteX5" fmla="*/ 0 w 171450"/>
                    <a:gd name="connsiteY5" fmla="*/ 66675 h 171450"/>
                    <a:gd name="connsiteX6" fmla="*/ 0 w 171450"/>
                    <a:gd name="connsiteY6" fmla="*/ 104775 h 171450"/>
                    <a:gd name="connsiteX7" fmla="*/ 66675 w 171450"/>
                    <a:gd name="connsiteY7" fmla="*/ 104775 h 171450"/>
                    <a:gd name="connsiteX8" fmla="*/ 66675 w 171450"/>
                    <a:gd name="connsiteY8" fmla="*/ 171450 h 171450"/>
                    <a:gd name="connsiteX9" fmla="*/ 104775 w 171450"/>
                    <a:gd name="connsiteY9" fmla="*/ 171450 h 171450"/>
                    <a:gd name="connsiteX10" fmla="*/ 104775 w 171450"/>
                    <a:gd name="connsiteY10" fmla="*/ 104775 h 171450"/>
                    <a:gd name="connsiteX11" fmla="*/ 171450 w 171450"/>
                    <a:gd name="connsiteY11" fmla="*/ 104775 h 171450"/>
                    <a:gd name="connsiteX12" fmla="*/ 171450 w 171450"/>
                    <a:gd name="connsiteY12" fmla="*/ 6667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0" h="171450">
                      <a:moveTo>
                        <a:pt x="171450" y="66675"/>
                      </a:moveTo>
                      <a:lnTo>
                        <a:pt x="104775" y="66675"/>
                      </a:lnTo>
                      <a:lnTo>
                        <a:pt x="104775" y="0"/>
                      </a:lnTo>
                      <a:lnTo>
                        <a:pt x="66675" y="0"/>
                      </a:lnTo>
                      <a:lnTo>
                        <a:pt x="66675" y="66675"/>
                      </a:lnTo>
                      <a:lnTo>
                        <a:pt x="0" y="66675"/>
                      </a:lnTo>
                      <a:lnTo>
                        <a:pt x="0" y="104775"/>
                      </a:lnTo>
                      <a:lnTo>
                        <a:pt x="66675" y="104775"/>
                      </a:lnTo>
                      <a:lnTo>
                        <a:pt x="66675" y="171450"/>
                      </a:lnTo>
                      <a:lnTo>
                        <a:pt x="104775" y="171450"/>
                      </a:lnTo>
                      <a:lnTo>
                        <a:pt x="104775" y="104775"/>
                      </a:lnTo>
                      <a:lnTo>
                        <a:pt x="171450" y="104775"/>
                      </a:lnTo>
                      <a:lnTo>
                        <a:pt x="171450" y="66675"/>
                      </a:lnTo>
                      <a:close/>
                    </a:path>
                  </a:pathLst>
                </a:custGeom>
                <a:solidFill>
                  <a:srgbClr val="000000"/>
                </a:solidFill>
                <a:ln w="9525" cap="flat">
                  <a:noFill/>
                  <a:prstDash val="solid"/>
                  <a:miter/>
                </a:ln>
              </p:spPr>
              <p:txBody>
                <a:bodyPr rtlCol="0" anchor="ctr"/>
                <a:lstStyle/>
                <a:p>
                  <a:endParaRPr lang="en-DE"/>
                </a:p>
              </p:txBody>
            </p:sp>
            <p:sp>
              <p:nvSpPr>
                <p:cNvPr id="47" name="Freeform: Shape 46">
                  <a:extLst>
                    <a:ext uri="{FF2B5EF4-FFF2-40B4-BE49-F238E27FC236}">
                      <a16:creationId xmlns:a16="http://schemas.microsoft.com/office/drawing/2014/main" id="{A5B9AC5B-DE3B-4351-BFA7-8C71507DB066}"/>
                    </a:ext>
                  </a:extLst>
                </p:cNvPr>
                <p:cNvSpPr/>
                <p:nvPr/>
              </p:nvSpPr>
              <p:spPr>
                <a:xfrm>
                  <a:off x="8819799" y="5056489"/>
                  <a:ext cx="148208" cy="148208"/>
                </a:xfrm>
                <a:custGeom>
                  <a:avLst/>
                  <a:gdLst>
                    <a:gd name="connsiteX0" fmla="*/ 148209 w 148208"/>
                    <a:gd name="connsiteY0" fmla="*/ 26956 h 148208"/>
                    <a:gd name="connsiteX1" fmla="*/ 121253 w 148208"/>
                    <a:gd name="connsiteY1" fmla="*/ 0 h 148208"/>
                    <a:gd name="connsiteX2" fmla="*/ 74105 w 148208"/>
                    <a:gd name="connsiteY2" fmla="*/ 47149 h 148208"/>
                    <a:gd name="connsiteX3" fmla="*/ 26956 w 148208"/>
                    <a:gd name="connsiteY3" fmla="*/ 0 h 148208"/>
                    <a:gd name="connsiteX4" fmla="*/ 0 w 148208"/>
                    <a:gd name="connsiteY4" fmla="*/ 26956 h 148208"/>
                    <a:gd name="connsiteX5" fmla="*/ 47149 w 148208"/>
                    <a:gd name="connsiteY5" fmla="*/ 74104 h 148208"/>
                    <a:gd name="connsiteX6" fmla="*/ 0 w 148208"/>
                    <a:gd name="connsiteY6" fmla="*/ 121253 h 148208"/>
                    <a:gd name="connsiteX7" fmla="*/ 26956 w 148208"/>
                    <a:gd name="connsiteY7" fmla="*/ 148209 h 148208"/>
                    <a:gd name="connsiteX8" fmla="*/ 74105 w 148208"/>
                    <a:gd name="connsiteY8" fmla="*/ 101060 h 148208"/>
                    <a:gd name="connsiteX9" fmla="*/ 121253 w 148208"/>
                    <a:gd name="connsiteY9" fmla="*/ 148209 h 148208"/>
                    <a:gd name="connsiteX10" fmla="*/ 148209 w 148208"/>
                    <a:gd name="connsiteY10" fmla="*/ 121253 h 148208"/>
                    <a:gd name="connsiteX11" fmla="*/ 101060 w 148208"/>
                    <a:gd name="connsiteY11" fmla="*/ 74104 h 148208"/>
                    <a:gd name="connsiteX12" fmla="*/ 148209 w 148208"/>
                    <a:gd name="connsiteY12" fmla="*/ 26956 h 14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208" h="148208">
                      <a:moveTo>
                        <a:pt x="148209" y="26956"/>
                      </a:moveTo>
                      <a:lnTo>
                        <a:pt x="121253" y="0"/>
                      </a:lnTo>
                      <a:lnTo>
                        <a:pt x="74105" y="47149"/>
                      </a:lnTo>
                      <a:lnTo>
                        <a:pt x="26956" y="0"/>
                      </a:lnTo>
                      <a:lnTo>
                        <a:pt x="0" y="26956"/>
                      </a:lnTo>
                      <a:lnTo>
                        <a:pt x="47149" y="74104"/>
                      </a:lnTo>
                      <a:lnTo>
                        <a:pt x="0" y="121253"/>
                      </a:lnTo>
                      <a:lnTo>
                        <a:pt x="26956" y="148209"/>
                      </a:lnTo>
                      <a:lnTo>
                        <a:pt x="74105" y="101060"/>
                      </a:lnTo>
                      <a:lnTo>
                        <a:pt x="121253" y="148209"/>
                      </a:lnTo>
                      <a:lnTo>
                        <a:pt x="148209" y="121253"/>
                      </a:lnTo>
                      <a:lnTo>
                        <a:pt x="101060" y="74104"/>
                      </a:lnTo>
                      <a:lnTo>
                        <a:pt x="148209" y="26956"/>
                      </a:lnTo>
                      <a:close/>
                    </a:path>
                  </a:pathLst>
                </a:custGeom>
                <a:solidFill>
                  <a:srgbClr val="000000"/>
                </a:solidFill>
                <a:ln w="9525" cap="flat">
                  <a:noFill/>
                  <a:prstDash val="solid"/>
                  <a:miter/>
                </a:ln>
              </p:spPr>
              <p:txBody>
                <a:bodyPr rtlCol="0" anchor="ctr"/>
                <a:lstStyle/>
                <a:p>
                  <a:endParaRPr lang="en-DE"/>
                </a:p>
              </p:txBody>
            </p:sp>
            <p:sp>
              <p:nvSpPr>
                <p:cNvPr id="48" name="Freeform: Shape 47">
                  <a:extLst>
                    <a:ext uri="{FF2B5EF4-FFF2-40B4-BE49-F238E27FC236}">
                      <a16:creationId xmlns:a16="http://schemas.microsoft.com/office/drawing/2014/main" id="{EA380B73-4BD8-4FB8-80C2-5BCFE2937BDD}"/>
                    </a:ext>
                  </a:extLst>
                </p:cNvPr>
                <p:cNvSpPr/>
                <p:nvPr/>
              </p:nvSpPr>
              <p:spPr>
                <a:xfrm rot="16200000">
                  <a:off x="9198704" y="4730544"/>
                  <a:ext cx="38100" cy="171450"/>
                </a:xfrm>
                <a:custGeom>
                  <a:avLst/>
                  <a:gdLst>
                    <a:gd name="connsiteX0" fmla="*/ 0 w 38100"/>
                    <a:gd name="connsiteY0" fmla="*/ 0 h 171450"/>
                    <a:gd name="connsiteX1" fmla="*/ 38100 w 38100"/>
                    <a:gd name="connsiteY1" fmla="*/ 0 h 171450"/>
                    <a:gd name="connsiteX2" fmla="*/ 38100 w 38100"/>
                    <a:gd name="connsiteY2" fmla="*/ 171450 h 171450"/>
                    <a:gd name="connsiteX3" fmla="*/ 0 w 3810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38100" h="171450">
                      <a:moveTo>
                        <a:pt x="0" y="0"/>
                      </a:moveTo>
                      <a:lnTo>
                        <a:pt x="38100" y="0"/>
                      </a:lnTo>
                      <a:lnTo>
                        <a:pt x="38100" y="171450"/>
                      </a:lnTo>
                      <a:lnTo>
                        <a:pt x="0" y="171450"/>
                      </a:lnTo>
                      <a:close/>
                    </a:path>
                  </a:pathLst>
                </a:custGeom>
                <a:solidFill>
                  <a:srgbClr val="000000"/>
                </a:solidFill>
                <a:ln w="9525" cap="flat">
                  <a:noFill/>
                  <a:prstDash val="solid"/>
                  <a:miter/>
                </a:ln>
              </p:spPr>
              <p:txBody>
                <a:bodyPr rtlCol="0" anchor="ctr"/>
                <a:lstStyle/>
                <a:p>
                  <a:endParaRPr lang="en-DE"/>
                </a:p>
              </p:txBody>
            </p:sp>
            <p:sp>
              <p:nvSpPr>
                <p:cNvPr id="49" name="Freeform: Shape 48">
                  <a:extLst>
                    <a:ext uri="{FF2B5EF4-FFF2-40B4-BE49-F238E27FC236}">
                      <a16:creationId xmlns:a16="http://schemas.microsoft.com/office/drawing/2014/main" id="{7C0129B5-5B72-4430-ABAF-3CC7C2E778B1}"/>
                    </a:ext>
                  </a:extLst>
                </p:cNvPr>
                <p:cNvSpPr/>
                <p:nvPr/>
              </p:nvSpPr>
              <p:spPr>
                <a:xfrm rot="16200000">
                  <a:off x="9198704" y="5054394"/>
                  <a:ext cx="38100" cy="171450"/>
                </a:xfrm>
                <a:custGeom>
                  <a:avLst/>
                  <a:gdLst>
                    <a:gd name="connsiteX0" fmla="*/ 0 w 38100"/>
                    <a:gd name="connsiteY0" fmla="*/ 0 h 171450"/>
                    <a:gd name="connsiteX1" fmla="*/ 38100 w 38100"/>
                    <a:gd name="connsiteY1" fmla="*/ 0 h 171450"/>
                    <a:gd name="connsiteX2" fmla="*/ 38100 w 38100"/>
                    <a:gd name="connsiteY2" fmla="*/ 171450 h 171450"/>
                    <a:gd name="connsiteX3" fmla="*/ 0 w 3810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38100" h="171450">
                      <a:moveTo>
                        <a:pt x="0" y="0"/>
                      </a:moveTo>
                      <a:lnTo>
                        <a:pt x="38100" y="0"/>
                      </a:lnTo>
                      <a:lnTo>
                        <a:pt x="38100" y="171450"/>
                      </a:lnTo>
                      <a:lnTo>
                        <a:pt x="0" y="171450"/>
                      </a:lnTo>
                      <a:close/>
                    </a:path>
                  </a:pathLst>
                </a:custGeom>
                <a:solidFill>
                  <a:srgbClr val="000000"/>
                </a:solidFill>
                <a:ln w="9525" cap="flat">
                  <a:noFill/>
                  <a:prstDash val="solid"/>
                  <a:miter/>
                </a:ln>
              </p:spPr>
              <p:txBody>
                <a:bodyPr rtlCol="0" anchor="ctr"/>
                <a:lstStyle/>
                <a:p>
                  <a:endParaRPr lang="en-DE"/>
                </a:p>
              </p:txBody>
            </p:sp>
            <p:sp>
              <p:nvSpPr>
                <p:cNvPr id="50" name="Freeform: Shape 49">
                  <a:extLst>
                    <a:ext uri="{FF2B5EF4-FFF2-40B4-BE49-F238E27FC236}">
                      <a16:creationId xmlns:a16="http://schemas.microsoft.com/office/drawing/2014/main" id="{C97F5BCE-E8B6-471C-88A5-15985E5F1211}"/>
                    </a:ext>
                  </a:extLst>
                </p:cNvPr>
                <p:cNvSpPr/>
                <p:nvPr/>
              </p:nvSpPr>
              <p:spPr>
                <a:xfrm>
                  <a:off x="9198704" y="5063919"/>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DE"/>
                </a:p>
              </p:txBody>
            </p:sp>
            <p:sp>
              <p:nvSpPr>
                <p:cNvPr id="51" name="Freeform: Shape 50">
                  <a:extLst>
                    <a:ext uri="{FF2B5EF4-FFF2-40B4-BE49-F238E27FC236}">
                      <a16:creationId xmlns:a16="http://schemas.microsoft.com/office/drawing/2014/main" id="{64DFDDFC-10AA-48DF-9174-CE7ADB3E36DE}"/>
                    </a:ext>
                  </a:extLst>
                </p:cNvPr>
                <p:cNvSpPr/>
                <p:nvPr/>
              </p:nvSpPr>
              <p:spPr>
                <a:xfrm>
                  <a:off x="9198704" y="5178219"/>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DE"/>
                </a:p>
              </p:txBody>
            </p:sp>
          </p:grpSp>
        </p:grpSp>
        <p:sp>
          <p:nvSpPr>
            <p:cNvPr id="54" name="TextBox 53">
              <a:extLst>
                <a:ext uri="{FF2B5EF4-FFF2-40B4-BE49-F238E27FC236}">
                  <a16:creationId xmlns:a16="http://schemas.microsoft.com/office/drawing/2014/main" id="{6007A983-47D2-401C-A2CC-C99023AD2B8B}"/>
                </a:ext>
              </a:extLst>
            </p:cNvPr>
            <p:cNvSpPr txBox="1"/>
            <p:nvPr/>
          </p:nvSpPr>
          <p:spPr>
            <a:xfrm>
              <a:off x="6988845" y="4323732"/>
              <a:ext cx="1811214" cy="222819"/>
            </a:xfrm>
            <a:prstGeom prst="rect">
              <a:avLst/>
            </a:prstGeom>
            <a:noFill/>
          </p:spPr>
          <p:txBody>
            <a:bodyPr wrap="square" rtlCol="0">
              <a:normAutofit/>
            </a:bodyPr>
            <a:lstStyle/>
            <a:p>
              <a:pPr algn="ctr">
                <a:lnSpc>
                  <a:spcPct val="90000"/>
                </a:lnSpc>
                <a:spcAft>
                  <a:spcPts val="600"/>
                </a:spcAft>
              </a:pPr>
              <a:r>
                <a:rPr lang="en-US" sz="900"/>
                <a:t>Traditional Programming</a:t>
              </a:r>
              <a:endParaRPr lang="en-DE" sz="900"/>
            </a:p>
          </p:txBody>
        </p:sp>
        <p:sp>
          <p:nvSpPr>
            <p:cNvPr id="55" name="TextBox 54">
              <a:extLst>
                <a:ext uri="{FF2B5EF4-FFF2-40B4-BE49-F238E27FC236}">
                  <a16:creationId xmlns:a16="http://schemas.microsoft.com/office/drawing/2014/main" id="{0A0F8B28-F2B5-4ABD-BD39-FEA907AA1114}"/>
                </a:ext>
              </a:extLst>
            </p:cNvPr>
            <p:cNvSpPr txBox="1"/>
            <p:nvPr/>
          </p:nvSpPr>
          <p:spPr>
            <a:xfrm>
              <a:off x="10559510" y="4327401"/>
              <a:ext cx="1811214" cy="222819"/>
            </a:xfrm>
            <a:prstGeom prst="rect">
              <a:avLst/>
            </a:prstGeom>
            <a:noFill/>
          </p:spPr>
          <p:txBody>
            <a:bodyPr wrap="square" rtlCol="0">
              <a:normAutofit/>
            </a:bodyPr>
            <a:lstStyle/>
            <a:p>
              <a:pPr algn="ctr">
                <a:lnSpc>
                  <a:spcPct val="90000"/>
                </a:lnSpc>
                <a:spcAft>
                  <a:spcPts val="600"/>
                </a:spcAft>
              </a:pPr>
              <a:r>
                <a:rPr lang="en-US" sz="900"/>
                <a:t>Machine Learning</a:t>
              </a:r>
              <a:endParaRPr lang="en-DE" sz="900"/>
            </a:p>
          </p:txBody>
        </p:sp>
      </p:grpSp>
    </p:spTree>
    <p:extLst>
      <p:ext uri="{BB962C8B-B14F-4D97-AF65-F5344CB8AC3E}">
        <p14:creationId xmlns:p14="http://schemas.microsoft.com/office/powerpoint/2010/main" val="264625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4" name="Rectangle 7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oftware sind Instruktionen - Machine Learning lernt von Daten">
            <a:extLst>
              <a:ext uri="{FF2B5EF4-FFF2-40B4-BE49-F238E27FC236}">
                <a16:creationId xmlns:a16="http://schemas.microsoft.com/office/drawing/2014/main" id="{8921CE5A-2279-45B4-97DE-C8AA5D4104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7" b="1"/>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7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1AF7-5B54-4115-B757-2E45E071B302}"/>
              </a:ext>
            </a:extLst>
          </p:cNvPr>
          <p:cNvSpPr>
            <a:spLocks noGrp="1"/>
          </p:cNvSpPr>
          <p:nvPr>
            <p:ph type="title"/>
          </p:nvPr>
        </p:nvSpPr>
        <p:spPr/>
        <p:txBody>
          <a:bodyPr/>
          <a:lstStyle/>
          <a:p>
            <a:r>
              <a:rPr lang="en-US" dirty="0"/>
              <a:t> </a:t>
            </a:r>
            <a:endParaRPr lang="en-DE" dirty="0"/>
          </a:p>
        </p:txBody>
      </p:sp>
      <p:pic>
        <p:nvPicPr>
          <p:cNvPr id="25" name="Graphic 24" descr="Convertible with solid fill">
            <a:extLst>
              <a:ext uri="{FF2B5EF4-FFF2-40B4-BE49-F238E27FC236}">
                <a16:creationId xmlns:a16="http://schemas.microsoft.com/office/drawing/2014/main" id="{D5ED88EF-8768-4880-AFF0-8F54109D05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695" y="6138672"/>
            <a:ext cx="785813" cy="785813"/>
          </a:xfrm>
          <a:prstGeom prst="rect">
            <a:avLst/>
          </a:prstGeom>
        </p:spPr>
      </p:pic>
      <p:pic>
        <p:nvPicPr>
          <p:cNvPr id="26" name="Graphic 25" descr="Truck with solid fill">
            <a:extLst>
              <a:ext uri="{FF2B5EF4-FFF2-40B4-BE49-F238E27FC236}">
                <a16:creationId xmlns:a16="http://schemas.microsoft.com/office/drawing/2014/main" id="{4C157C82-D9E7-48CE-8102-6D35701238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22044" y="6080899"/>
            <a:ext cx="823951" cy="823951"/>
          </a:xfrm>
          <a:prstGeom prst="rect">
            <a:avLst/>
          </a:prstGeom>
        </p:spPr>
      </p:pic>
      <p:grpSp>
        <p:nvGrpSpPr>
          <p:cNvPr id="41" name="Group 40">
            <a:extLst>
              <a:ext uri="{FF2B5EF4-FFF2-40B4-BE49-F238E27FC236}">
                <a16:creationId xmlns:a16="http://schemas.microsoft.com/office/drawing/2014/main" id="{58C15BBE-81B8-4AE9-9EED-3684ADAB5046}"/>
              </a:ext>
            </a:extLst>
          </p:cNvPr>
          <p:cNvGrpSpPr/>
          <p:nvPr/>
        </p:nvGrpSpPr>
        <p:grpSpPr>
          <a:xfrm>
            <a:off x="633413" y="1369219"/>
            <a:ext cx="10458450" cy="5366541"/>
            <a:chOff x="633413" y="1369219"/>
            <a:chExt cx="10458450" cy="5366541"/>
          </a:xfrm>
        </p:grpSpPr>
        <p:pic>
          <p:nvPicPr>
            <p:cNvPr id="21" name="Graphic 20" descr="Cycling with solid fill">
              <a:extLst>
                <a:ext uri="{FF2B5EF4-FFF2-40B4-BE49-F238E27FC236}">
                  <a16:creationId xmlns:a16="http://schemas.microsoft.com/office/drawing/2014/main" id="{AF25CD62-7135-4616-8C04-1DF9A98A74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8082" y="6099967"/>
              <a:ext cx="635793" cy="635793"/>
            </a:xfrm>
            <a:prstGeom prst="rect">
              <a:avLst/>
            </a:prstGeom>
          </p:spPr>
        </p:pic>
        <p:grpSp>
          <p:nvGrpSpPr>
            <p:cNvPr id="40" name="Group 39">
              <a:extLst>
                <a:ext uri="{FF2B5EF4-FFF2-40B4-BE49-F238E27FC236}">
                  <a16:creationId xmlns:a16="http://schemas.microsoft.com/office/drawing/2014/main" id="{6EAA9C18-8856-4690-B8E0-772C9D501C2E}"/>
                </a:ext>
              </a:extLst>
            </p:cNvPr>
            <p:cNvGrpSpPr/>
            <p:nvPr/>
          </p:nvGrpSpPr>
          <p:grpSpPr>
            <a:xfrm>
              <a:off x="633413" y="1369219"/>
              <a:ext cx="10458450" cy="4929969"/>
              <a:chOff x="633413" y="1369219"/>
              <a:chExt cx="10458450" cy="4929969"/>
            </a:xfrm>
          </p:grpSpPr>
          <p:sp>
            <p:nvSpPr>
              <p:cNvPr id="4" name="Rectangle: Rounded Corners 3">
                <a:extLst>
                  <a:ext uri="{FF2B5EF4-FFF2-40B4-BE49-F238E27FC236}">
                    <a16:creationId xmlns:a16="http://schemas.microsoft.com/office/drawing/2014/main" id="{65BAEA0D-68F7-4196-8FB7-E2E513EFA336}"/>
                  </a:ext>
                </a:extLst>
              </p:cNvPr>
              <p:cNvSpPr/>
              <p:nvPr/>
            </p:nvSpPr>
            <p:spPr>
              <a:xfrm>
                <a:off x="633413" y="2076450"/>
                <a:ext cx="2833687"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Dataset</a:t>
                </a:r>
                <a:endParaRPr lang="en-DE" dirty="0"/>
              </a:p>
            </p:txBody>
          </p:sp>
          <p:sp>
            <p:nvSpPr>
              <p:cNvPr id="5" name="Rectangle: Rounded Corners 4">
                <a:extLst>
                  <a:ext uri="{FF2B5EF4-FFF2-40B4-BE49-F238E27FC236}">
                    <a16:creationId xmlns:a16="http://schemas.microsoft.com/office/drawing/2014/main" id="{7D9C8753-32F5-49D7-B799-2F17B3E35DE5}"/>
                  </a:ext>
                </a:extLst>
              </p:cNvPr>
              <p:cNvSpPr/>
              <p:nvPr/>
            </p:nvSpPr>
            <p:spPr>
              <a:xfrm>
                <a:off x="4395788" y="1369219"/>
                <a:ext cx="3019425" cy="2200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Machine Learning Algorithm</a:t>
                </a:r>
                <a:endParaRPr lang="en-DE" dirty="0"/>
              </a:p>
            </p:txBody>
          </p:sp>
          <p:pic>
            <p:nvPicPr>
              <p:cNvPr id="7" name="Graphic 6" descr="Arrow Right with solid fill">
                <a:extLst>
                  <a:ext uri="{FF2B5EF4-FFF2-40B4-BE49-F238E27FC236}">
                    <a16:creationId xmlns:a16="http://schemas.microsoft.com/office/drawing/2014/main" id="{ADEC5ED7-D898-47F4-B6FD-548B4274E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74244" y="2012156"/>
                <a:ext cx="914400" cy="914400"/>
              </a:xfrm>
              <a:prstGeom prst="rect">
                <a:avLst/>
              </a:prstGeom>
            </p:spPr>
          </p:pic>
          <p:sp>
            <p:nvSpPr>
              <p:cNvPr id="8" name="Rectangle: Rounded Corners 7">
                <a:extLst>
                  <a:ext uri="{FF2B5EF4-FFF2-40B4-BE49-F238E27FC236}">
                    <a16:creationId xmlns:a16="http://schemas.microsoft.com/office/drawing/2014/main" id="{B11D7E32-4E35-4C72-B2EC-C9C276A37E11}"/>
                  </a:ext>
                </a:extLst>
              </p:cNvPr>
              <p:cNvSpPr/>
              <p:nvPr/>
            </p:nvSpPr>
            <p:spPr>
              <a:xfrm>
                <a:off x="8258176" y="1881188"/>
                <a:ext cx="2833687" cy="1385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DE" dirty="0"/>
              </a:p>
            </p:txBody>
          </p:sp>
          <p:sp>
            <p:nvSpPr>
              <p:cNvPr id="9" name="Rectangle: Rounded Corners 8">
                <a:extLst>
                  <a:ext uri="{FF2B5EF4-FFF2-40B4-BE49-F238E27FC236}">
                    <a16:creationId xmlns:a16="http://schemas.microsoft.com/office/drawing/2014/main" id="{9D070D2E-5FF7-441A-8239-7C447C34F43E}"/>
                  </a:ext>
                </a:extLst>
              </p:cNvPr>
              <p:cNvSpPr/>
              <p:nvPr/>
            </p:nvSpPr>
            <p:spPr>
              <a:xfrm>
                <a:off x="4383882" y="4032248"/>
                <a:ext cx="3019425" cy="14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Algorithm</a:t>
                </a:r>
                <a:endParaRPr lang="en-DE" dirty="0"/>
              </a:p>
            </p:txBody>
          </p:sp>
          <p:pic>
            <p:nvPicPr>
              <p:cNvPr id="10" name="Graphic 9" descr="Arrow Right with solid fill">
                <a:extLst>
                  <a:ext uri="{FF2B5EF4-FFF2-40B4-BE49-F238E27FC236}">
                    <a16:creationId xmlns:a16="http://schemas.microsoft.com/office/drawing/2014/main" id="{839E4723-4DBF-4E5D-99B7-765BF591DA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03307" y="2014537"/>
                <a:ext cx="914400" cy="914400"/>
              </a:xfrm>
              <a:prstGeom prst="rect">
                <a:avLst/>
              </a:prstGeom>
            </p:spPr>
          </p:pic>
          <p:pic>
            <p:nvPicPr>
              <p:cNvPr id="12" name="Graphic 11" descr="Car with solid fill">
                <a:extLst>
                  <a:ext uri="{FF2B5EF4-FFF2-40B4-BE49-F238E27FC236}">
                    <a16:creationId xmlns:a16="http://schemas.microsoft.com/office/drawing/2014/main" id="{083190EE-3E99-49EE-A4B7-07C35935A6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4844" y="2790825"/>
                <a:ext cx="704850" cy="704850"/>
              </a:xfrm>
              <a:prstGeom prst="rect">
                <a:avLst/>
              </a:prstGeom>
            </p:spPr>
          </p:pic>
          <p:pic>
            <p:nvPicPr>
              <p:cNvPr id="14" name="Graphic 13" descr="Car with solid fill">
                <a:extLst>
                  <a:ext uri="{FF2B5EF4-FFF2-40B4-BE49-F238E27FC236}">
                    <a16:creationId xmlns:a16="http://schemas.microsoft.com/office/drawing/2014/main" id="{3A9DF7C0-272C-4851-A755-5647F2F563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82316" y="2724150"/>
                <a:ext cx="704850" cy="704850"/>
              </a:xfrm>
              <a:prstGeom prst="rect">
                <a:avLst/>
              </a:prstGeom>
            </p:spPr>
          </p:pic>
          <p:pic>
            <p:nvPicPr>
              <p:cNvPr id="15" name="Graphic 14" descr="Car with solid fill">
                <a:extLst>
                  <a:ext uri="{FF2B5EF4-FFF2-40B4-BE49-F238E27FC236}">
                    <a16:creationId xmlns:a16="http://schemas.microsoft.com/office/drawing/2014/main" id="{27863F23-D515-47A2-93BD-A93F2F66B3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82987" y="2958107"/>
                <a:ext cx="704850" cy="704850"/>
              </a:xfrm>
              <a:prstGeom prst="rect">
                <a:avLst/>
              </a:prstGeom>
            </p:spPr>
          </p:pic>
          <p:pic>
            <p:nvPicPr>
              <p:cNvPr id="17" name="Graphic 16" descr="Taxi with solid fill">
                <a:extLst>
                  <a:ext uri="{FF2B5EF4-FFF2-40B4-BE49-F238E27FC236}">
                    <a16:creationId xmlns:a16="http://schemas.microsoft.com/office/drawing/2014/main" id="{427E1A35-C841-469B-8283-A5BACB8AFA1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24213" y="2855516"/>
                <a:ext cx="623886" cy="623886"/>
              </a:xfrm>
              <a:prstGeom prst="rect">
                <a:avLst/>
              </a:prstGeom>
            </p:spPr>
          </p:pic>
          <p:pic>
            <p:nvPicPr>
              <p:cNvPr id="18" name="Graphic 17" descr="Taxi with solid fill">
                <a:extLst>
                  <a:ext uri="{FF2B5EF4-FFF2-40B4-BE49-F238E27FC236}">
                    <a16:creationId xmlns:a16="http://schemas.microsoft.com/office/drawing/2014/main" id="{60B82792-4674-4740-8CBC-F8C43A88A39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577704" y="2831307"/>
                <a:ext cx="623886" cy="623886"/>
              </a:xfrm>
              <a:prstGeom prst="rect">
                <a:avLst/>
              </a:prstGeom>
            </p:spPr>
          </p:pic>
          <p:sp>
            <p:nvSpPr>
              <p:cNvPr id="19" name="Rectangle: Rounded Corners 18">
                <a:extLst>
                  <a:ext uri="{FF2B5EF4-FFF2-40B4-BE49-F238E27FC236}">
                    <a16:creationId xmlns:a16="http://schemas.microsoft.com/office/drawing/2014/main" id="{FA7B5C27-EA25-4FE7-8274-345E22EC4BFF}"/>
                  </a:ext>
                </a:extLst>
              </p:cNvPr>
              <p:cNvSpPr/>
              <p:nvPr/>
            </p:nvSpPr>
            <p:spPr>
              <a:xfrm>
                <a:off x="702469" y="4351732"/>
                <a:ext cx="2833687"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Input</a:t>
                </a:r>
                <a:endParaRPr lang="en-DE" dirty="0"/>
              </a:p>
            </p:txBody>
          </p:sp>
          <p:pic>
            <p:nvPicPr>
              <p:cNvPr id="23" name="Graphic 22" descr="Truck with solid fill">
                <a:extLst>
                  <a:ext uri="{FF2B5EF4-FFF2-40B4-BE49-F238E27FC236}">
                    <a16:creationId xmlns:a16="http://schemas.microsoft.com/office/drawing/2014/main" id="{0F747849-2C85-481A-888C-98853DF8A6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469" y="5169651"/>
                <a:ext cx="823951" cy="823951"/>
              </a:xfrm>
              <a:prstGeom prst="rect">
                <a:avLst/>
              </a:prstGeom>
            </p:spPr>
          </p:pic>
          <p:pic>
            <p:nvPicPr>
              <p:cNvPr id="28" name="Graphic 27" descr="Checkmark with solid fill">
                <a:extLst>
                  <a:ext uri="{FF2B5EF4-FFF2-40B4-BE49-F238E27FC236}">
                    <a16:creationId xmlns:a16="http://schemas.microsoft.com/office/drawing/2014/main" id="{67DD7097-B154-4F53-B1D6-3979EE1F94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541258" y="5993602"/>
                <a:ext cx="305586" cy="305586"/>
              </a:xfrm>
              <a:prstGeom prst="rect">
                <a:avLst/>
              </a:prstGeom>
            </p:spPr>
          </p:pic>
          <p:pic>
            <p:nvPicPr>
              <p:cNvPr id="29" name="Graphic 28" descr="Convertible with solid fill">
                <a:extLst>
                  <a:ext uri="{FF2B5EF4-FFF2-40B4-BE49-F238E27FC236}">
                    <a16:creationId xmlns:a16="http://schemas.microsoft.com/office/drawing/2014/main" id="{38655C3D-E3A0-4855-AC08-4BC671E3D6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5217" y="5137545"/>
                <a:ext cx="785813" cy="785813"/>
              </a:xfrm>
              <a:prstGeom prst="rect">
                <a:avLst/>
              </a:prstGeom>
            </p:spPr>
          </p:pic>
          <p:pic>
            <p:nvPicPr>
              <p:cNvPr id="30" name="Graphic 29" descr="Cycling with solid fill">
                <a:extLst>
                  <a:ext uri="{FF2B5EF4-FFF2-40B4-BE49-F238E27FC236}">
                    <a16:creationId xmlns:a16="http://schemas.microsoft.com/office/drawing/2014/main" id="{7673C0D3-AB6D-41C4-B7CB-BB0B3C72EF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88420" y="5212554"/>
                <a:ext cx="635793" cy="635793"/>
              </a:xfrm>
              <a:prstGeom prst="rect">
                <a:avLst/>
              </a:prstGeom>
            </p:spPr>
          </p:pic>
          <p:pic>
            <p:nvPicPr>
              <p:cNvPr id="32" name="Graphic 31" descr="Badge Cross with solid fill">
                <a:extLst>
                  <a:ext uri="{FF2B5EF4-FFF2-40B4-BE49-F238E27FC236}">
                    <a16:creationId xmlns:a16="http://schemas.microsoft.com/office/drawing/2014/main" id="{B7B5725C-6E87-48FA-90DC-6912EF485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665208" y="5681624"/>
                <a:ext cx="483467" cy="483467"/>
              </a:xfrm>
              <a:prstGeom prst="rect">
                <a:avLst/>
              </a:prstGeom>
            </p:spPr>
          </p:pic>
          <p:pic>
            <p:nvPicPr>
              <p:cNvPr id="34" name="Graphic 33" descr="Badge Question Mark outline">
                <a:extLst>
                  <a:ext uri="{FF2B5EF4-FFF2-40B4-BE49-F238E27FC236}">
                    <a16:creationId xmlns:a16="http://schemas.microsoft.com/office/drawing/2014/main" id="{FAEBC158-77ED-4752-8EDE-4079E512A85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917244" y="5681624"/>
                <a:ext cx="597693" cy="597693"/>
              </a:xfrm>
              <a:prstGeom prst="rect">
                <a:avLst/>
              </a:prstGeom>
            </p:spPr>
          </p:pic>
          <p:pic>
            <p:nvPicPr>
              <p:cNvPr id="36" name="Graphic 35" descr="Line arrow: Straight with solid fill">
                <a:extLst>
                  <a:ext uri="{FF2B5EF4-FFF2-40B4-BE49-F238E27FC236}">
                    <a16:creationId xmlns:a16="http://schemas.microsoft.com/office/drawing/2014/main" id="{51352A98-3A4E-4F32-85D7-BCBC4BB266D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502819" y="4298154"/>
                <a:ext cx="914400" cy="914400"/>
              </a:xfrm>
              <a:prstGeom prst="rect">
                <a:avLst/>
              </a:prstGeom>
            </p:spPr>
          </p:pic>
          <p:pic>
            <p:nvPicPr>
              <p:cNvPr id="38" name="Graphic 37" descr="Arrow Down with solid fill">
                <a:extLst>
                  <a:ext uri="{FF2B5EF4-FFF2-40B4-BE49-F238E27FC236}">
                    <a16:creationId xmlns:a16="http://schemas.microsoft.com/office/drawing/2014/main" id="{061D90B7-4E07-40F3-95EE-3E3BA99B78C4}"/>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285088" y="3590926"/>
                <a:ext cx="1033980" cy="947143"/>
              </a:xfrm>
              <a:prstGeom prst="rect">
                <a:avLst/>
              </a:prstGeom>
            </p:spPr>
          </p:pic>
          <p:pic>
            <p:nvPicPr>
              <p:cNvPr id="39" name="Graphic 38" descr="Line arrow: Straight with solid fill">
                <a:extLst>
                  <a:ext uri="{FF2B5EF4-FFF2-40B4-BE49-F238E27FC236}">
                    <a16:creationId xmlns:a16="http://schemas.microsoft.com/office/drawing/2014/main" id="{F213A868-FA33-4F43-BC48-7CBB561C98D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144171" y="4303708"/>
                <a:ext cx="914400" cy="914400"/>
              </a:xfrm>
              <a:prstGeom prst="rect">
                <a:avLst/>
              </a:prstGeom>
            </p:spPr>
          </p:pic>
        </p:grpSp>
      </p:grpSp>
    </p:spTree>
    <p:extLst>
      <p:ext uri="{BB962C8B-B14F-4D97-AF65-F5344CB8AC3E}">
        <p14:creationId xmlns:p14="http://schemas.microsoft.com/office/powerpoint/2010/main" val="400874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04B6C-EC3D-412D-806C-AA485914223F}"/>
              </a:ext>
            </a:extLst>
          </p:cNvPr>
          <p:cNvSpPr>
            <a:spLocks noGrp="1"/>
          </p:cNvSpPr>
          <p:nvPr>
            <p:ph type="title"/>
          </p:nvPr>
        </p:nvSpPr>
        <p:spPr>
          <a:xfrm>
            <a:off x="1043631" y="809898"/>
            <a:ext cx="9942716" cy="1554480"/>
          </a:xfrm>
        </p:spPr>
        <p:txBody>
          <a:bodyPr anchor="ctr">
            <a:normAutofit/>
          </a:bodyPr>
          <a:lstStyle/>
          <a:p>
            <a:r>
              <a:rPr lang="de-DE" sz="4800" b="1" i="0">
                <a:effectLst/>
                <a:latin typeface="Basis Grotesque Pro"/>
              </a:rPr>
              <a:t>Wie lernen Machine Learning Algorithmen?</a:t>
            </a:r>
            <a:endParaRPr lang="en-DE" sz="4800"/>
          </a:p>
        </p:txBody>
      </p:sp>
      <p:sp>
        <p:nvSpPr>
          <p:cNvPr id="3" name="Content Placeholder 2">
            <a:extLst>
              <a:ext uri="{FF2B5EF4-FFF2-40B4-BE49-F238E27FC236}">
                <a16:creationId xmlns:a16="http://schemas.microsoft.com/office/drawing/2014/main" id="{F1E81E94-53A3-40D7-BC67-78520E46452E}"/>
              </a:ext>
            </a:extLst>
          </p:cNvPr>
          <p:cNvSpPr>
            <a:spLocks noGrp="1"/>
          </p:cNvSpPr>
          <p:nvPr>
            <p:ph idx="1"/>
          </p:nvPr>
        </p:nvSpPr>
        <p:spPr>
          <a:xfrm>
            <a:off x="1045028" y="3017522"/>
            <a:ext cx="9941319" cy="3124658"/>
          </a:xfrm>
        </p:spPr>
        <p:txBody>
          <a:bodyPr anchor="ctr">
            <a:normAutofit/>
          </a:bodyPr>
          <a:lstStyle/>
          <a:p>
            <a:pPr marL="0" indent="0">
              <a:buNone/>
            </a:pPr>
            <a:r>
              <a:rPr lang="de-DE" sz="2400" dirty="0"/>
              <a:t>In Machine Learning unterscheidet man hauptsächlich (aber nicht ausschließlich) zwischen zwei große Arten an Lernproblemen: Supervised (überwachtes) und Unsupervised Learning (unüberwachtes)</a:t>
            </a:r>
            <a:endParaRPr lang="en-US" sz="2400" dirty="0"/>
          </a:p>
          <a:p>
            <a:r>
              <a:rPr lang="en-US" sz="2400"/>
              <a:t>Supervised Learning</a:t>
            </a:r>
          </a:p>
          <a:p>
            <a:r>
              <a:rPr lang="en-US" sz="2400"/>
              <a:t>Unsupervised Learning</a:t>
            </a:r>
            <a:endParaRPr lang="en-DE"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655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1452</TotalTime>
  <Words>1319</Words>
  <Application>Microsoft Office PowerPoint</Application>
  <PresentationFormat>Widescreen</PresentationFormat>
  <Paragraphs>100</Paragraphs>
  <Slides>25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Basis Grotesque Pro</vt:lpstr>
      <vt:lpstr>Calibri</vt:lpstr>
      <vt:lpstr>Calibri Light</vt:lpstr>
      <vt:lpstr>charter</vt:lpstr>
      <vt:lpstr>Gotham SSm A</vt:lpstr>
      <vt:lpstr>Lora</vt:lpstr>
      <vt:lpstr>Merriweather</vt:lpstr>
      <vt:lpstr>Office Theme</vt:lpstr>
      <vt:lpstr>Introduction to Machine Learning</vt:lpstr>
      <vt:lpstr>PowerPoint Presentation</vt:lpstr>
      <vt:lpstr>Was ist Maschinelles Lernen?</vt:lpstr>
      <vt:lpstr>PowerPoint Presentation</vt:lpstr>
      <vt:lpstr>PowerPoint Presentation</vt:lpstr>
      <vt:lpstr>Was ist Maschinelles Lernen?</vt:lpstr>
      <vt:lpstr>PowerPoint Presentation</vt:lpstr>
      <vt:lpstr> </vt:lpstr>
      <vt:lpstr>Wie lernen Machine Learning Algorithmen?</vt:lpstr>
      <vt:lpstr>PowerPoint Presentation</vt:lpstr>
      <vt:lpstr>Supervised Learning</vt:lpstr>
      <vt:lpstr>PowerPoint Presentation</vt:lpstr>
      <vt:lpstr>Types of Supervised Learning</vt:lpstr>
      <vt:lpstr>Classification</vt:lpstr>
      <vt:lpstr>Spam Detection</vt:lpstr>
      <vt:lpstr>Classification Types</vt:lpstr>
      <vt:lpstr>Classification Algorithms</vt:lpstr>
      <vt:lpstr>PowerPoint Presentation</vt:lpstr>
      <vt:lpstr>Regression</vt:lpstr>
      <vt:lpstr>PowerPoint Presentation</vt:lpstr>
      <vt:lpstr>Regression Algorithms</vt:lpstr>
      <vt:lpstr>Unsupervised Learning</vt:lpstr>
      <vt:lpstr>Unsupervised Learning</vt:lpstr>
      <vt:lpstr>Unsupervised Learning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Indraneel Pole</dc:creator>
  <cp:lastModifiedBy>Indraneel Pole</cp:lastModifiedBy>
  <cp:revision>14</cp:revision>
  <dcterms:created xsi:type="dcterms:W3CDTF">2021-10-31T11:58:34Z</dcterms:created>
  <dcterms:modified xsi:type="dcterms:W3CDTF">2021-11-01T16:49:04Z</dcterms:modified>
</cp:coreProperties>
</file>