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856853"/>
            <a:ext cx="10464800" cy="1568847"/>
          </a:xfrm>
          <a:prstGeom prst="rect">
            <a:avLst/>
          </a:prstGeom>
        </p:spPr>
        <p:txBody>
          <a:bodyPr/>
          <a:lstStyle>
            <a:lvl1pPr>
              <a:defRPr b="1">
                <a:latin typeface="Bank Gothic Medium"/>
                <a:ea typeface="Bank Gothic Medium"/>
                <a:cs typeface="Bank Gothic Medium"/>
                <a:sym typeface="Bank Gothic Medium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000">
                <a:solidFill>
                  <a:srgbClr val="FFFFFF"/>
                </a:solidFill>
              </a:rPr>
              <a:t>Hoardr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6108700"/>
            <a:ext cx="10464800" cy="2806552"/>
          </a:xfrm>
          <a:prstGeom prst="rect">
            <a:avLst/>
          </a:prstGeom>
        </p:spPr>
        <p:txBody>
          <a:bodyPr/>
          <a:lstStyle/>
          <a:p>
            <a:pPr lvl="0" defTabSz="408940">
              <a:defRPr sz="1800">
                <a:solidFill>
                  <a:srgbClr val="000000"/>
                </a:solidFill>
              </a:defRPr>
            </a:pPr>
            <a:r>
              <a:rPr b="1" sz="2240" u="sng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Team: 160 Zaibatsu</a:t>
            </a:r>
            <a:endParaRPr b="1" sz="2240" u="sng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defTabSz="408940">
              <a:defRPr sz="1800">
                <a:solidFill>
                  <a:srgbClr val="000000"/>
                </a:solidFill>
              </a:defRPr>
            </a:pPr>
            <a:endParaRPr b="1" sz="224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defTabSz="408940">
              <a:defRPr sz="1800">
                <a:solidFill>
                  <a:srgbClr val="000000"/>
                </a:solidFill>
              </a:defRPr>
            </a:pPr>
            <a:r>
              <a:rPr b="1" sz="224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Chris Nguyen</a:t>
            </a:r>
            <a:endParaRPr b="1" sz="224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defTabSz="408940">
              <a:defRPr sz="1800">
                <a:solidFill>
                  <a:srgbClr val="000000"/>
                </a:solidFill>
              </a:defRPr>
            </a:pPr>
            <a:r>
              <a:rPr b="1" sz="224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Sean Papay</a:t>
            </a:r>
            <a:endParaRPr b="1" sz="224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defTabSz="408940">
              <a:defRPr sz="1800">
                <a:solidFill>
                  <a:srgbClr val="000000"/>
                </a:solidFill>
              </a:defRPr>
            </a:pPr>
            <a:r>
              <a:rPr b="1" sz="224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Dakota Polenz</a:t>
            </a:r>
            <a:endParaRPr b="1" sz="224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defTabSz="408940">
              <a:defRPr sz="1800">
                <a:solidFill>
                  <a:srgbClr val="000000"/>
                </a:solidFill>
              </a:defRPr>
            </a:pPr>
            <a:r>
              <a:rPr b="1" sz="224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Ryan Lichtig</a:t>
            </a:r>
            <a:endParaRPr b="1" sz="224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34" name="HoardrSymbo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1728787"/>
            <a:ext cx="5080000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7391400" y="196453"/>
            <a:ext cx="4351140" cy="939404"/>
          </a:xfrm>
          <a:prstGeom prst="rect">
            <a:avLst/>
          </a:prstGeom>
        </p:spPr>
        <p:txBody>
          <a:bodyPr/>
          <a:lstStyle>
            <a:lvl1pPr defTabSz="467359">
              <a:defRPr b="1" sz="6400">
                <a:latin typeface="Bank Gothic Medium"/>
                <a:ea typeface="Bank Gothic Medium"/>
                <a:cs typeface="Bank Gothic Medium"/>
                <a:sym typeface="Bank Gothic Medium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400">
                <a:solidFill>
                  <a:srgbClr val="FFFFFF"/>
                </a:solidFill>
              </a:rPr>
              <a:t>Hoardr</a:t>
            </a:r>
          </a:p>
        </p:txBody>
      </p:sp>
      <p:pic>
        <p:nvPicPr>
          <p:cNvPr id="79" name="HoardrSymbo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6800" y="-23813"/>
            <a:ext cx="1723083" cy="1723083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5259501" y="1733550"/>
            <a:ext cx="24857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Gantt Chart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7391400" y="196453"/>
            <a:ext cx="4351140" cy="939404"/>
          </a:xfrm>
          <a:prstGeom prst="rect">
            <a:avLst/>
          </a:prstGeom>
        </p:spPr>
        <p:txBody>
          <a:bodyPr/>
          <a:lstStyle>
            <a:lvl1pPr defTabSz="467359">
              <a:defRPr b="1" sz="6400">
                <a:latin typeface="Bank Gothic Medium"/>
                <a:ea typeface="Bank Gothic Medium"/>
                <a:cs typeface="Bank Gothic Medium"/>
                <a:sym typeface="Bank Gothic Medium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400">
                <a:solidFill>
                  <a:srgbClr val="FFFFFF"/>
                </a:solidFill>
              </a:rPr>
              <a:t>Hoardr</a:t>
            </a:r>
          </a:p>
        </p:txBody>
      </p:sp>
      <p:pic>
        <p:nvPicPr>
          <p:cNvPr id="37" name="HoardrSymbo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6800" y="-23813"/>
            <a:ext cx="1723083" cy="172308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4552066" y="1710721"/>
            <a:ext cx="3900668" cy="69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honburi"/>
                <a:ea typeface="Thonburi"/>
                <a:cs typeface="Thonburi"/>
                <a:sym typeface="Thonbu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Design: Back-End</a:t>
            </a:r>
          </a:p>
        </p:txBody>
      </p:sp>
      <p:sp>
        <p:nvSpPr>
          <p:cNvPr id="39" name="Shape 39"/>
          <p:cNvSpPr/>
          <p:nvPr/>
        </p:nvSpPr>
        <p:spPr>
          <a:xfrm>
            <a:off x="577850" y="3061574"/>
            <a:ext cx="13055600" cy="5078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374315" indent="-374315" algn="l" defTabSz="914400">
              <a:spcBef>
                <a:spcPts val="14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A single table – Cards, contains data for every card.</a:t>
            </a:r>
            <a:endParaRPr sz="3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marL="374315" indent="-374315" algn="l" defTabSz="914400">
              <a:spcBef>
                <a:spcPts val="14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We have another table – Users, that contains information         on our users</a:t>
            </a:r>
            <a:endParaRPr sz="3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marL="374315" indent="-374315" algn="l" defTabSz="914400">
              <a:spcBef>
                <a:spcPts val="14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Each user has a collection, which is a table that contains           a list of card references.</a:t>
            </a:r>
            <a:endParaRPr sz="3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marL="374315" indent="-374315" algn="l" defTabSz="914400">
              <a:spcBef>
                <a:spcPts val="14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Each user also has a decklist, which contains a number of references to decks, each of which contains a list of card references.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7391400" y="196453"/>
            <a:ext cx="4351140" cy="939404"/>
          </a:xfrm>
          <a:prstGeom prst="rect">
            <a:avLst/>
          </a:prstGeom>
        </p:spPr>
        <p:txBody>
          <a:bodyPr/>
          <a:lstStyle>
            <a:lvl1pPr defTabSz="467359">
              <a:defRPr b="1" sz="6400">
                <a:latin typeface="Bank Gothic Medium"/>
                <a:ea typeface="Bank Gothic Medium"/>
                <a:cs typeface="Bank Gothic Medium"/>
                <a:sym typeface="Bank Gothic Medium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400">
                <a:solidFill>
                  <a:srgbClr val="FFFFFF"/>
                </a:solidFill>
              </a:rPr>
              <a:t>Hoardr</a:t>
            </a:r>
          </a:p>
        </p:txBody>
      </p:sp>
      <p:pic>
        <p:nvPicPr>
          <p:cNvPr id="42" name="HoardrSymbo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6800" y="-23813"/>
            <a:ext cx="1723083" cy="1723083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5061237" y="1380124"/>
            <a:ext cx="2882326" cy="69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honburi"/>
                <a:ea typeface="Thonburi"/>
                <a:cs typeface="Thonburi"/>
                <a:sym typeface="Thonbu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EER Diagram</a:t>
            </a:r>
          </a:p>
        </p:txBody>
      </p:sp>
      <p:pic>
        <p:nvPicPr>
          <p:cNvPr id="44" name="erdiagr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7300" y="2317750"/>
            <a:ext cx="10490200" cy="656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7391400" y="196453"/>
            <a:ext cx="4351140" cy="939404"/>
          </a:xfrm>
          <a:prstGeom prst="rect">
            <a:avLst/>
          </a:prstGeom>
        </p:spPr>
        <p:txBody>
          <a:bodyPr/>
          <a:lstStyle>
            <a:lvl1pPr defTabSz="467359">
              <a:defRPr b="1" sz="6400">
                <a:latin typeface="Bank Gothic Medium"/>
                <a:ea typeface="Bank Gothic Medium"/>
                <a:cs typeface="Bank Gothic Medium"/>
                <a:sym typeface="Bank Gothic Medium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400">
                <a:solidFill>
                  <a:srgbClr val="FFFFFF"/>
                </a:solidFill>
              </a:rPr>
              <a:t>Hoardr</a:t>
            </a:r>
          </a:p>
        </p:txBody>
      </p:sp>
      <p:pic>
        <p:nvPicPr>
          <p:cNvPr id="47" name="HoardrSymbo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6800" y="-23813"/>
            <a:ext cx="1723083" cy="172308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4480540" y="1710721"/>
            <a:ext cx="4043720" cy="69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honburi"/>
                <a:ea typeface="Thonburi"/>
                <a:cs typeface="Thonburi"/>
                <a:sym typeface="Thonbu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Design: Front-End</a:t>
            </a:r>
          </a:p>
        </p:txBody>
      </p:sp>
      <p:sp>
        <p:nvSpPr>
          <p:cNvPr id="49" name="Shape 49"/>
          <p:cNvSpPr/>
          <p:nvPr/>
        </p:nvSpPr>
        <p:spPr>
          <a:xfrm>
            <a:off x="270518" y="3125074"/>
            <a:ext cx="12463764" cy="3782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374315" indent="-374315" algn="l" defTabSz="914400">
              <a:spcBef>
                <a:spcPts val="14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Page design and layout will be created using bootstrap, with some use of javascript for interactive page elements.</a:t>
            </a:r>
            <a:endParaRPr sz="3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marL="374315" indent="-374315" algn="l" defTabSz="914400">
              <a:spcBef>
                <a:spcPts val="14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Dynamic content will use JSPs to populate the page from information in the database.</a:t>
            </a:r>
            <a:endParaRPr sz="3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marL="374315" indent="-374315" algn="l" defTabSz="914400">
              <a:spcBef>
                <a:spcPts val="14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User input will be handled within Java, which will update the database as needed.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7391400" y="196453"/>
            <a:ext cx="4351140" cy="939404"/>
          </a:xfrm>
          <a:prstGeom prst="rect">
            <a:avLst/>
          </a:prstGeom>
        </p:spPr>
        <p:txBody>
          <a:bodyPr/>
          <a:lstStyle>
            <a:lvl1pPr defTabSz="467359">
              <a:defRPr b="1" sz="6400">
                <a:latin typeface="Bank Gothic Medium"/>
                <a:ea typeface="Bank Gothic Medium"/>
                <a:cs typeface="Bank Gothic Medium"/>
                <a:sym typeface="Bank Gothic Medium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400">
                <a:solidFill>
                  <a:srgbClr val="FFFFFF"/>
                </a:solidFill>
              </a:rPr>
              <a:t>Hoardr</a:t>
            </a:r>
          </a:p>
        </p:txBody>
      </p:sp>
      <p:pic>
        <p:nvPicPr>
          <p:cNvPr id="52" name="HoardrSymbo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6800" y="-23813"/>
            <a:ext cx="1723083" cy="1723083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3997086" y="1875821"/>
            <a:ext cx="5010628" cy="69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honburi"/>
                <a:ea typeface="Thonburi"/>
                <a:cs typeface="Thonburi"/>
                <a:sym typeface="Thonbu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Design: User Interface</a:t>
            </a:r>
          </a:p>
        </p:txBody>
      </p:sp>
      <p:sp>
        <p:nvSpPr>
          <p:cNvPr id="54" name="Shape 54"/>
          <p:cNvSpPr/>
          <p:nvPr/>
        </p:nvSpPr>
        <p:spPr>
          <a:xfrm>
            <a:off x="438237" y="3207543"/>
            <a:ext cx="12539091" cy="5433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74315" indent="-374315" algn="l" defTabSz="914400">
              <a:spcBef>
                <a:spcPts val="14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Search Bar, both simple and advanced.</a:t>
            </a:r>
            <a:endParaRPr sz="3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algn="l" defTabSz="914400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	- Simple: Card Name</a:t>
            </a:r>
            <a:endParaRPr sz="3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algn="l" defTabSz="914400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	- Advanced: Card Color, Type, Primary/Secondary                    </a:t>
            </a:r>
            <a:r>
              <a:rPr sz="3200">
                <a:solidFill>
                  <a:srgbClr val="FFFFFF">
                    <a:alpha val="0"/>
                  </a:srgbClr>
                </a:solidFill>
                <a:latin typeface="Thonburi"/>
                <a:ea typeface="Thonburi"/>
                <a:cs typeface="Thonburi"/>
                <a:sym typeface="Thonburi"/>
              </a:rPr>
              <a:t>.</a:t>
            </a: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        Types(?)</a:t>
            </a:r>
            <a:endParaRPr sz="3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marL="374315" indent="-374315" algn="l" defTabSz="914400">
              <a:spcBef>
                <a:spcPts val="14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A user homepage that is unique per user.</a:t>
            </a:r>
            <a:endParaRPr sz="3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marL="374315" indent="-374315" algn="l" defTabSz="914400">
              <a:spcBef>
                <a:spcPts val="14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More pages to allow the user to see their decks and collection.</a:t>
            </a:r>
            <a:endParaRPr sz="3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marL="374315" indent="-374315" algn="l" defTabSz="914400">
              <a:spcBef>
                <a:spcPts val="14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Visible statistics for various items at different points.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7391400" y="196453"/>
            <a:ext cx="4351140" cy="939404"/>
          </a:xfrm>
          <a:prstGeom prst="rect">
            <a:avLst/>
          </a:prstGeom>
        </p:spPr>
        <p:txBody>
          <a:bodyPr/>
          <a:lstStyle>
            <a:lvl1pPr defTabSz="467359">
              <a:defRPr b="1" sz="6400">
                <a:latin typeface="Bank Gothic Medium"/>
                <a:ea typeface="Bank Gothic Medium"/>
                <a:cs typeface="Bank Gothic Medium"/>
                <a:sym typeface="Bank Gothic Medium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400">
                <a:solidFill>
                  <a:srgbClr val="FFFFFF"/>
                </a:solidFill>
              </a:rPr>
              <a:t>Hoardr</a:t>
            </a:r>
          </a:p>
        </p:txBody>
      </p:sp>
      <p:pic>
        <p:nvPicPr>
          <p:cNvPr id="57" name="HoardrSymbo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6800" y="-23813"/>
            <a:ext cx="1723083" cy="1723083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4213453" y="1710721"/>
            <a:ext cx="4577894" cy="69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honburi"/>
                <a:ea typeface="Thonburi"/>
                <a:cs typeface="Thonburi"/>
                <a:sym typeface="Thonbu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Implementation Plan</a:t>
            </a:r>
          </a:p>
        </p:txBody>
      </p:sp>
      <p:sp>
        <p:nvSpPr>
          <p:cNvPr id="59" name="Shape 59"/>
          <p:cNvSpPr/>
          <p:nvPr/>
        </p:nvSpPr>
        <p:spPr>
          <a:xfrm>
            <a:off x="836190" y="3150474"/>
            <a:ext cx="11332419" cy="4900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74315" indent="-374315" algn="l" defTabSz="914400">
              <a:spcBef>
                <a:spcPts val="14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Our first priority in our application is the construction and population of our database.</a:t>
            </a:r>
            <a:endParaRPr sz="3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marL="374315" indent="-374315" algn="l" defTabSz="914400">
              <a:spcBef>
                <a:spcPts val="14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The views and user interface will also be of a high priority since we want our application to be easily used by everyone.</a:t>
            </a:r>
            <a:endParaRPr sz="3200">
              <a:solidFill>
                <a:srgbClr val="FFFFFF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lvl="0" marL="374315" indent="-374315" algn="l" defTabSz="914400">
              <a:spcBef>
                <a:spcPts val="14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honburi"/>
                <a:ea typeface="Thonburi"/>
                <a:cs typeface="Thonburi"/>
                <a:sym typeface="Thonburi"/>
              </a:rPr>
              <a:t>Our controllers will be developed at the same point as our views and time will be split evenly between the two sets of classes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7391400" y="196453"/>
            <a:ext cx="4351140" cy="939404"/>
          </a:xfrm>
          <a:prstGeom prst="rect">
            <a:avLst/>
          </a:prstGeom>
        </p:spPr>
        <p:txBody>
          <a:bodyPr/>
          <a:lstStyle>
            <a:lvl1pPr defTabSz="467359">
              <a:defRPr b="1" sz="6400">
                <a:latin typeface="Bank Gothic Medium"/>
                <a:ea typeface="Bank Gothic Medium"/>
                <a:cs typeface="Bank Gothic Medium"/>
                <a:sym typeface="Bank Gothic Medium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400">
                <a:solidFill>
                  <a:srgbClr val="FFFFFF"/>
                </a:solidFill>
              </a:rPr>
              <a:t>Hoardr</a:t>
            </a:r>
          </a:p>
        </p:txBody>
      </p:sp>
      <p:pic>
        <p:nvPicPr>
          <p:cNvPr id="62" name="HoardrSymbo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6800" y="-23813"/>
            <a:ext cx="1723083" cy="1723083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4991318" y="1247171"/>
            <a:ext cx="3022164" cy="69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honburi"/>
                <a:ea typeface="Thonburi"/>
                <a:cs typeface="Thonburi"/>
                <a:sym typeface="Thonbu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UML Diagram</a:t>
            </a:r>
          </a:p>
        </p:txBody>
      </p:sp>
      <p:pic>
        <p:nvPicPr>
          <p:cNvPr id="64" name="hordrUMLDiagramPic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8634" y="1950243"/>
            <a:ext cx="10047532" cy="7685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2821136" y="3205807"/>
            <a:ext cx="7337128" cy="47897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67" name="Shape 67"/>
          <p:cNvSpPr/>
          <p:nvPr>
            <p:ph type="title"/>
          </p:nvPr>
        </p:nvSpPr>
        <p:spPr>
          <a:xfrm>
            <a:off x="7391400" y="196453"/>
            <a:ext cx="4351140" cy="939404"/>
          </a:xfrm>
          <a:prstGeom prst="rect">
            <a:avLst/>
          </a:prstGeom>
        </p:spPr>
        <p:txBody>
          <a:bodyPr/>
          <a:lstStyle>
            <a:lvl1pPr defTabSz="467359">
              <a:defRPr b="1" sz="6400">
                <a:latin typeface="Bank Gothic Medium"/>
                <a:ea typeface="Bank Gothic Medium"/>
                <a:cs typeface="Bank Gothic Medium"/>
                <a:sym typeface="Bank Gothic Medium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400">
                <a:solidFill>
                  <a:srgbClr val="FFFFFF"/>
                </a:solidFill>
              </a:rPr>
              <a:t>Hoardr</a:t>
            </a:r>
          </a:p>
        </p:txBody>
      </p:sp>
      <p:pic>
        <p:nvPicPr>
          <p:cNvPr id="68" name="HoardrSymbo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6800" y="-23813"/>
            <a:ext cx="1723083" cy="1723083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3720534" y="1247171"/>
            <a:ext cx="5563732" cy="69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honburi"/>
                <a:ea typeface="Thonburi"/>
                <a:cs typeface="Thonburi"/>
                <a:sym typeface="Thonbu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Login Sequence Diagram</a:t>
            </a:r>
          </a:p>
        </p:txBody>
      </p:sp>
      <p:pic>
        <p:nvPicPr>
          <p:cNvPr id="70" name="Login Sequenc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8750" y="3067050"/>
            <a:ext cx="7607300" cy="506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65C1"/>
            </a:gs>
            <a:gs pos="100000">
              <a:srgbClr val="00397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028950" y="2857500"/>
            <a:ext cx="6946901" cy="5486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7391400" y="196453"/>
            <a:ext cx="4351140" cy="939404"/>
          </a:xfrm>
          <a:prstGeom prst="rect">
            <a:avLst/>
          </a:prstGeom>
        </p:spPr>
        <p:txBody>
          <a:bodyPr/>
          <a:lstStyle>
            <a:lvl1pPr defTabSz="467359">
              <a:defRPr b="1" sz="6400">
                <a:latin typeface="Bank Gothic Medium"/>
                <a:ea typeface="Bank Gothic Medium"/>
                <a:cs typeface="Bank Gothic Medium"/>
                <a:sym typeface="Bank Gothic Medium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6400">
                <a:solidFill>
                  <a:srgbClr val="FFFFFF"/>
                </a:solidFill>
              </a:rPr>
              <a:t>Hoardr</a:t>
            </a:r>
          </a:p>
        </p:txBody>
      </p:sp>
      <p:pic>
        <p:nvPicPr>
          <p:cNvPr id="74" name="HoardrSymbo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6800" y="-23813"/>
            <a:ext cx="1723083" cy="172308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3298517" y="1247171"/>
            <a:ext cx="6407766" cy="69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honburi"/>
                <a:ea typeface="Thonburi"/>
                <a:cs typeface="Thonburi"/>
                <a:sym typeface="Thonbu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Add Card Sequence Diagram</a:t>
            </a:r>
          </a:p>
        </p:txBody>
      </p:sp>
      <p:pic>
        <p:nvPicPr>
          <p:cNvPr id="76" name="Add Card Sequnc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1000" y="2749550"/>
            <a:ext cx="7162800" cy="570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