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7" d="100"/>
          <a:sy n="117" d="100"/>
        </p:scale>
        <p:origin x="-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14/12/2022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0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46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14/12/2022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red-wine-poured-in-glass-food-drink-alcohol-drinks-wineglass-wallpaper-wowo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espinasa/Red-Wine-Qual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836" b="78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>
                <a:solidFill>
                  <a:schemeClr val="bg1"/>
                </a:solidFill>
              </a:rPr>
              <a:t>RED WINE QUALITY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7CEBFF"/>
                </a:solidFill>
              </a:rPr>
              <a:t>Pol Espinasa -- 1566792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9780-C2F8-5A60-BD0E-22763B2A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ca-ES" dirty="0"/>
              <a:t>Relació entre atributs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553F62-08B0-5389-EE29-2DC05A9C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16" y="1900578"/>
            <a:ext cx="6969967" cy="4809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09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9298B-2111-B713-005F-0C5CC86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Altres relacions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832352-4E71-354A-FB09-3E17BD58F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543" y="1868519"/>
            <a:ext cx="8294914" cy="4989481"/>
          </a:xfrm>
        </p:spPr>
      </p:pic>
    </p:spTree>
    <p:extLst>
      <p:ext uri="{BB962C8B-B14F-4D97-AF65-F5344CB8AC3E}">
        <p14:creationId xmlns:p14="http://schemas.microsoft.com/office/powerpoint/2010/main" val="321106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C098A-4BDE-F61F-B711-F5266221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8437F-7652-967D-949D-9151DA2D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/>
              <a:t>Support</a:t>
            </a:r>
            <a:r>
              <a:rPr lang="ca-ES" dirty="0"/>
              <a:t> Vector </a:t>
            </a:r>
            <a:r>
              <a:rPr lang="ca-ES" dirty="0" err="1"/>
              <a:t>Classification</a:t>
            </a:r>
            <a:endParaRPr lang="ca-ES" dirty="0"/>
          </a:p>
          <a:p>
            <a:r>
              <a:rPr lang="ca-ES" dirty="0"/>
              <a:t>K-</a:t>
            </a:r>
            <a:r>
              <a:rPr lang="ca-ES" dirty="0" err="1"/>
              <a:t>Nearest</a:t>
            </a:r>
            <a:r>
              <a:rPr lang="ca-ES" dirty="0"/>
              <a:t> </a:t>
            </a:r>
            <a:r>
              <a:rPr lang="ca-ES" dirty="0" err="1"/>
              <a:t>Neighbour</a:t>
            </a:r>
            <a:endParaRPr lang="ca-ES" dirty="0"/>
          </a:p>
          <a:p>
            <a:r>
              <a:rPr lang="ca-ES" dirty="0" err="1"/>
              <a:t>Decision</a:t>
            </a:r>
            <a:r>
              <a:rPr lang="ca-ES" dirty="0"/>
              <a:t> </a:t>
            </a:r>
            <a:r>
              <a:rPr lang="ca-ES" dirty="0" err="1"/>
              <a:t>Tree</a:t>
            </a:r>
            <a:endParaRPr lang="ca-ES" dirty="0"/>
          </a:p>
          <a:p>
            <a:r>
              <a:rPr lang="ca-ES" dirty="0" err="1"/>
              <a:t>Random</a:t>
            </a:r>
            <a:r>
              <a:rPr lang="ca-ES" dirty="0"/>
              <a:t> Forest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20F2B1-6CF6-0913-8A41-E91904327CD7}"/>
              </a:ext>
            </a:extLst>
          </p:cNvPr>
          <p:cNvSpPr txBox="1"/>
          <p:nvPr/>
        </p:nvSpPr>
        <p:spPr>
          <a:xfrm>
            <a:off x="7007290" y="3501498"/>
            <a:ext cx="401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Gill Sans MT (Cuerpo)"/>
              </a:rPr>
              <a:t>80% Entrenament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>
                <a:latin typeface="Gill Sans MT (Cuerpo)"/>
              </a:rPr>
              <a:t>20% Test</a:t>
            </a:r>
          </a:p>
        </p:txBody>
      </p:sp>
    </p:spTree>
    <p:extLst>
      <p:ext uri="{BB962C8B-B14F-4D97-AF65-F5344CB8AC3E}">
        <p14:creationId xmlns:p14="http://schemas.microsoft.com/office/powerpoint/2010/main" val="420551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Support</a:t>
            </a:r>
            <a:r>
              <a:rPr lang="es-ES" dirty="0"/>
              <a:t> vector </a:t>
            </a:r>
            <a:r>
              <a:rPr lang="es-ES" dirty="0" err="1"/>
              <a:t>classification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E10426-6960-CD64-5D58-CC0E2FFC6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60" y="2180496"/>
            <a:ext cx="4970679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K-</a:t>
            </a:r>
            <a:r>
              <a:rPr lang="es-ES" dirty="0" err="1"/>
              <a:t>Nearest</a:t>
            </a:r>
            <a:r>
              <a:rPr lang="es-ES" dirty="0"/>
              <a:t> </a:t>
            </a:r>
            <a:r>
              <a:rPr lang="es-ES" dirty="0" err="1"/>
              <a:t>Neighbour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283FB3-80BB-0E92-BBDD-433982B4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028" y="2180496"/>
            <a:ext cx="4953943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74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F431C8-E41F-D20E-F0A8-499B0902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234" y="2180496"/>
            <a:ext cx="4987530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342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84AFAFC-018E-77AE-0A68-23C07EDA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35E476-5D35-398B-0F04-F1B6E49EA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660" y="2180496"/>
            <a:ext cx="4970679" cy="3678303"/>
          </a:xfrm>
          <a:noFill/>
        </p:spPr>
      </p:pic>
    </p:spTree>
    <p:extLst>
      <p:ext uri="{BB962C8B-B14F-4D97-AF65-F5344CB8AC3E}">
        <p14:creationId xmlns:p14="http://schemas.microsoft.com/office/powerpoint/2010/main" val="223767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B2012-FF2E-A2B1-FF51-D8D23CA5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Resultats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E465D25-5C21-05EB-10AB-5911E8DF6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2739"/>
              </p:ext>
            </p:extLst>
          </p:nvPr>
        </p:nvGraphicFramePr>
        <p:xfrm>
          <a:off x="580858" y="2734678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586559018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91800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Accuracy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4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7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Decision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Tree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2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Random</a:t>
                      </a:r>
                      <a:r>
                        <a:rPr lang="es-ES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6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7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32A9F-5FC5-B052-EE4A-407CE40B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Curva </a:t>
            </a:r>
            <a:r>
              <a:rPr lang="es-ES" dirty="0" err="1"/>
              <a:t>precisiOn</a:t>
            </a:r>
            <a:r>
              <a:rPr lang="es-ES" dirty="0"/>
              <a:t> – </a:t>
            </a:r>
            <a:r>
              <a:rPr lang="es-ES" dirty="0" err="1"/>
              <a:t>Recall</a:t>
            </a:r>
            <a:r>
              <a:rPr lang="es-ES" dirty="0"/>
              <a:t> (PR)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F44EEE7-FEAB-39B8-EA6A-EF85860AE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62" y="1829455"/>
            <a:ext cx="3100614" cy="2325461"/>
          </a:xfr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D21EA91-347F-09B8-3BE9-D92ED48B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69" y="1829455"/>
            <a:ext cx="3206006" cy="2404504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1CE7914-3C9D-F55D-EEA8-2288C6D52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83" y="4154916"/>
            <a:ext cx="3317972" cy="2488479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BFB36FE-3AE0-A985-10FF-604B8A9FB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548" y="4238892"/>
            <a:ext cx="3206004" cy="24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9A151-28E1-5318-7746-932695A2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ROC</a:t>
            </a: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EFB6DA79-A8E5-1D3F-2A87-B51C2119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270" y="1803602"/>
            <a:ext cx="3118919" cy="2339190"/>
          </a:xfr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B180CBC-5000-AC46-E4B8-B555E499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22" y="1852454"/>
            <a:ext cx="3118919" cy="2339189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75C13B7-1109-C6A7-E923-DD76020C4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269" y="4142792"/>
            <a:ext cx="3118918" cy="2339189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B554A63-9BCB-DF32-16DF-089A03B6D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323" y="4142792"/>
            <a:ext cx="3118918" cy="233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6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C1C0-B78D-5F1A-6FC7-35C221CB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56376D-E66D-F175-DC6C-2F70B6A1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Introducció a la Base de Dades</a:t>
            </a:r>
          </a:p>
          <a:p>
            <a:r>
              <a:rPr lang="ca-ES" dirty="0"/>
              <a:t>Anàlisi i estudi de les dades</a:t>
            </a:r>
          </a:p>
          <a:p>
            <a:r>
              <a:rPr lang="ca-ES" dirty="0"/>
              <a:t>Models</a:t>
            </a:r>
          </a:p>
          <a:p>
            <a:r>
              <a:rPr lang="ca-ES" dirty="0"/>
              <a:t>Cerca </a:t>
            </a:r>
            <a:r>
              <a:rPr lang="ca-ES" dirty="0" err="1"/>
              <a:t>d’hiperparàmetres</a:t>
            </a:r>
            <a:endParaRPr lang="ca-ES" dirty="0"/>
          </a:p>
          <a:p>
            <a:r>
              <a:rPr lang="ca-ES" dirty="0"/>
              <a:t>Conclusions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2E6A27-A6C9-E948-DB59-8D9C78FD9CCF}"/>
              </a:ext>
            </a:extLst>
          </p:cNvPr>
          <p:cNvSpPr txBox="1"/>
          <p:nvPr/>
        </p:nvSpPr>
        <p:spPr>
          <a:xfrm>
            <a:off x="4058652" y="6192534"/>
            <a:ext cx="895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>
                <a:hlinkClick r:id="rId2"/>
              </a:rPr>
              <a:t>polespinasa</a:t>
            </a:r>
            <a:r>
              <a:rPr lang="es-ES" sz="1100" dirty="0">
                <a:hlinkClick r:id="rId2"/>
              </a:rPr>
              <a:t>/Red-</a:t>
            </a:r>
            <a:r>
              <a:rPr lang="es-ES" sz="1100" dirty="0" err="1">
                <a:hlinkClick r:id="rId2"/>
              </a:rPr>
              <a:t>Wine</a:t>
            </a:r>
            <a:r>
              <a:rPr lang="es-ES" sz="1100" dirty="0">
                <a:hlinkClick r:id="rId2"/>
              </a:rPr>
              <a:t>-</a:t>
            </a:r>
            <a:r>
              <a:rPr lang="es-ES" sz="1100" dirty="0" err="1">
                <a:hlinkClick r:id="rId2"/>
              </a:rPr>
              <a:t>Quality</a:t>
            </a:r>
            <a:r>
              <a:rPr lang="es-ES" sz="1100" dirty="0">
                <a:hlinkClick r:id="rId2"/>
              </a:rPr>
              <a:t>: </a:t>
            </a:r>
            <a:r>
              <a:rPr lang="es-ES" sz="1100" dirty="0" err="1">
                <a:hlinkClick r:id="rId2"/>
              </a:rPr>
              <a:t>Analysis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of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the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Kaggle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dataset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on</a:t>
            </a:r>
            <a:r>
              <a:rPr lang="es-ES" sz="1100" dirty="0">
                <a:hlinkClick r:id="rId2"/>
              </a:rPr>
              <a:t> Red </a:t>
            </a:r>
            <a:r>
              <a:rPr lang="es-ES" sz="1100" dirty="0" err="1">
                <a:hlinkClick r:id="rId2"/>
              </a:rPr>
              <a:t>Wine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Quality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using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different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classification</a:t>
            </a:r>
            <a:r>
              <a:rPr lang="es-ES" sz="1100" dirty="0">
                <a:hlinkClick r:id="rId2"/>
              </a:rPr>
              <a:t> </a:t>
            </a:r>
            <a:r>
              <a:rPr lang="es-ES" sz="1100" dirty="0" err="1">
                <a:hlinkClick r:id="rId2"/>
              </a:rPr>
              <a:t>models</a:t>
            </a:r>
            <a:r>
              <a:rPr lang="es-ES" sz="1100" dirty="0">
                <a:hlinkClick r:id="rId2"/>
              </a:rPr>
              <a:t>. (github.com)</a:t>
            </a:r>
            <a:endParaRPr lang="es-ES" sz="1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ECB101-D833-DD05-0866-191ACEC17090}"/>
              </a:ext>
            </a:extLst>
          </p:cNvPr>
          <p:cNvSpPr txBox="1"/>
          <p:nvPr/>
        </p:nvSpPr>
        <p:spPr>
          <a:xfrm>
            <a:off x="3371850" y="6192534"/>
            <a:ext cx="2653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/>
              <a:t>Github</a:t>
            </a:r>
            <a:r>
              <a:rPr lang="es-ES" sz="11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321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E4723-EFE8-9E69-1088-70340AD0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CERCA </a:t>
            </a:r>
            <a:r>
              <a:rPr lang="es-ES" dirty="0" err="1"/>
              <a:t>d’HIPERPARÀMETRES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CF899B-79F0-A23E-6AC0-143FCF537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69" y="2401365"/>
            <a:ext cx="9421061" cy="1686967"/>
          </a:xfrm>
        </p:spPr>
      </p:pic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29DE48D-EF14-0CC7-A8B9-5802C7F87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55921"/>
              </p:ext>
            </p:extLst>
          </p:nvPr>
        </p:nvGraphicFramePr>
        <p:xfrm>
          <a:off x="1385469" y="4773741"/>
          <a:ext cx="9421062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531">
                  <a:extLst>
                    <a:ext uri="{9D8B030D-6E8A-4147-A177-3AD203B41FA5}">
                      <a16:colId xmlns:a16="http://schemas.microsoft.com/office/drawing/2014/main" val="1918184267"/>
                    </a:ext>
                  </a:extLst>
                </a:gridCol>
                <a:gridCol w="4710531">
                  <a:extLst>
                    <a:ext uri="{9D8B030D-6E8A-4147-A177-3AD203B41FA5}">
                      <a16:colId xmlns:a16="http://schemas.microsoft.com/office/drawing/2014/main" val="467588999"/>
                    </a:ext>
                  </a:extLst>
                </a:gridCol>
              </a:tblGrid>
              <a:tr h="333228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Accuracy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94331"/>
                  </a:ext>
                </a:extLst>
              </a:tr>
              <a:tr h="33322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87888"/>
                  </a:ext>
                </a:extLst>
              </a:tr>
              <a:tr h="33322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92337"/>
                  </a:ext>
                </a:extLst>
              </a:tr>
              <a:tr h="333228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Decision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Tree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87717"/>
                  </a:ext>
                </a:extLst>
              </a:tr>
              <a:tr h="354055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Random</a:t>
                      </a:r>
                      <a:r>
                        <a:rPr lang="es-ES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0.785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079846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4E86537-4E6F-F634-66B0-744AB85DF6EF}"/>
              </a:ext>
            </a:extLst>
          </p:cNvPr>
          <p:cNvSpPr txBox="1"/>
          <p:nvPr/>
        </p:nvSpPr>
        <p:spPr>
          <a:xfrm>
            <a:off x="4066674" y="1957137"/>
            <a:ext cx="42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DEFAULT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A8FE19-1341-CFC5-1EB3-92FEF31689F6}"/>
              </a:ext>
            </a:extLst>
          </p:cNvPr>
          <p:cNvSpPr txBox="1"/>
          <p:nvPr/>
        </p:nvSpPr>
        <p:spPr>
          <a:xfrm>
            <a:off x="4323347" y="4227095"/>
            <a:ext cx="355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HIPERPARÀMETRES</a:t>
            </a:r>
          </a:p>
        </p:txBody>
      </p:sp>
    </p:spTree>
    <p:extLst>
      <p:ext uri="{BB962C8B-B14F-4D97-AF65-F5344CB8AC3E}">
        <p14:creationId xmlns:p14="http://schemas.microsoft.com/office/powerpoint/2010/main" val="261295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4604C-038F-A03D-0407-C8714C2D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Matrius de confusió</a:t>
            </a:r>
          </a:p>
        </p:txBody>
      </p: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AA4AC05-5450-BC21-E884-3FB509A2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102" y="1961116"/>
            <a:ext cx="2701296" cy="2358518"/>
          </a:xfr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6BA43F1-E429-CB3B-474F-E84E68A7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03" y="1961116"/>
            <a:ext cx="2726550" cy="2358518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9526331-395F-C37A-17EA-50F092D23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847" y="4478003"/>
            <a:ext cx="2730380" cy="2358519"/>
          </a:xfrm>
          <a:prstGeom prst="rect">
            <a:avLst/>
          </a:prstGeom>
        </p:spPr>
      </p:pic>
      <p:pic>
        <p:nvPicPr>
          <p:cNvPr id="15" name="Imagen 1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3530247-FF49-D333-05EB-9D9E4BC4E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603" y="4478003"/>
            <a:ext cx="2726550" cy="23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54C11A-D36F-5AF6-099C-4308844E03D3}"/>
              </a:ext>
            </a:extLst>
          </p:cNvPr>
          <p:cNvSpPr txBox="1"/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ca-ES" sz="28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pic>
        <p:nvPicPr>
          <p:cNvPr id="4" name="Imagen 3" descr="Un vaso de vidrio&#10;&#10;Descripción generada automáticamente con confianza media">
            <a:extLst>
              <a:ext uri="{FF2B5EF4-FFF2-40B4-BE49-F238E27FC236}">
                <a16:creationId xmlns:a16="http://schemas.microsoft.com/office/drawing/2014/main" id="{45AE05FC-3CA2-55BD-A228-73B9EE6B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92603"/>
            <a:ext cx="11029615" cy="2454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1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ca-ES" dirty="0"/>
              <a:t>Introducció a la base de dades</a:t>
            </a:r>
          </a:p>
        </p:txBody>
      </p:sp>
      <p:pic>
        <p:nvPicPr>
          <p:cNvPr id="7" name="Marcador de contenido 6" descr="Un vaso de vidrio&#10;&#10;Descripción generada automáticamente con confianza media">
            <a:extLst>
              <a:ext uri="{FF2B5EF4-FFF2-40B4-BE49-F238E27FC236}">
                <a16:creationId xmlns:a16="http://schemas.microsoft.com/office/drawing/2014/main" id="{D206CF16-86F0-263E-93BE-87450E09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792603"/>
            <a:ext cx="11029615" cy="2454089"/>
          </a:xfrm>
          <a:noFill/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CDA9F-8A14-3550-8D23-3AF1BB6A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ca-ES" dirty="0"/>
              <a:t>Atributs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EEEA84-AFE6-2BF5-2C4B-EB4A1CA2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94" y="2180496"/>
            <a:ext cx="6234411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242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44E2-0CEF-A4BE-7A7C-0DC4FFD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ca-ES" dirty="0"/>
              <a:t>Tipus de dades i Valors </a:t>
            </a:r>
            <a:r>
              <a:rPr lang="ca-ES" dirty="0" err="1"/>
              <a:t>nulls</a:t>
            </a:r>
            <a:endParaRPr lang="ca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B3C70E-1B39-ABF3-EF31-A3AEB3C95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0077" y="2265326"/>
            <a:ext cx="3138335" cy="3633047"/>
          </a:xfrm>
          <a:noFill/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4C1D9D3-3031-5C87-2998-F0D95496F5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366184"/>
            <a:ext cx="4737370" cy="2835421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9118646-DFB9-CC78-50E2-48C4D34BB2F1}"/>
              </a:ext>
            </a:extLst>
          </p:cNvPr>
          <p:cNvSpPr txBox="1"/>
          <p:nvPr/>
        </p:nvSpPr>
        <p:spPr>
          <a:xfrm>
            <a:off x="905069" y="6128342"/>
            <a:ext cx="32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hi ha </a:t>
            </a:r>
            <a:r>
              <a:rPr lang="es-ES" dirty="0" err="1"/>
              <a:t>valors</a:t>
            </a:r>
            <a:r>
              <a:rPr lang="es-ES" dirty="0"/>
              <a:t> </a:t>
            </a:r>
            <a:r>
              <a:rPr lang="es-ES" dirty="0" err="1"/>
              <a:t>nulls</a:t>
            </a:r>
            <a:r>
              <a:rPr lang="es-ES" dirty="0"/>
              <a:t>!!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67DF6F-6B73-9419-5D58-CAFBF2B8D43A}"/>
              </a:ext>
            </a:extLst>
          </p:cNvPr>
          <p:cNvSpPr txBox="1"/>
          <p:nvPr/>
        </p:nvSpPr>
        <p:spPr>
          <a:xfrm>
            <a:off x="6402498" y="6094948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Tipus</a:t>
            </a:r>
            <a:r>
              <a:rPr lang="es-ES" dirty="0"/>
              <a:t> de dades </a:t>
            </a:r>
            <a:r>
              <a:rPr lang="es-ES" dirty="0" err="1"/>
              <a:t>senzills</a:t>
            </a:r>
            <a:r>
              <a:rPr lang="es-ES" dirty="0"/>
              <a:t> de tractar</a:t>
            </a:r>
          </a:p>
        </p:txBody>
      </p:sp>
    </p:spTree>
    <p:extLst>
      <p:ext uri="{BB962C8B-B14F-4D97-AF65-F5344CB8AC3E}">
        <p14:creationId xmlns:p14="http://schemas.microsoft.com/office/powerpoint/2010/main" val="246196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EEE15-D5ED-272C-EA80-8751394B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ca-ES" dirty="0"/>
              <a:t>Atribut Objectiu</a:t>
            </a:r>
          </a:p>
        </p:txBody>
      </p:sp>
      <p:pic>
        <p:nvPicPr>
          <p:cNvPr id="6" name="Imagen 5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EB34E738-FD49-FA04-3C2D-13E6FAB1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54909"/>
            <a:ext cx="11029615" cy="3529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048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FF424-D237-CB85-52C5-69397E60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ca-ES" dirty="0"/>
              <a:t>Correlació entre atributs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4D558F-275C-9C04-9B30-E09425DF0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4699" y="2228003"/>
            <a:ext cx="4855378" cy="3633047"/>
          </a:xfrm>
          <a:noFill/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B7FDC01-A4E4-77BC-B6F2-C231FA96FD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91360"/>
            <a:ext cx="5309056" cy="4805087"/>
          </a:xfrm>
        </p:spPr>
      </p:pic>
    </p:spTree>
    <p:extLst>
      <p:ext uri="{BB962C8B-B14F-4D97-AF65-F5344CB8AC3E}">
        <p14:creationId xmlns:p14="http://schemas.microsoft.com/office/powerpoint/2010/main" val="358437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E51C5-3A8F-9061-473E-DEA3719D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Correlació positiva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98202F-298B-F850-39C8-BA07791D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220292"/>
            <a:ext cx="4528601" cy="34993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A7569DB-02D7-3D8F-2136-4538F666C94D}"/>
              </a:ext>
            </a:extLst>
          </p:cNvPr>
          <p:cNvSpPr txBox="1"/>
          <p:nvPr/>
        </p:nvSpPr>
        <p:spPr>
          <a:xfrm>
            <a:off x="3024540" y="6029329"/>
            <a:ext cx="561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Com més alcohol i més sulfats més alta la qualitat del </a:t>
            </a:r>
            <a:r>
              <a:rPr lang="ca-ES" dirty="0" err="1"/>
              <a:t>ví</a:t>
            </a:r>
            <a:r>
              <a:rPr lang="ca-ES" dirty="0"/>
              <a:t>!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9C8119-D8E4-1F28-BAC7-E9C51740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8" y="2220292"/>
            <a:ext cx="4836931" cy="36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0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E5DC-0355-A820-E143-25DAFDFD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Correlació negativa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3870C0A-CBD0-CD26-1129-5E5F8C08A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284" y="2227263"/>
            <a:ext cx="4800382" cy="363378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DBE168-4061-E7DB-6675-87E2288067CF}"/>
              </a:ext>
            </a:extLst>
          </p:cNvPr>
          <p:cNvSpPr txBox="1"/>
          <p:nvPr/>
        </p:nvSpPr>
        <p:spPr>
          <a:xfrm>
            <a:off x="6260841" y="2929812"/>
            <a:ext cx="460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Com més acidesa </a:t>
            </a:r>
            <a:r>
              <a:rPr lang="ca-ES" dirty="0" err="1"/>
              <a:t>volatil</a:t>
            </a:r>
            <a:r>
              <a:rPr lang="ca-ES" dirty="0"/>
              <a:t> menys qualitat</a:t>
            </a:r>
          </a:p>
        </p:txBody>
      </p:sp>
    </p:spTree>
    <p:extLst>
      <p:ext uri="{BB962C8B-B14F-4D97-AF65-F5344CB8AC3E}">
        <p14:creationId xmlns:p14="http://schemas.microsoft.com/office/powerpoint/2010/main" val="5392157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50</TotalTime>
  <Words>178</Words>
  <Application>Microsoft Office PowerPoint</Application>
  <PresentationFormat>Panorámica</PresentationFormat>
  <Paragraphs>67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Gill Sans MT (Cuerpo)</vt:lpstr>
      <vt:lpstr>Wingdings 2</vt:lpstr>
      <vt:lpstr>Dividendo</vt:lpstr>
      <vt:lpstr>RED WINE QUALITY</vt:lpstr>
      <vt:lpstr>Índex</vt:lpstr>
      <vt:lpstr>Introducció a la base de dades</vt:lpstr>
      <vt:lpstr>Atributs</vt:lpstr>
      <vt:lpstr>Tipus de dades i Valors nulls</vt:lpstr>
      <vt:lpstr>Atribut Objectiu</vt:lpstr>
      <vt:lpstr>Correlació entre atributs</vt:lpstr>
      <vt:lpstr>Correlació positiva</vt:lpstr>
      <vt:lpstr>Correlació negativa</vt:lpstr>
      <vt:lpstr>Relació entre atributs</vt:lpstr>
      <vt:lpstr>Altres relacions</vt:lpstr>
      <vt:lpstr>MODELS</vt:lpstr>
      <vt:lpstr>Support vector classification</vt:lpstr>
      <vt:lpstr>K-Nearest Neighbour</vt:lpstr>
      <vt:lpstr>Decision tree</vt:lpstr>
      <vt:lpstr>Random forest</vt:lpstr>
      <vt:lpstr>Resultats</vt:lpstr>
      <vt:lpstr>Curva precisiOn – Recall (PR)</vt:lpstr>
      <vt:lpstr>ROC</vt:lpstr>
      <vt:lpstr>CERCA d’HIPERPARÀMETRES</vt:lpstr>
      <vt:lpstr>Matrius de confusió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WINE QUALITY</dc:title>
  <dc:creator>Pol Espinasa i Vilarrasa</dc:creator>
  <cp:lastModifiedBy>Pol Espinasa i Vilarrasa</cp:lastModifiedBy>
  <cp:revision>2</cp:revision>
  <dcterms:created xsi:type="dcterms:W3CDTF">2022-12-14T21:23:49Z</dcterms:created>
  <dcterms:modified xsi:type="dcterms:W3CDTF">2022-12-14T22:14:35Z</dcterms:modified>
</cp:coreProperties>
</file>