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74520" y="71280"/>
            <a:ext cx="5481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Patrol of Human Health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" name="직사각형 7"/>
          <p:cNvSpPr/>
          <p:nvPr/>
        </p:nvSpPr>
        <p:spPr>
          <a:xfrm>
            <a:off x="0" y="0"/>
            <a:ext cx="12187080" cy="6852960"/>
          </a:xfrm>
          <a:prstGeom prst="rect">
            <a:avLst/>
          </a:prstGeom>
          <a:noFill/>
          <a:ln w="88900">
            <a:solidFill>
              <a:srgbClr val="004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8"/>
          <p:cNvGrpSpPr/>
          <p:nvPr/>
        </p:nvGrpSpPr>
        <p:grpSpPr>
          <a:xfrm>
            <a:off x="5151240" y="3776400"/>
            <a:ext cx="6491880" cy="2148480"/>
            <a:chOff x="5151240" y="3776400"/>
            <a:chExt cx="6491880" cy="2148480"/>
          </a:xfrm>
        </p:grpSpPr>
        <p:pic>
          <p:nvPicPr>
            <p:cNvPr id="3" name="그림 9" descr=""/>
            <p:cNvPicPr/>
            <p:nvPr/>
          </p:nvPicPr>
          <p:blipFill>
            <a:blip r:embed="rId2"/>
            <a:stretch/>
          </p:blipFill>
          <p:spPr>
            <a:xfrm>
              <a:off x="5664960" y="4116600"/>
              <a:ext cx="5978160" cy="1468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직사각형 10"/>
            <p:cNvSpPr/>
            <p:nvPr/>
          </p:nvSpPr>
          <p:spPr>
            <a:xfrm>
              <a:off x="5151240" y="3776400"/>
              <a:ext cx="6491880" cy="214848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TextBox 8"/>
          <p:cNvSpPr/>
          <p:nvPr/>
        </p:nvSpPr>
        <p:spPr>
          <a:xfrm>
            <a:off x="74520" y="71280"/>
            <a:ext cx="5481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Patrol of Human Health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" name="직사각형 9"/>
          <p:cNvSpPr/>
          <p:nvPr/>
        </p:nvSpPr>
        <p:spPr>
          <a:xfrm>
            <a:off x="0" y="0"/>
            <a:ext cx="12187080" cy="6852960"/>
          </a:xfrm>
          <a:prstGeom prst="rect">
            <a:avLst/>
          </a:prstGeom>
          <a:noFill/>
          <a:ln w="88900">
            <a:solidFill>
              <a:srgbClr val="004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289960" y="6435360"/>
            <a:ext cx="94896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9FD3F58-8D1F-4C97-A4AF-03B5B75962BB}" type="slidenum">
              <a:rPr b="0" lang="en-US" sz="1500" spc="-1" strike="noStrike">
                <a:solidFill>
                  <a:srgbClr val="000000"/>
                </a:solidFill>
                <a:latin typeface="바탕"/>
                <a:ea typeface="DejaVu Sans"/>
              </a:rPr>
              <a:t>&lt;숫자&gt;</a:t>
            </a:fld>
            <a:endParaRPr b="0" lang="en-US" sz="1500" spc="-1" strike="noStrike"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11289960" y="6435360"/>
            <a:ext cx="94896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9BD1508-74DA-4C7A-A01B-9447247E0C95}" type="slidenum">
              <a:rPr b="0" lang="en-US" sz="1500" spc="-1" strike="noStrike">
                <a:solidFill>
                  <a:srgbClr val="000000"/>
                </a:solidFill>
                <a:latin typeface="바탕"/>
                <a:ea typeface="DejaVu Sans"/>
              </a:rPr>
              <a:t>&lt;숫자&gt;</a:t>
            </a:fld>
            <a:endParaRPr b="0" lang="en-US" sz="1500" spc="-1" strike="noStrike">
              <a:latin typeface="맑은 고딕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hyperlink" Target="#&#49836;&#46972;&#51060;&#46300; 15" TargetMode="External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#&#49836;&#46972;&#51060;&#46300; 3" TargetMode="External"/><Relationship Id="rId2" Type="http://schemas.openxmlformats.org/officeDocument/2006/relationships/hyperlink" Target="#&#49836;&#46972;&#51060;&#46300; 4" TargetMode="External"/><Relationship Id="rId3" Type="http://schemas.openxmlformats.org/officeDocument/2006/relationships/hyperlink" Target="#&#49836;&#46972;&#51060;&#46300; 6" TargetMode="External"/><Relationship Id="rId4" Type="http://schemas.openxmlformats.org/officeDocument/2006/relationships/hyperlink" Target="#&#49836;&#46972;&#51060;&#46300; 7" TargetMode="External"/><Relationship Id="rId5" Type="http://schemas.openxmlformats.org/officeDocument/2006/relationships/hyperlink" Target="#&#49836;&#46972;&#51060;&#46300; 11" TargetMode="External"/><Relationship Id="rId6" Type="http://schemas.openxmlformats.org/officeDocument/2006/relationships/hyperlink" Target="#&#49836;&#46972;&#51060;&#46300; 12" TargetMode="External"/><Relationship Id="rId7" Type="http://schemas.openxmlformats.org/officeDocument/2006/relationships/hyperlink" Target="#&#49836;&#46972;&#51060;&#46300; 14" TargetMode="External"/><Relationship Id="rId8" Type="http://schemas.openxmlformats.org/officeDocument/2006/relationships/hyperlink" Target="#&#49836;&#46972;&#51060;&#46300; 15" TargetMode="External"/><Relationship Id="rId9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_0"/>
          <p:cNvSpPr/>
          <p:nvPr/>
        </p:nvSpPr>
        <p:spPr>
          <a:xfrm>
            <a:off x="1800000" y="2684160"/>
            <a:ext cx="8815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HEAG Manual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80000" y="180000"/>
            <a:ext cx="3055320" cy="5353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림 190" descr=""/>
          <p:cNvPicPr/>
          <p:nvPr/>
        </p:nvPicPr>
        <p:blipFill>
          <a:blip r:embed="rId1"/>
          <a:stretch/>
        </p:blipFill>
        <p:spPr>
          <a:xfrm>
            <a:off x="540720" y="1800000"/>
            <a:ext cx="7148160" cy="4498920"/>
          </a:xfrm>
          <a:prstGeom prst="rect">
            <a:avLst/>
          </a:prstGeom>
          <a:ln w="0">
            <a:noFill/>
          </a:ln>
        </p:spPr>
      </p:pic>
      <p:sp>
        <p:nvSpPr>
          <p:cNvPr id="192" name="직선 연결선 191"/>
          <p:cNvSpPr/>
          <p:nvPr/>
        </p:nvSpPr>
        <p:spPr>
          <a:xfrm>
            <a:off x="3420360" y="2700000"/>
            <a:ext cx="360" cy="360000"/>
          </a:xfrm>
          <a:prstGeom prst="line">
            <a:avLst/>
          </a:prstGeom>
          <a:ln w="2880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직사각형 193"/>
          <p:cNvSpPr/>
          <p:nvPr/>
        </p:nvSpPr>
        <p:spPr>
          <a:xfrm>
            <a:off x="7998120" y="2228040"/>
            <a:ext cx="362916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누르게 되면 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“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열기”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라는 창이 나타납니다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이곳에서 파일을 지정하여 직접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DICOM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파일을 불러올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</p:txBody>
      </p:sp>
      <p:pic>
        <p:nvPicPr>
          <p:cNvPr id="194" name="그림 194" descr=""/>
          <p:cNvPicPr/>
          <p:nvPr/>
        </p:nvPicPr>
        <p:blipFill>
          <a:blip r:embed="rId2"/>
          <a:stretch/>
        </p:blipFill>
        <p:spPr>
          <a:xfrm>
            <a:off x="1620000" y="3081600"/>
            <a:ext cx="4318200" cy="2713320"/>
          </a:xfrm>
          <a:prstGeom prst="rect">
            <a:avLst/>
          </a:prstGeom>
          <a:ln w="0">
            <a:noFill/>
          </a:ln>
        </p:spPr>
      </p:pic>
      <p:pic>
        <p:nvPicPr>
          <p:cNvPr id="195" name="그림 195" descr=""/>
          <p:cNvPicPr/>
          <p:nvPr/>
        </p:nvPicPr>
        <p:blipFill>
          <a:blip r:embed="rId3"/>
          <a:stretch/>
        </p:blipFill>
        <p:spPr>
          <a:xfrm>
            <a:off x="8085600" y="2408040"/>
            <a:ext cx="1308600" cy="272160"/>
          </a:xfrm>
          <a:prstGeom prst="rect">
            <a:avLst/>
          </a:prstGeom>
          <a:ln w="0">
            <a:noFill/>
          </a:ln>
        </p:spPr>
      </p:pic>
      <p:sp>
        <p:nvSpPr>
          <p:cNvPr id="196" name="직사각형 196"/>
          <p:cNvSpPr/>
          <p:nvPr/>
        </p:nvSpPr>
        <p:spPr>
          <a:xfrm>
            <a:off x="1620000" y="3081600"/>
            <a:ext cx="4318920" cy="271332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직사각형 8"/>
          <p:cNvSpPr/>
          <p:nvPr/>
        </p:nvSpPr>
        <p:spPr>
          <a:xfrm>
            <a:off x="9720" y="495720"/>
            <a:ext cx="121608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II.ii. DICOM (*.dcm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추가하기</a:t>
            </a:r>
            <a:endParaRPr b="0" lang="en-US" sz="4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직사각형 197"/>
          <p:cNvSpPr/>
          <p:nvPr/>
        </p:nvSpPr>
        <p:spPr>
          <a:xfrm>
            <a:off x="9720" y="495720"/>
            <a:ext cx="121608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II.iii. DICOM (*.dcm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목록에서 제거하기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890120" y="2228040"/>
            <a:ext cx="398916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누르게 되면 선택된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목록에서 제거할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누르면 의뢰하기 위해 추가한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목록들이 새로고침되어 표시됩니다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00" name="그림 199" descr=""/>
          <p:cNvPicPr/>
          <p:nvPr/>
        </p:nvPicPr>
        <p:blipFill>
          <a:blip r:embed="rId1"/>
          <a:stretch/>
        </p:blipFill>
        <p:spPr>
          <a:xfrm>
            <a:off x="8023680" y="2419200"/>
            <a:ext cx="1011240" cy="279720"/>
          </a:xfrm>
          <a:prstGeom prst="rect">
            <a:avLst/>
          </a:prstGeom>
          <a:ln w="0">
            <a:noFill/>
          </a:ln>
        </p:spPr>
      </p:pic>
      <p:pic>
        <p:nvPicPr>
          <p:cNvPr id="201" name="그림 200" descr=""/>
          <p:cNvPicPr/>
          <p:nvPr/>
        </p:nvPicPr>
        <p:blipFill>
          <a:blip r:embed="rId2"/>
          <a:stretch/>
        </p:blipFill>
        <p:spPr>
          <a:xfrm>
            <a:off x="541080" y="1800000"/>
            <a:ext cx="7148160" cy="4498920"/>
          </a:xfrm>
          <a:prstGeom prst="rect">
            <a:avLst/>
          </a:prstGeom>
          <a:ln w="0">
            <a:noFill/>
          </a:ln>
        </p:spPr>
      </p:pic>
      <p:sp>
        <p:nvSpPr>
          <p:cNvPr id="202" name="직사각형 201"/>
          <p:cNvSpPr/>
          <p:nvPr/>
        </p:nvSpPr>
        <p:spPr>
          <a:xfrm>
            <a:off x="3852000" y="2520000"/>
            <a:ext cx="1258920" cy="17892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그림 202" descr=""/>
          <p:cNvPicPr/>
          <p:nvPr/>
        </p:nvPicPr>
        <p:blipFill>
          <a:blip r:embed="rId3"/>
          <a:stretch/>
        </p:blipFill>
        <p:spPr>
          <a:xfrm>
            <a:off x="8136000" y="4078080"/>
            <a:ext cx="912240" cy="2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그림 203" descr=""/>
          <p:cNvPicPr/>
          <p:nvPr/>
        </p:nvPicPr>
        <p:blipFill>
          <a:blip r:embed="rId1"/>
          <a:stretch/>
        </p:blipFill>
        <p:spPr>
          <a:xfrm>
            <a:off x="540720" y="1800000"/>
            <a:ext cx="7148160" cy="4498920"/>
          </a:xfrm>
          <a:prstGeom prst="rect">
            <a:avLst/>
          </a:prstGeom>
          <a:ln w="0">
            <a:noFill/>
          </a:ln>
        </p:spPr>
      </p:pic>
      <p:sp>
        <p:nvSpPr>
          <p:cNvPr id="205" name="직사각형 204"/>
          <p:cNvSpPr/>
          <p:nvPr/>
        </p:nvSpPr>
        <p:spPr>
          <a:xfrm>
            <a:off x="0" y="496080"/>
            <a:ext cx="121903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II.iv.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판독 의뢰 전송하기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7920000" y="3168000"/>
            <a:ext cx="398628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일반의뢰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일반적인 외래 환자의 영상판독을 의뢰합니다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검진의뢰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검진 온 고객의 영상판독을 의뢰합니다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참조의뢰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영상의학과 전문의가 참조할 수 있는 영상이 있을 경우 추가적인 자료를 첨부합니다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500" spc="-1" strike="noStrike">
              <a:latin typeface="맑은 고딕"/>
            </a:endParaRPr>
          </a:p>
        </p:txBody>
      </p:sp>
      <p:sp>
        <p:nvSpPr>
          <p:cNvPr id="207" name="자유형: 도형 206"/>
          <p:cNvSpPr/>
          <p:nvPr/>
        </p:nvSpPr>
        <p:spPr>
          <a:xfrm>
            <a:off x="3786480" y="3060720"/>
            <a:ext cx="1360440" cy="538200"/>
          </a:xfrm>
          <a:custGeom>
            <a:avLst/>
            <a:gdLst/>
            <a:ahLst/>
            <a:rect l="l" t="t" r="r" b="b"/>
            <a:pathLst>
              <a:path w="3786" h="1502">
                <a:moveTo>
                  <a:pt x="3785" y="375"/>
                </a:moveTo>
                <a:lnTo>
                  <a:pt x="946" y="375"/>
                </a:lnTo>
                <a:lnTo>
                  <a:pt x="946" y="0"/>
                </a:lnTo>
                <a:lnTo>
                  <a:pt x="0" y="750"/>
                </a:lnTo>
                <a:lnTo>
                  <a:pt x="946" y="1501"/>
                </a:lnTo>
                <a:lnTo>
                  <a:pt x="946" y="1125"/>
                </a:lnTo>
                <a:lnTo>
                  <a:pt x="3785" y="1125"/>
                </a:lnTo>
                <a:lnTo>
                  <a:pt x="3785" y="375"/>
                </a:lnTo>
              </a:path>
            </a:pathLst>
          </a:custGeom>
          <a:solidFill>
            <a:srgbClr val="fa01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직사각형 207"/>
          <p:cNvSpPr/>
          <p:nvPr/>
        </p:nvSpPr>
        <p:spPr>
          <a:xfrm>
            <a:off x="5148000" y="2340000"/>
            <a:ext cx="538920" cy="161892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그림 208" descr=""/>
          <p:cNvPicPr/>
          <p:nvPr/>
        </p:nvPicPr>
        <p:blipFill>
          <a:blip r:embed="rId2"/>
          <a:stretch/>
        </p:blipFill>
        <p:spPr>
          <a:xfrm>
            <a:off x="2792520" y="3124080"/>
            <a:ext cx="638640" cy="2158920"/>
          </a:xfrm>
          <a:prstGeom prst="rect">
            <a:avLst/>
          </a:prstGeom>
          <a:ln w="0">
            <a:noFill/>
          </a:ln>
        </p:spPr>
      </p:pic>
      <p:pic>
        <p:nvPicPr>
          <p:cNvPr id="210" name="그림 209" descr=""/>
          <p:cNvPicPr/>
          <p:nvPr/>
        </p:nvPicPr>
        <p:blipFill>
          <a:blip r:embed="rId3"/>
          <a:stretch/>
        </p:blipFill>
        <p:spPr>
          <a:xfrm>
            <a:off x="1899360" y="3124080"/>
            <a:ext cx="630360" cy="2158920"/>
          </a:xfrm>
          <a:prstGeom prst="rect">
            <a:avLst/>
          </a:prstGeom>
          <a:ln w="0">
            <a:noFill/>
          </a:ln>
        </p:spPr>
      </p:pic>
      <p:sp>
        <p:nvSpPr>
          <p:cNvPr id="211" name="직사각형 210"/>
          <p:cNvSpPr/>
          <p:nvPr/>
        </p:nvSpPr>
        <p:spPr>
          <a:xfrm>
            <a:off x="1899360" y="3124080"/>
            <a:ext cx="615960" cy="215892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직사각형 211"/>
          <p:cNvSpPr/>
          <p:nvPr/>
        </p:nvSpPr>
        <p:spPr>
          <a:xfrm>
            <a:off x="2792520" y="3124080"/>
            <a:ext cx="617760" cy="215892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직사각형 212"/>
          <p:cNvSpPr/>
          <p:nvPr/>
        </p:nvSpPr>
        <p:spPr>
          <a:xfrm>
            <a:off x="1620000" y="5284080"/>
            <a:ext cx="1098360" cy="2948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ko-KR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일반 의뢰 버튼</a:t>
            </a:r>
            <a:endParaRPr b="0" lang="en-US" sz="1050" spc="-1" strike="noStrike">
              <a:latin typeface="맑은 고딕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563920" y="5284080"/>
            <a:ext cx="1098360" cy="2948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ko-KR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응급 의뢰 버튼</a:t>
            </a:r>
            <a:endParaRPr b="0" lang="en-US" sz="1050" spc="-1" strike="noStrike">
              <a:latin typeface="맑은 고딕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920000" y="1620000"/>
            <a:ext cx="3912840" cy="140688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50000"/>
              </a:lnSpc>
            </a:pP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일반 의뢰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24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 </a:t>
            </a:r>
            <a:br/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응급 의뢰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 내에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판독 및 소견 작성이 완료됩니다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(*</a:t>
            </a:r>
            <a:r>
              <a:rPr b="1" lang="ko-KR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판독이 지연되는 경우 관리자에게 연락하시면 됩니다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.)</a:t>
            </a:r>
            <a:endParaRPr b="0" lang="en-US" sz="11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rcRect l="0" t="0" r="0" b="25402"/>
          <a:stretch/>
        </p:blipFill>
        <p:spPr>
          <a:xfrm>
            <a:off x="3799440" y="2035440"/>
            <a:ext cx="2827440" cy="556200"/>
          </a:xfrm>
          <a:prstGeom prst="rect">
            <a:avLst/>
          </a:prstGeom>
          <a:ln w="0">
            <a:noFill/>
          </a:ln>
        </p:spPr>
      </p:pic>
      <p:sp>
        <p:nvSpPr>
          <p:cNvPr id="217" name="직사각형 215"/>
          <p:cNvSpPr/>
          <p:nvPr/>
        </p:nvSpPr>
        <p:spPr>
          <a:xfrm>
            <a:off x="0" y="496080"/>
            <a:ext cx="121903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II.iv.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판독 의뢰 전송하기</a:t>
            </a:r>
            <a:endParaRPr b="0" lang="en-US" sz="4000" spc="-1" strike="noStrike">
              <a:latin typeface="맑은 고딕"/>
            </a:endParaRPr>
          </a:p>
        </p:txBody>
      </p:sp>
      <p:pic>
        <p:nvPicPr>
          <p:cNvPr id="218" name="그림 216" descr=""/>
          <p:cNvPicPr/>
          <p:nvPr/>
        </p:nvPicPr>
        <p:blipFill>
          <a:blip r:embed="rId2"/>
          <a:srcRect l="0" t="0" r="0" b="77237"/>
          <a:stretch/>
        </p:blipFill>
        <p:spPr>
          <a:xfrm>
            <a:off x="3799440" y="2674080"/>
            <a:ext cx="2827440" cy="614880"/>
          </a:xfrm>
          <a:prstGeom prst="rect">
            <a:avLst/>
          </a:prstGeom>
          <a:ln w="0">
            <a:noFill/>
          </a:ln>
        </p:spPr>
      </p:pic>
      <p:pic>
        <p:nvPicPr>
          <p:cNvPr id="219" name="그림 217" descr=""/>
          <p:cNvPicPr/>
          <p:nvPr/>
        </p:nvPicPr>
        <p:blipFill>
          <a:blip r:embed="rId3"/>
          <a:srcRect l="0" t="0" r="0" b="77416"/>
          <a:stretch/>
        </p:blipFill>
        <p:spPr>
          <a:xfrm>
            <a:off x="3799800" y="1269720"/>
            <a:ext cx="2846520" cy="657720"/>
          </a:xfrm>
          <a:prstGeom prst="rect">
            <a:avLst/>
          </a:prstGeom>
          <a:ln w="0">
            <a:noFill/>
          </a:ln>
        </p:spPr>
      </p:pic>
      <p:pic>
        <p:nvPicPr>
          <p:cNvPr id="220" name="그림 218" descr=""/>
          <p:cNvPicPr/>
          <p:nvPr/>
        </p:nvPicPr>
        <p:blipFill>
          <a:blip r:embed="rId4"/>
          <a:stretch/>
        </p:blipFill>
        <p:spPr>
          <a:xfrm>
            <a:off x="7098120" y="1380960"/>
            <a:ext cx="4953960" cy="2428560"/>
          </a:xfrm>
          <a:prstGeom prst="rect">
            <a:avLst/>
          </a:prstGeom>
          <a:ln w="0">
            <a:noFill/>
          </a:ln>
        </p:spPr>
      </p:pic>
      <p:pic>
        <p:nvPicPr>
          <p:cNvPr id="221" name="그림 219" descr=""/>
          <p:cNvPicPr/>
          <p:nvPr/>
        </p:nvPicPr>
        <p:blipFill>
          <a:blip r:embed="rId5"/>
          <a:srcRect l="29206" t="0" r="0" b="21872"/>
          <a:stretch/>
        </p:blipFill>
        <p:spPr>
          <a:xfrm>
            <a:off x="255960" y="1391040"/>
            <a:ext cx="3083400" cy="2230920"/>
          </a:xfrm>
          <a:prstGeom prst="rect">
            <a:avLst/>
          </a:prstGeom>
          <a:ln w="0">
            <a:noFill/>
          </a:ln>
        </p:spPr>
      </p:pic>
      <p:sp>
        <p:nvSpPr>
          <p:cNvPr id="222" name="직사각형 221"/>
          <p:cNvSpPr/>
          <p:nvPr/>
        </p:nvSpPr>
        <p:spPr>
          <a:xfrm>
            <a:off x="4266000" y="1528920"/>
            <a:ext cx="753480" cy="39852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Box 222"/>
          <p:cNvSpPr/>
          <p:nvPr/>
        </p:nvSpPr>
        <p:spPr>
          <a:xfrm>
            <a:off x="1775520" y="2760120"/>
            <a:ext cx="341280" cy="321480"/>
          </a:xfrm>
          <a:prstGeom prst="rect">
            <a:avLst/>
          </a:prstGeom>
          <a:noFill/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맑은 고딕"/>
              </a:rPr>
              <a:t>1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224" name="TextBox 10"/>
          <p:cNvSpPr/>
          <p:nvPr/>
        </p:nvSpPr>
        <p:spPr>
          <a:xfrm>
            <a:off x="757080" y="5212080"/>
            <a:ext cx="96807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목록에서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Study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선택한 뒤 일반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응급 의뢰버튼 클릭</a:t>
            </a:r>
            <a:endParaRPr b="0" lang="en-US" sz="1800" spc="-1" strike="noStrike">
              <a:latin typeface="맑은 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SendingList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에 의뢰가 추가되고 전송 완료시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Sending List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에서 사라짐</a:t>
            </a:r>
            <a:endParaRPr b="0" lang="en-US" sz="1800" spc="-1" strike="noStrike">
              <a:latin typeface="맑은 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해당 의뢰 확인하고 싶은 경우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    누르면 지난 의뢰목록과 함께 조회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25" name="직선 화살표 연결선 3"/>
          <p:cNvSpPr/>
          <p:nvPr/>
        </p:nvSpPr>
        <p:spPr>
          <a:xfrm>
            <a:off x="1006560" y="2217960"/>
            <a:ext cx="72612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3"/>
          <p:cNvSpPr/>
          <p:nvPr/>
        </p:nvSpPr>
        <p:spPr>
          <a:xfrm>
            <a:off x="7119000" y="2042280"/>
            <a:ext cx="4953960" cy="176724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Box 14"/>
          <p:cNvSpPr/>
          <p:nvPr/>
        </p:nvSpPr>
        <p:spPr>
          <a:xfrm>
            <a:off x="11572920" y="2028600"/>
            <a:ext cx="341280" cy="321480"/>
          </a:xfrm>
          <a:prstGeom prst="rect">
            <a:avLst/>
          </a:prstGeom>
          <a:noFill/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맑은 고딕"/>
              </a:rPr>
              <a:t>3</a:t>
            </a:r>
            <a:endParaRPr b="0" lang="en-US" sz="2800" spc="-1" strike="noStrike">
              <a:latin typeface="맑은 고딕"/>
            </a:endParaRPr>
          </a:p>
        </p:txBody>
      </p:sp>
      <p:pic>
        <p:nvPicPr>
          <p:cNvPr id="228" name="그림 15" descr=""/>
          <p:cNvPicPr/>
          <p:nvPr/>
        </p:nvPicPr>
        <p:blipFill>
          <a:blip r:embed="rId6"/>
          <a:srcRect l="14189" t="10281" r="71853" b="86301"/>
          <a:stretch/>
        </p:blipFill>
        <p:spPr>
          <a:xfrm>
            <a:off x="4371120" y="6192000"/>
            <a:ext cx="2045160" cy="312120"/>
          </a:xfrm>
          <a:prstGeom prst="rect">
            <a:avLst/>
          </a:prstGeom>
          <a:ln w="0">
            <a:noFill/>
          </a:ln>
        </p:spPr>
      </p:pic>
      <p:sp>
        <p:nvSpPr>
          <p:cNvPr id="229" name="직사각형 16"/>
          <p:cNvSpPr/>
          <p:nvPr/>
        </p:nvSpPr>
        <p:spPr>
          <a:xfrm>
            <a:off x="1827720" y="1719360"/>
            <a:ext cx="288720" cy="1069920"/>
          </a:xfrm>
          <a:prstGeom prst="rect">
            <a:avLst/>
          </a:prstGeom>
          <a:noFill/>
          <a:ln w="5715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직선 화살표 연결선 17"/>
          <p:cNvSpPr/>
          <p:nvPr/>
        </p:nvSpPr>
        <p:spPr>
          <a:xfrm>
            <a:off x="4665240" y="1927440"/>
            <a:ext cx="36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2"/>
          <p:cNvSpPr/>
          <p:nvPr/>
        </p:nvSpPr>
        <p:spPr>
          <a:xfrm>
            <a:off x="2117160" y="2891160"/>
            <a:ext cx="1222200" cy="321480"/>
          </a:xfrm>
          <a:prstGeom prst="rect">
            <a:avLst/>
          </a:prstGeom>
          <a:noFill/>
          <a:ln w="1905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직선 화살표 연결선 24"/>
          <p:cNvSpPr/>
          <p:nvPr/>
        </p:nvSpPr>
        <p:spPr>
          <a:xfrm flipV="1">
            <a:off x="3151440" y="1738080"/>
            <a:ext cx="1027800" cy="10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Box 18"/>
          <p:cNvSpPr/>
          <p:nvPr/>
        </p:nvSpPr>
        <p:spPr>
          <a:xfrm>
            <a:off x="6996960" y="4161600"/>
            <a:ext cx="4553280" cy="687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전송대기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(100) ➡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압축완료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(400) ➡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의뢰 전송대기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(401)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*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전송이 완료되면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Sending List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에서 사라집니다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오류 발생시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hlinkClick r:id="rId7"/>
              </a:rPr>
              <a:t>FAQ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슬라이드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15)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참고하시면 됩니다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34" name="직사각형 32"/>
          <p:cNvSpPr/>
          <p:nvPr/>
        </p:nvSpPr>
        <p:spPr>
          <a:xfrm>
            <a:off x="7993440" y="1873080"/>
            <a:ext cx="891000" cy="169200"/>
          </a:xfrm>
          <a:prstGeom prst="rect">
            <a:avLst/>
          </a:prstGeom>
          <a:noFill/>
          <a:ln w="126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Box 34"/>
          <p:cNvSpPr/>
          <p:nvPr/>
        </p:nvSpPr>
        <p:spPr>
          <a:xfrm>
            <a:off x="7193520" y="1660680"/>
            <a:ext cx="788400" cy="363960"/>
          </a:xfrm>
          <a:prstGeom prst="rect">
            <a:avLst/>
          </a:prstGeom>
          <a:solidFill>
            <a:srgbClr val="eeeeee">
              <a:alpha val="6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맑은 고딕"/>
              </a:rPr>
              <a:t>Click!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8"/>
          <a:srcRect l="0" t="0" r="0" b="14178"/>
          <a:stretch/>
        </p:blipFill>
        <p:spPr>
          <a:xfrm>
            <a:off x="3799440" y="3413160"/>
            <a:ext cx="2804040" cy="633240"/>
          </a:xfrm>
          <a:prstGeom prst="rect">
            <a:avLst/>
          </a:prstGeom>
          <a:ln w="0">
            <a:noFill/>
          </a:ln>
        </p:spPr>
      </p:pic>
      <p:sp>
        <p:nvSpPr>
          <p:cNvPr id="237" name="직사각형 221_0"/>
          <p:cNvSpPr/>
          <p:nvPr/>
        </p:nvSpPr>
        <p:spPr>
          <a:xfrm>
            <a:off x="4284360" y="2193120"/>
            <a:ext cx="753480" cy="39852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직사각형 221_1"/>
          <p:cNvSpPr/>
          <p:nvPr/>
        </p:nvSpPr>
        <p:spPr>
          <a:xfrm>
            <a:off x="4257000" y="2890440"/>
            <a:ext cx="753480" cy="39852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직사각형 221_2"/>
          <p:cNvSpPr/>
          <p:nvPr/>
        </p:nvSpPr>
        <p:spPr>
          <a:xfrm>
            <a:off x="4248000" y="3622320"/>
            <a:ext cx="753480" cy="39852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직선 화살표 연결선 17_0"/>
          <p:cNvSpPr/>
          <p:nvPr/>
        </p:nvSpPr>
        <p:spPr>
          <a:xfrm>
            <a:off x="4665600" y="2591640"/>
            <a:ext cx="36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선 화살표 연결선 17_1"/>
          <p:cNvSpPr/>
          <p:nvPr/>
        </p:nvSpPr>
        <p:spPr>
          <a:xfrm>
            <a:off x="4665960" y="2591640"/>
            <a:ext cx="36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선 화살표 연결선 17_2"/>
          <p:cNvSpPr/>
          <p:nvPr/>
        </p:nvSpPr>
        <p:spPr>
          <a:xfrm>
            <a:off x="4665960" y="3288960"/>
            <a:ext cx="36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" descr=""/>
          <p:cNvPicPr/>
          <p:nvPr/>
        </p:nvPicPr>
        <p:blipFill>
          <a:blip r:embed="rId9"/>
          <a:stretch/>
        </p:blipFill>
        <p:spPr>
          <a:xfrm>
            <a:off x="3787560" y="4133160"/>
            <a:ext cx="2815920" cy="620640"/>
          </a:xfrm>
          <a:prstGeom prst="rect">
            <a:avLst/>
          </a:prstGeom>
          <a:ln w="0">
            <a:noFill/>
          </a:ln>
        </p:spPr>
      </p:pic>
      <p:sp>
        <p:nvSpPr>
          <p:cNvPr id="244" name="직사각형 221_3"/>
          <p:cNvSpPr/>
          <p:nvPr/>
        </p:nvSpPr>
        <p:spPr>
          <a:xfrm>
            <a:off x="4248000" y="4355280"/>
            <a:ext cx="753480" cy="39852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직선 화살표 연결선 17_3"/>
          <p:cNvSpPr/>
          <p:nvPr/>
        </p:nvSpPr>
        <p:spPr>
          <a:xfrm>
            <a:off x="4665960" y="4021920"/>
            <a:ext cx="36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선 화살표 연결선 24_0"/>
          <p:cNvSpPr/>
          <p:nvPr/>
        </p:nvSpPr>
        <p:spPr>
          <a:xfrm flipV="1">
            <a:off x="5022000" y="4631760"/>
            <a:ext cx="17546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선 화살표 연결선 24_1"/>
          <p:cNvSpPr/>
          <p:nvPr/>
        </p:nvSpPr>
        <p:spPr>
          <a:xfrm flipV="1">
            <a:off x="5001480" y="1840320"/>
            <a:ext cx="2169720" cy="267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직사각형 223"/>
          <p:cNvSpPr/>
          <p:nvPr/>
        </p:nvSpPr>
        <p:spPr>
          <a:xfrm>
            <a:off x="0" y="496080"/>
            <a:ext cx="121903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III. 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Result List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화면 구성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49" name="직사각형 224"/>
          <p:cNvSpPr/>
          <p:nvPr/>
        </p:nvSpPr>
        <p:spPr>
          <a:xfrm>
            <a:off x="7532280" y="1447200"/>
            <a:ext cx="429588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Result List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탭에서는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HEAG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통하여 의뢰했던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 확인 가능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특정일 기준으로 조회 기간 설정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 외 검색조건 설정 후 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Inquery”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 클릭 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 새로고침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Excel”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 클릭시 목록을 엑셀 파일로 저장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모든 의뢰기록 하단의 목록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c00000"/>
                </a:solidFill>
                <a:latin typeface="맑은 고딕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조회 가능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*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정렬기준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의뢰일 기준 내림차순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 Study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클릭 시 우측 화면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c00000"/>
                </a:solidFill>
                <a:latin typeface="맑은 고딕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판독의 소견확인이 가능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report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복사되어 다른 곳에 붙여넣기가 가능합니다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50" name="그림 225" descr=""/>
          <p:cNvPicPr/>
          <p:nvPr/>
        </p:nvPicPr>
        <p:blipFill>
          <a:blip r:embed="rId1"/>
          <a:stretch/>
        </p:blipFill>
        <p:spPr>
          <a:xfrm>
            <a:off x="360000" y="2174400"/>
            <a:ext cx="6913080" cy="4350960"/>
          </a:xfrm>
          <a:prstGeom prst="rect">
            <a:avLst/>
          </a:prstGeom>
          <a:ln w="0">
            <a:noFill/>
          </a:ln>
        </p:spPr>
      </p:pic>
      <p:sp>
        <p:nvSpPr>
          <p:cNvPr id="251" name="직사각형 226"/>
          <p:cNvSpPr/>
          <p:nvPr/>
        </p:nvSpPr>
        <p:spPr>
          <a:xfrm>
            <a:off x="1347840" y="2619360"/>
            <a:ext cx="972720" cy="13896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직사각형 227"/>
          <p:cNvSpPr/>
          <p:nvPr/>
        </p:nvSpPr>
        <p:spPr>
          <a:xfrm>
            <a:off x="396000" y="2877120"/>
            <a:ext cx="3098160" cy="1926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직사각형 228"/>
          <p:cNvSpPr/>
          <p:nvPr/>
        </p:nvSpPr>
        <p:spPr>
          <a:xfrm>
            <a:off x="3494160" y="2679480"/>
            <a:ext cx="169200" cy="3668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맑은 고딕"/>
                <a:ea typeface="DejaVu Sans"/>
              </a:rPr>
              <a:t>1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54" name="직사각형 229"/>
          <p:cNvSpPr/>
          <p:nvPr/>
        </p:nvSpPr>
        <p:spPr>
          <a:xfrm>
            <a:off x="396000" y="3069720"/>
            <a:ext cx="6094080" cy="3780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직사각형 230"/>
          <p:cNvSpPr/>
          <p:nvPr/>
        </p:nvSpPr>
        <p:spPr>
          <a:xfrm>
            <a:off x="3432960" y="2966760"/>
            <a:ext cx="509760" cy="3668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맑은 고딕"/>
                <a:ea typeface="DejaVu Sans"/>
              </a:rPr>
              <a:t>2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56" name="직사각형 9"/>
          <p:cNvSpPr/>
          <p:nvPr/>
        </p:nvSpPr>
        <p:spPr>
          <a:xfrm>
            <a:off x="5694840" y="3440520"/>
            <a:ext cx="1534320" cy="281556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직사각형 11"/>
          <p:cNvSpPr/>
          <p:nvPr/>
        </p:nvSpPr>
        <p:spPr>
          <a:xfrm>
            <a:off x="396000" y="3440520"/>
            <a:ext cx="5298840" cy="281736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직사각형 12"/>
          <p:cNvSpPr/>
          <p:nvPr/>
        </p:nvSpPr>
        <p:spPr>
          <a:xfrm>
            <a:off x="3053520" y="4428720"/>
            <a:ext cx="509760" cy="3668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맑은 고딕"/>
                <a:ea typeface="DejaVu Sans"/>
              </a:rPr>
              <a:t>3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59" name="직사각형 13"/>
          <p:cNvSpPr/>
          <p:nvPr/>
        </p:nvSpPr>
        <p:spPr>
          <a:xfrm>
            <a:off x="6249240" y="4444560"/>
            <a:ext cx="509760" cy="3668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맑은 고딕"/>
              </a:rPr>
              <a:t>4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60" name="TextBox 15"/>
          <p:cNvSpPr/>
          <p:nvPr/>
        </p:nvSpPr>
        <p:spPr>
          <a:xfrm>
            <a:off x="467280" y="315720"/>
            <a:ext cx="2092680" cy="17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StudyDate(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촬영일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사진이 촬영된 일자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RequestDate(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의뢰일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HEAG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를 통해 영상이 전송된 일자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ReportDate(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판독일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영상의학과 판독의가 소견을 작성하여 의뢰 영상에 저장된 일자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61" name="연결선: 꺾임 16"/>
          <p:cNvSpPr/>
          <p:nvPr/>
        </p:nvSpPr>
        <p:spPr>
          <a:xfrm flipV="1" rot="16200000">
            <a:off x="2033640" y="1708560"/>
            <a:ext cx="1685160" cy="631440"/>
          </a:xfrm>
          <a:prstGeom prst="bentConnector2">
            <a:avLst/>
          </a:prstGeom>
          <a:noFill/>
          <a:ln w="28575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그림 225_0" descr=""/>
          <p:cNvPicPr/>
          <p:nvPr/>
        </p:nvPicPr>
        <p:blipFill>
          <a:blip r:embed="rId2"/>
          <a:srcRect l="77389" t="85751" r="811" b="7983"/>
          <a:stretch/>
        </p:blipFill>
        <p:spPr>
          <a:xfrm>
            <a:off x="7644960" y="5594040"/>
            <a:ext cx="1293840" cy="233640"/>
          </a:xfrm>
          <a:prstGeom prst="rect">
            <a:avLst/>
          </a:prstGeom>
          <a:ln w="0">
            <a:noFill/>
          </a:ln>
        </p:spPr>
      </p:pic>
      <p:pic>
        <p:nvPicPr>
          <p:cNvPr id="263" name="그림 225_1" descr=""/>
          <p:cNvPicPr/>
          <p:nvPr/>
        </p:nvPicPr>
        <p:blipFill>
          <a:blip r:embed="rId3"/>
          <a:srcRect l="76068" t="16668" r="14917" b="80192"/>
          <a:stretch/>
        </p:blipFill>
        <p:spPr>
          <a:xfrm>
            <a:off x="10525320" y="2864520"/>
            <a:ext cx="975600" cy="212760"/>
          </a:xfrm>
          <a:prstGeom prst="rect">
            <a:avLst/>
          </a:prstGeom>
          <a:ln w="0">
            <a:noFill/>
          </a:ln>
        </p:spPr>
      </p:pic>
      <p:pic>
        <p:nvPicPr>
          <p:cNvPr id="264" name="그림 225_2" descr=""/>
          <p:cNvPicPr/>
          <p:nvPr/>
        </p:nvPicPr>
        <p:blipFill>
          <a:blip r:embed="rId4"/>
          <a:srcRect l="91443" t="16537" r="705" b="79914"/>
          <a:stretch/>
        </p:blipFill>
        <p:spPr>
          <a:xfrm>
            <a:off x="7608240" y="3450960"/>
            <a:ext cx="775440" cy="2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직사각형 231"/>
          <p:cNvSpPr/>
          <p:nvPr/>
        </p:nvSpPr>
        <p:spPr>
          <a:xfrm>
            <a:off x="0" y="540000"/>
            <a:ext cx="121896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FAQ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66" name="직사각형 232"/>
          <p:cNvSpPr/>
          <p:nvPr/>
        </p:nvSpPr>
        <p:spPr>
          <a:xfrm>
            <a:off x="362520" y="4869360"/>
            <a:ext cx="583668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의뢰 버튼을 눌렀는데도 의뢰가 전송되지 않아요”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프로그램이 정상적으로 작동하지 않아요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.”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SendingList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멈춰있어요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.”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</a:t>
            </a:r>
            <a:br/>
            <a:endParaRPr b="0" lang="en-US" sz="1600" spc="-1" strike="noStrike">
              <a:latin typeface="맑은 고딕"/>
            </a:endParaRPr>
          </a:p>
        </p:txBody>
      </p:sp>
      <p:pic>
        <p:nvPicPr>
          <p:cNvPr id="267" name="그림 233" descr=""/>
          <p:cNvPicPr/>
          <p:nvPr/>
        </p:nvPicPr>
        <p:blipFill>
          <a:blip r:embed="rId1"/>
          <a:stretch/>
        </p:blipFill>
        <p:spPr>
          <a:xfrm>
            <a:off x="6837840" y="1616760"/>
            <a:ext cx="4749480" cy="2995560"/>
          </a:xfrm>
          <a:prstGeom prst="rect">
            <a:avLst/>
          </a:prstGeom>
          <a:ln w="0">
            <a:noFill/>
          </a:ln>
        </p:spPr>
      </p:pic>
      <p:pic>
        <p:nvPicPr>
          <p:cNvPr id="268" name="그림 4" descr=""/>
          <p:cNvPicPr/>
          <p:nvPr/>
        </p:nvPicPr>
        <p:blipFill>
          <a:blip r:embed="rId2"/>
          <a:srcRect l="0" t="0" r="0" b="77237"/>
          <a:stretch/>
        </p:blipFill>
        <p:spPr>
          <a:xfrm>
            <a:off x="1532880" y="2916360"/>
            <a:ext cx="3495960" cy="760320"/>
          </a:xfrm>
          <a:prstGeom prst="rect">
            <a:avLst/>
          </a:prstGeom>
          <a:ln w="0">
            <a:noFill/>
          </a:ln>
        </p:spPr>
      </p:pic>
      <p:sp>
        <p:nvSpPr>
          <p:cNvPr id="269" name="TextBox 7"/>
          <p:cNvSpPr/>
          <p:nvPr/>
        </p:nvSpPr>
        <p:spPr>
          <a:xfrm>
            <a:off x="6368760" y="4869360"/>
            <a:ext cx="56872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프로그램 우측 상단에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빨간 버튼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눌러 기능을 비활성화 이후 다시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파란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눌러 주시면 대부분의 에러가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해결됩니다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3"/>
          <a:stretch/>
        </p:blipFill>
        <p:spPr>
          <a:xfrm>
            <a:off x="1493280" y="1924200"/>
            <a:ext cx="3534840" cy="8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/>
          <p:nvPr/>
        </p:nvSpPr>
        <p:spPr>
          <a:xfrm>
            <a:off x="1961280" y="1370520"/>
            <a:ext cx="1909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   차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26" name="직선 연결선 3_1"/>
          <p:cNvSpPr/>
          <p:nvPr/>
        </p:nvSpPr>
        <p:spPr>
          <a:xfrm>
            <a:off x="1178640" y="2198880"/>
            <a:ext cx="3353760" cy="360"/>
          </a:xfrm>
          <a:prstGeom prst="line">
            <a:avLst/>
          </a:prstGeom>
          <a:ln w="57150">
            <a:solidFill>
              <a:srgbClr val="004a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482"/>
          <p:cNvSpPr/>
          <p:nvPr/>
        </p:nvSpPr>
        <p:spPr>
          <a:xfrm>
            <a:off x="6120000" y="1465920"/>
            <a:ext cx="2824200" cy="7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20">
              <a:lnSpc>
                <a:spcPct val="2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I. HEAG </a:t>
            </a: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소개</a:t>
            </a:r>
            <a:endParaRPr b="0" lang="en-US" sz="1500" spc="-1" strike="noStrike">
              <a:latin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084000" y="1966320"/>
            <a:ext cx="3814920" cy="30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15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II. DICOM Receive List </a:t>
            </a: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화면 구성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DICOM (*.dcm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목록 조회</a:t>
            </a:r>
            <a:endParaRPr b="0" lang="en-US" sz="14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DICOM (*.dcm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추가하기</a:t>
            </a:r>
            <a:endParaRPr b="0" lang="en-US" sz="14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DICOM (*.dcm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목록에서 제거하기</a:t>
            </a:r>
            <a:endParaRPr b="0" lang="en-US" sz="14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판독 의뢰 전송하기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120720" y="4165920"/>
            <a:ext cx="2878200" cy="7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III. Result List </a:t>
            </a:r>
            <a:r>
              <a:rPr b="1" lang="ko-KR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화면 구성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IV. FAQ</a:t>
            </a:r>
            <a:endParaRPr b="0" lang="en-US" sz="1500" spc="-1" strike="noStrike">
              <a:latin typeface="맑은 고딕"/>
            </a:endParaRPr>
          </a:p>
        </p:txBody>
      </p:sp>
      <p:sp>
        <p:nvSpPr>
          <p:cNvPr id="130" name="직선 연결선 129"/>
          <p:cNvSpPr/>
          <p:nvPr/>
        </p:nvSpPr>
        <p:spPr>
          <a:xfrm>
            <a:off x="7560000" y="1861920"/>
            <a:ext cx="2520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직선 연결선 130"/>
          <p:cNvSpPr/>
          <p:nvPr/>
        </p:nvSpPr>
        <p:spPr>
          <a:xfrm>
            <a:off x="9180000" y="2437920"/>
            <a:ext cx="900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직선 연결선 131"/>
          <p:cNvSpPr/>
          <p:nvPr/>
        </p:nvSpPr>
        <p:spPr>
          <a:xfrm>
            <a:off x="9108000" y="3337920"/>
            <a:ext cx="972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직선 연결선 132"/>
          <p:cNvSpPr/>
          <p:nvPr/>
        </p:nvSpPr>
        <p:spPr>
          <a:xfrm>
            <a:off x="9828000" y="3661920"/>
            <a:ext cx="252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직선 연결선 133"/>
          <p:cNvSpPr/>
          <p:nvPr/>
        </p:nvSpPr>
        <p:spPr>
          <a:xfrm>
            <a:off x="8280000" y="3985920"/>
            <a:ext cx="1800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직선 연결선 134"/>
          <p:cNvSpPr/>
          <p:nvPr/>
        </p:nvSpPr>
        <p:spPr>
          <a:xfrm>
            <a:off x="9180000" y="3013920"/>
            <a:ext cx="900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직선 연결선 135"/>
          <p:cNvSpPr/>
          <p:nvPr/>
        </p:nvSpPr>
        <p:spPr>
          <a:xfrm>
            <a:off x="8460000" y="4561920"/>
            <a:ext cx="1620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직선 연결선 136"/>
          <p:cNvSpPr/>
          <p:nvPr/>
        </p:nvSpPr>
        <p:spPr>
          <a:xfrm>
            <a:off x="7020000" y="5029920"/>
            <a:ext cx="3060000" cy="360"/>
          </a:xfrm>
          <a:prstGeom prst="line">
            <a:avLst/>
          </a:prstGeom>
          <a:ln w="64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직사각형 137"/>
          <p:cNvSpPr/>
          <p:nvPr/>
        </p:nvSpPr>
        <p:spPr>
          <a:xfrm>
            <a:off x="10133640" y="1649880"/>
            <a:ext cx="386640" cy="3549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1"/>
              </a:rPr>
              <a:t>3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134000" y="2226240"/>
            <a:ext cx="386640" cy="3549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2"/>
              </a:rPr>
              <a:t>4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0134360" y="2802600"/>
            <a:ext cx="386640" cy="3549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3"/>
              </a:rPr>
              <a:t>6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134720" y="3162960"/>
            <a:ext cx="386640" cy="3549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4"/>
              </a:rPr>
              <a:t>7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0063080" y="3451320"/>
            <a:ext cx="735840" cy="59112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5"/>
              </a:rPr>
              <a:t>11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0063440" y="3775680"/>
            <a:ext cx="735480" cy="3549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6"/>
              </a:rPr>
              <a:t>12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63800" y="4388040"/>
            <a:ext cx="1095120" cy="35460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7"/>
              </a:rPr>
              <a:t>14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0064160" y="4856400"/>
            <a:ext cx="1814760" cy="38844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맑은 고딕"/>
                <a:ea typeface="맑은 고딕"/>
                <a:hlinkClick r:id="rId8"/>
              </a:rPr>
              <a:t>15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_5"/>
          <p:cNvSpPr/>
          <p:nvPr/>
        </p:nvSpPr>
        <p:spPr>
          <a:xfrm>
            <a:off x="0" y="421920"/>
            <a:ext cx="121896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</a:rPr>
              <a:t>I.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</a:rPr>
              <a:t> HEAG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</a:rPr>
              <a:t>소개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840000" y="2448000"/>
            <a:ext cx="4858920" cy="18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HEAG(HawkEyes Agent Manager)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병원 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PACS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촬영장비로부터 획득한 영상을 업로드하여 영상 판독 의뢰를 수행할 수 있는 프로그램입니다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48" name="그림 147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6118920" cy="38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/>
          <p:cNvSpPr/>
          <p:nvPr/>
        </p:nvSpPr>
        <p:spPr>
          <a:xfrm>
            <a:off x="0" y="540000"/>
            <a:ext cx="12237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 DICOM Receive List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화면 구성</a:t>
            </a:r>
            <a:endParaRPr b="0" lang="en-US" sz="4000" spc="-1" strike="noStrike">
              <a:latin typeface="맑은 고딕"/>
            </a:endParaRPr>
          </a:p>
        </p:txBody>
      </p:sp>
      <p:pic>
        <p:nvPicPr>
          <p:cNvPr id="150" name="그림 149" descr=""/>
          <p:cNvPicPr/>
          <p:nvPr/>
        </p:nvPicPr>
        <p:blipFill>
          <a:blip r:embed="rId1"/>
          <a:stretch/>
        </p:blipFill>
        <p:spPr>
          <a:xfrm>
            <a:off x="4227480" y="1783080"/>
            <a:ext cx="7543440" cy="4335840"/>
          </a:xfrm>
          <a:prstGeom prst="rect">
            <a:avLst/>
          </a:prstGeom>
          <a:ln w="0">
            <a:noFill/>
          </a:ln>
        </p:spPr>
      </p:pic>
      <p:sp>
        <p:nvSpPr>
          <p:cNvPr id="151" name="직사각형 150"/>
          <p:cNvSpPr/>
          <p:nvPr/>
        </p:nvSpPr>
        <p:spPr>
          <a:xfrm>
            <a:off x="360000" y="1722600"/>
            <a:ext cx="3683160" cy="42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실행 시 다음과 같이 화면이 구성되고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DICOM Receive List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먼저 확인할 수 있습니다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화면에서 확인할 수 있는 것은 다음과 같습니다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상태표시줄</a:t>
            </a:r>
            <a:endParaRPr b="0" lang="en-US" sz="16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 추가 및 삭제</a:t>
            </a:r>
            <a:endParaRPr b="0" lang="en-US" sz="16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추가한 파일 정보 확인</a:t>
            </a:r>
            <a:endParaRPr b="0" lang="en-US" sz="16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총 합계 및 선택 건수</a:t>
            </a:r>
            <a:endParaRPr b="0" lang="en-US" sz="16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병원 이름 및 병원 코드</a:t>
            </a:r>
            <a:endParaRPr b="0" lang="en-US" sz="1600" spc="-1" strike="noStrike">
              <a:latin typeface="맑은 고딕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응급 체크박스 및 의뢰 버튼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/>
          <p:cNvSpPr/>
          <p:nvPr/>
        </p:nvSpPr>
        <p:spPr>
          <a:xfrm>
            <a:off x="1332000" y="4428000"/>
            <a:ext cx="9647280" cy="13683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HEAG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구성하는 프로그램들이며 </a:t>
            </a:r>
            <a:r>
              <a:rPr b="0" lang="ko-KR" sz="1800" spc="-1" strike="noStrike">
                <a:solidFill>
                  <a:srgbClr val="3465a4"/>
                </a:solidFill>
                <a:latin typeface="Arial"/>
                <a:ea typeface="DejaVu Sans"/>
              </a:rPr>
              <a:t>파란색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으로 보일 시 프로그램이 정상 구동 중이지만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c9211e"/>
                </a:solidFill>
                <a:latin typeface="Arial"/>
                <a:ea typeface="DejaVu Sans"/>
              </a:rPr>
              <a:t>빨간색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으로 보이는 프로그램은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된 상태를 나타냅니다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53" name="직사각형 153"/>
          <p:cNvSpPr/>
          <p:nvPr/>
        </p:nvSpPr>
        <p:spPr>
          <a:xfrm>
            <a:off x="1303560" y="5519880"/>
            <a:ext cx="971136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우측 상단의 </a:t>
            </a:r>
            <a:r>
              <a:rPr b="1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빨간버튼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 </a:t>
            </a:r>
            <a:r>
              <a:rPr b="1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파란버튼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을 통하여 전체 프로그램을 한번에 재실행할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.(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빨간버튼 → 파란버튼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54" name="그림 154" descr=""/>
          <p:cNvPicPr/>
          <p:nvPr/>
        </p:nvPicPr>
        <p:blipFill>
          <a:blip r:embed="rId1"/>
          <a:stretch/>
        </p:blipFill>
        <p:spPr>
          <a:xfrm>
            <a:off x="3692520" y="5591880"/>
            <a:ext cx="302400" cy="194040"/>
          </a:xfrm>
          <a:prstGeom prst="rect">
            <a:avLst/>
          </a:prstGeom>
          <a:ln w="0">
            <a:noFill/>
          </a:ln>
        </p:spPr>
      </p:pic>
      <p:pic>
        <p:nvPicPr>
          <p:cNvPr id="155" name="그림 155" descr=""/>
          <p:cNvPicPr/>
          <p:nvPr/>
        </p:nvPicPr>
        <p:blipFill>
          <a:blip r:embed="rId2"/>
          <a:stretch/>
        </p:blipFill>
        <p:spPr>
          <a:xfrm>
            <a:off x="5342040" y="5579280"/>
            <a:ext cx="300600" cy="249120"/>
          </a:xfrm>
          <a:prstGeom prst="rect">
            <a:avLst/>
          </a:prstGeom>
          <a:ln w="0">
            <a:noFill/>
          </a:ln>
        </p:spPr>
      </p:pic>
      <p:pic>
        <p:nvPicPr>
          <p:cNvPr id="156" name="그림 156" descr=""/>
          <p:cNvPicPr/>
          <p:nvPr/>
        </p:nvPicPr>
        <p:blipFill>
          <a:blip r:embed="rId3"/>
          <a:stretch/>
        </p:blipFill>
        <p:spPr>
          <a:xfrm>
            <a:off x="1389960" y="4583160"/>
            <a:ext cx="2892960" cy="294840"/>
          </a:xfrm>
          <a:prstGeom prst="rect">
            <a:avLst/>
          </a:prstGeom>
          <a:ln w="0">
            <a:noFill/>
          </a:ln>
        </p:spPr>
      </p:pic>
      <p:pic>
        <p:nvPicPr>
          <p:cNvPr id="157" name="그림 157" descr=""/>
          <p:cNvPicPr/>
          <p:nvPr/>
        </p:nvPicPr>
        <p:blipFill>
          <a:blip r:embed="rId4"/>
          <a:stretch/>
        </p:blipFill>
        <p:spPr>
          <a:xfrm>
            <a:off x="1423440" y="3564000"/>
            <a:ext cx="1079640" cy="279360"/>
          </a:xfrm>
          <a:prstGeom prst="rect">
            <a:avLst/>
          </a:prstGeom>
          <a:ln w="0">
            <a:noFill/>
          </a:ln>
        </p:spPr>
      </p:pic>
      <p:pic>
        <p:nvPicPr>
          <p:cNvPr id="158" name="그림 158" descr=""/>
          <p:cNvPicPr/>
          <p:nvPr/>
        </p:nvPicPr>
        <p:blipFill>
          <a:blip r:embed="rId5"/>
          <a:stretch/>
        </p:blipFill>
        <p:spPr>
          <a:xfrm>
            <a:off x="1404000" y="4104000"/>
            <a:ext cx="828000" cy="271800"/>
          </a:xfrm>
          <a:prstGeom prst="rect">
            <a:avLst/>
          </a:prstGeom>
          <a:ln w="0">
            <a:noFill/>
          </a:ln>
        </p:spPr>
      </p:pic>
      <p:pic>
        <p:nvPicPr>
          <p:cNvPr id="159" name="그림 159" descr=""/>
          <p:cNvPicPr/>
          <p:nvPr/>
        </p:nvPicPr>
        <p:blipFill>
          <a:blip r:embed="rId6"/>
          <a:srcRect l="34338" t="0" r="0" b="86924"/>
          <a:stretch/>
        </p:blipFill>
        <p:spPr>
          <a:xfrm>
            <a:off x="2520000" y="1569960"/>
            <a:ext cx="7558920" cy="948960"/>
          </a:xfrm>
          <a:prstGeom prst="rect">
            <a:avLst/>
          </a:prstGeom>
          <a:ln w="0">
            <a:noFill/>
          </a:ln>
        </p:spPr>
      </p:pic>
      <p:sp>
        <p:nvSpPr>
          <p:cNvPr id="160" name="직사각형 160"/>
          <p:cNvSpPr/>
          <p:nvPr/>
        </p:nvSpPr>
        <p:spPr>
          <a:xfrm>
            <a:off x="1332000" y="2844000"/>
            <a:ext cx="6522480" cy="53892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상태표시줄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에는 연결 상태를 표시합니다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61" name="직사각형 161"/>
          <p:cNvSpPr/>
          <p:nvPr/>
        </p:nvSpPr>
        <p:spPr>
          <a:xfrm>
            <a:off x="2503440" y="3501360"/>
            <a:ext cx="5955480" cy="4215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부르면 전자서명을 포함한 소견서 출력이 가능합니다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62" name="직사각형 162"/>
          <p:cNvSpPr/>
          <p:nvPr/>
        </p:nvSpPr>
        <p:spPr>
          <a:xfrm>
            <a:off x="2283120" y="4041360"/>
            <a:ext cx="6787800" cy="4215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누르면 원격접속을 통해 고객지원을 받을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63" name="직사각형 163"/>
          <p:cNvSpPr/>
          <p:nvPr/>
        </p:nvSpPr>
        <p:spPr>
          <a:xfrm>
            <a:off x="2607480" y="1883160"/>
            <a:ext cx="1351440" cy="383760"/>
          </a:xfrm>
          <a:prstGeom prst="rect">
            <a:avLst/>
          </a:prstGeom>
          <a:noFill/>
          <a:ln w="2880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>
            <a:no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c9211e"/>
                </a:solidFill>
                <a:latin typeface="맑은 고딕"/>
                <a:ea typeface="DejaVu Sans"/>
              </a:rPr>
              <a:t>상태표시줄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64" name="직사각형 16"/>
          <p:cNvSpPr/>
          <p:nvPr/>
        </p:nvSpPr>
        <p:spPr>
          <a:xfrm>
            <a:off x="0" y="540000"/>
            <a:ext cx="12237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 DICOM Receive List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화면 구성</a:t>
            </a:r>
            <a:endParaRPr b="0" lang="en-US" sz="4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>
            <a:off x="1374840" y="1467720"/>
            <a:ext cx="2548440" cy="927000"/>
          </a:xfrm>
          <a:prstGeom prst="rect">
            <a:avLst/>
          </a:prstGeom>
          <a:solidFill>
            <a:srgbClr val="eeeeee"/>
          </a:solidFill>
          <a:ln w="648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StudyDate :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촬영일</a:t>
            </a:r>
            <a:endParaRPr b="0" lang="en-US" sz="1400" spc="-1" strike="noStrike">
              <a:latin typeface="맑은 고딕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RequestDate :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의뢰일</a:t>
            </a:r>
            <a:endParaRPr b="0" lang="en-US" sz="1400" spc="-1" strike="noStrike">
              <a:latin typeface="맑은 고딕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ReportDate :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판독일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0" y="540000"/>
            <a:ext cx="12237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II.i. DICOM (*.dcm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 조회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490200" y="1899720"/>
            <a:ext cx="719712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그림 167" descr=""/>
          <p:cNvPicPr/>
          <p:nvPr/>
        </p:nvPicPr>
        <p:blipFill>
          <a:blip r:embed="rId1"/>
          <a:stretch/>
        </p:blipFill>
        <p:spPr>
          <a:xfrm>
            <a:off x="900000" y="2539080"/>
            <a:ext cx="10257120" cy="1524600"/>
          </a:xfrm>
          <a:prstGeom prst="rect">
            <a:avLst/>
          </a:prstGeom>
          <a:ln w="0">
            <a:noFill/>
          </a:ln>
        </p:spPr>
      </p:pic>
      <p:sp>
        <p:nvSpPr>
          <p:cNvPr id="169" name="직사각형 168"/>
          <p:cNvSpPr/>
          <p:nvPr/>
        </p:nvSpPr>
        <p:spPr>
          <a:xfrm>
            <a:off x="1890720" y="4335480"/>
            <a:ext cx="96048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HEAG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이용하여 의뢰하신 내역에 대해 </a:t>
            </a:r>
            <a:r>
              <a:rPr b="1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및 </a:t>
            </a:r>
            <a:r>
              <a:rPr b="1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가능합니다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원하는 기준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촬영일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의뢰일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판독일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선택하고 조회기간 을 설정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 외 검색 조건을 입력하고 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Inquery”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 클릭하면 하단 목록에서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Study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조회 가능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70" name="직선 연결선 169"/>
          <p:cNvSpPr/>
          <p:nvPr/>
        </p:nvSpPr>
        <p:spPr>
          <a:xfrm flipV="1">
            <a:off x="1620000" y="2467800"/>
            <a:ext cx="360" cy="162720"/>
          </a:xfrm>
          <a:prstGeom prst="line">
            <a:avLst/>
          </a:prstGeom>
          <a:ln w="2880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직사각형 170"/>
          <p:cNvSpPr/>
          <p:nvPr/>
        </p:nvSpPr>
        <p:spPr>
          <a:xfrm>
            <a:off x="9720" y="495720"/>
            <a:ext cx="121608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II.ii. DICOM (*.dcm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추가하기</a:t>
            </a:r>
            <a:endParaRPr b="0" lang="en-US" sz="4000" spc="-1" strike="noStrike">
              <a:latin typeface="맑은 고딕"/>
            </a:endParaRPr>
          </a:p>
        </p:txBody>
      </p:sp>
      <p:pic>
        <p:nvPicPr>
          <p:cNvPr id="172" name="그림 171" descr=""/>
          <p:cNvPicPr/>
          <p:nvPr/>
        </p:nvPicPr>
        <p:blipFill>
          <a:blip r:embed="rId1"/>
          <a:stretch/>
        </p:blipFill>
        <p:spPr>
          <a:xfrm>
            <a:off x="475560" y="1839960"/>
            <a:ext cx="7036920" cy="4460400"/>
          </a:xfrm>
          <a:prstGeom prst="rect">
            <a:avLst/>
          </a:prstGeom>
          <a:ln w="0">
            <a:noFill/>
          </a:ln>
        </p:spPr>
      </p:pic>
      <p:sp>
        <p:nvSpPr>
          <p:cNvPr id="173" name="직사각형 172"/>
          <p:cNvSpPr/>
          <p:nvPr/>
        </p:nvSpPr>
        <p:spPr>
          <a:xfrm>
            <a:off x="7890120" y="2228040"/>
            <a:ext cx="3894480" cy="40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DragDrop, FolderAdd, DiskAdd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통하여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DICOM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파일을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15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Remove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불러온 영상을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목록에서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제거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하고 싶을 때 사용합니다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프로그램 내의 목록에서만 제거되며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PC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내의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DICOM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파일은 제거되지 않습니다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.)</a:t>
            </a:r>
            <a:endParaRPr b="0" lang="en-US" sz="1400" spc="-1" strike="noStrike">
              <a:latin typeface="맑은 고딕"/>
            </a:endParaRPr>
          </a:p>
          <a:p>
            <a:pPr algn="just">
              <a:lnSpc>
                <a:spcPct val="115000"/>
              </a:lnSpc>
            </a:pPr>
            <a:endParaRPr b="0" lang="en-US" sz="1400" spc="-1" strike="noStrike">
              <a:latin typeface="맑은 고딕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Refresh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새로고침 기능입니다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74" name="그림 173" descr=""/>
          <p:cNvPicPr/>
          <p:nvPr/>
        </p:nvPicPr>
        <p:blipFill>
          <a:blip r:embed="rId2"/>
          <a:stretch/>
        </p:blipFill>
        <p:spPr>
          <a:xfrm>
            <a:off x="7809480" y="2340000"/>
            <a:ext cx="3975120" cy="286920"/>
          </a:xfrm>
          <a:prstGeom prst="rect">
            <a:avLst/>
          </a:prstGeom>
          <a:ln w="0">
            <a:noFill/>
          </a:ln>
        </p:spPr>
      </p:pic>
      <p:pic>
        <p:nvPicPr>
          <p:cNvPr id="175" name="그림 174" descr=""/>
          <p:cNvPicPr/>
          <p:nvPr/>
        </p:nvPicPr>
        <p:blipFill>
          <a:blip r:embed="rId3"/>
          <a:stretch/>
        </p:blipFill>
        <p:spPr>
          <a:xfrm>
            <a:off x="7933320" y="3564000"/>
            <a:ext cx="1198440" cy="331560"/>
          </a:xfrm>
          <a:prstGeom prst="rect">
            <a:avLst/>
          </a:prstGeom>
          <a:ln w="0">
            <a:noFill/>
          </a:ln>
        </p:spPr>
      </p:pic>
      <p:pic>
        <p:nvPicPr>
          <p:cNvPr id="176" name="그림 175" descr=""/>
          <p:cNvPicPr/>
          <p:nvPr/>
        </p:nvPicPr>
        <p:blipFill>
          <a:blip r:embed="rId4"/>
          <a:stretch/>
        </p:blipFill>
        <p:spPr>
          <a:xfrm>
            <a:off x="7969320" y="5329800"/>
            <a:ext cx="988200" cy="2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177"/>
          <p:cNvSpPr/>
          <p:nvPr/>
        </p:nvSpPr>
        <p:spPr>
          <a:xfrm>
            <a:off x="8106120" y="2228040"/>
            <a:ext cx="326916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누르게 되면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File Drag Drop”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라는 창이 나타납니다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나타난 창 위로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폴더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또는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DCICOM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직접  드래그 하면 해당 영상이 프로그램에 추가된 것을 확인할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</p:txBody>
      </p:sp>
      <p:pic>
        <p:nvPicPr>
          <p:cNvPr id="178" name="그림 178" descr=""/>
          <p:cNvPicPr/>
          <p:nvPr/>
        </p:nvPicPr>
        <p:blipFill>
          <a:blip r:embed="rId1"/>
          <a:stretch/>
        </p:blipFill>
        <p:spPr>
          <a:xfrm>
            <a:off x="8251200" y="2442240"/>
            <a:ext cx="1308240" cy="256680"/>
          </a:xfrm>
          <a:prstGeom prst="rect">
            <a:avLst/>
          </a:prstGeom>
          <a:ln w="0">
            <a:noFill/>
          </a:ln>
        </p:spPr>
      </p:pic>
      <p:pic>
        <p:nvPicPr>
          <p:cNvPr id="179" name="그림 179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7148160" cy="4498920"/>
          </a:xfrm>
          <a:prstGeom prst="rect">
            <a:avLst/>
          </a:prstGeom>
          <a:ln w="0">
            <a:noFill/>
          </a:ln>
        </p:spPr>
      </p:pic>
      <p:pic>
        <p:nvPicPr>
          <p:cNvPr id="180" name="그림 180" descr=""/>
          <p:cNvPicPr/>
          <p:nvPr/>
        </p:nvPicPr>
        <p:blipFill>
          <a:blip r:embed="rId3"/>
          <a:stretch/>
        </p:blipFill>
        <p:spPr>
          <a:xfrm>
            <a:off x="828360" y="2945160"/>
            <a:ext cx="4230720" cy="2292480"/>
          </a:xfrm>
          <a:prstGeom prst="rect">
            <a:avLst/>
          </a:prstGeom>
          <a:ln w="0">
            <a:noFill/>
          </a:ln>
        </p:spPr>
      </p:pic>
      <p:sp>
        <p:nvSpPr>
          <p:cNvPr id="181" name="직사각형 181"/>
          <p:cNvSpPr/>
          <p:nvPr/>
        </p:nvSpPr>
        <p:spPr>
          <a:xfrm>
            <a:off x="828360" y="2945160"/>
            <a:ext cx="4230720" cy="229248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직선 연결선 182"/>
          <p:cNvSpPr/>
          <p:nvPr/>
        </p:nvSpPr>
        <p:spPr>
          <a:xfrm>
            <a:off x="1620000" y="2700000"/>
            <a:ext cx="360" cy="245160"/>
          </a:xfrm>
          <a:prstGeom prst="line">
            <a:avLst/>
          </a:prstGeom>
          <a:ln w="2880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직사각형 8"/>
          <p:cNvSpPr/>
          <p:nvPr/>
        </p:nvSpPr>
        <p:spPr>
          <a:xfrm>
            <a:off x="9720" y="495720"/>
            <a:ext cx="121608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II.ii. DICOM (*.dcm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추가하기</a:t>
            </a:r>
            <a:endParaRPr b="0" lang="en-US" sz="4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 descr=""/>
          <p:cNvPicPr/>
          <p:nvPr/>
        </p:nvPicPr>
        <p:blipFill>
          <a:blip r:embed="rId1"/>
          <a:stretch/>
        </p:blipFill>
        <p:spPr>
          <a:xfrm>
            <a:off x="540360" y="1800000"/>
            <a:ext cx="7148160" cy="4498920"/>
          </a:xfrm>
          <a:prstGeom prst="rect">
            <a:avLst/>
          </a:prstGeom>
          <a:ln w="0">
            <a:noFill/>
          </a:ln>
        </p:spPr>
      </p:pic>
      <p:sp>
        <p:nvSpPr>
          <p:cNvPr id="185" name="직사각형 186"/>
          <p:cNvSpPr/>
          <p:nvPr/>
        </p:nvSpPr>
        <p:spPr>
          <a:xfrm>
            <a:off x="7998120" y="2228040"/>
            <a:ext cx="389448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누르게 되면 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“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폴더 찾아보기”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라는 창이 보여집니다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창에서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폴더의 경로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직접 설정하여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DICOM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파일을 포함하는 폴더를 불러올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맑은 고딕"/>
            </a:endParaRPr>
          </a:p>
        </p:txBody>
      </p:sp>
      <p:pic>
        <p:nvPicPr>
          <p:cNvPr id="186" name="그림 187" descr=""/>
          <p:cNvPicPr/>
          <p:nvPr/>
        </p:nvPicPr>
        <p:blipFill>
          <a:blip r:embed="rId2"/>
          <a:stretch/>
        </p:blipFill>
        <p:spPr>
          <a:xfrm>
            <a:off x="8142480" y="2444040"/>
            <a:ext cx="1323720" cy="295200"/>
          </a:xfrm>
          <a:prstGeom prst="rect">
            <a:avLst/>
          </a:prstGeom>
          <a:ln w="0">
            <a:noFill/>
          </a:ln>
        </p:spPr>
      </p:pic>
      <p:pic>
        <p:nvPicPr>
          <p:cNvPr id="187" name="그림 188" descr=""/>
          <p:cNvPicPr/>
          <p:nvPr/>
        </p:nvPicPr>
        <p:blipFill>
          <a:blip r:embed="rId3"/>
          <a:stretch/>
        </p:blipFill>
        <p:spPr>
          <a:xfrm>
            <a:off x="2160000" y="3024000"/>
            <a:ext cx="2698200" cy="2734200"/>
          </a:xfrm>
          <a:prstGeom prst="rect">
            <a:avLst/>
          </a:prstGeom>
          <a:ln w="0">
            <a:noFill/>
          </a:ln>
        </p:spPr>
      </p:pic>
      <p:sp>
        <p:nvSpPr>
          <p:cNvPr id="188" name="직사각형 189"/>
          <p:cNvSpPr/>
          <p:nvPr/>
        </p:nvSpPr>
        <p:spPr>
          <a:xfrm>
            <a:off x="2160000" y="3060000"/>
            <a:ext cx="2698200" cy="2698200"/>
          </a:xfrm>
          <a:prstGeom prst="rect">
            <a:avLst/>
          </a:prstGeom>
          <a:noFill/>
          <a:ln w="288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직사각형 8"/>
          <p:cNvSpPr/>
          <p:nvPr/>
        </p:nvSpPr>
        <p:spPr>
          <a:xfrm>
            <a:off x="9720" y="495720"/>
            <a:ext cx="121608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II.ii. DICOM (*.dcm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추가하기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90" name="직선 연결선 184"/>
          <p:cNvSpPr/>
          <p:nvPr/>
        </p:nvSpPr>
        <p:spPr>
          <a:xfrm>
            <a:off x="2520000" y="2700000"/>
            <a:ext cx="360" cy="360000"/>
          </a:xfrm>
          <a:prstGeom prst="line">
            <a:avLst/>
          </a:prstGeom>
          <a:ln w="2880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</TotalTime>
  <Application>LibreOffice/7.1.5.2$Windows_X86_64 LibreOffice_project/85f04e9f809797b8199d13c421bd8a2b025d52b5</Application>
  <AppVersion>15.0000</AppVersion>
  <Words>806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2021-04-01T09:55:33Z</dcterms:created>
  <dc:creator>Polestar</dc:creator>
  <dc:description/>
  <dc:language>ko-KR</dc:language>
  <cp:lastModifiedBy/>
  <dcterms:modified xsi:type="dcterms:W3CDTF">2021-08-20T09:35:53Z</dcterms:modified>
  <cp:revision>51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15</vt:i4>
  </property>
</Properties>
</file>