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163" r:id="rId2"/>
    <p:sldId id="3857" r:id="rId3"/>
    <p:sldId id="51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 DAMU" userId="1e61878a-76b9-4899-a51b-aa77140a2e5a" providerId="ADAL" clId="{98307585-C068-4833-816B-EAF7AD58E7D8}"/>
    <pc:docChg chg="addSld">
      <pc:chgData name="Claudia DAMU" userId="1e61878a-76b9-4899-a51b-aa77140a2e5a" providerId="ADAL" clId="{98307585-C068-4833-816B-EAF7AD58E7D8}" dt="2023-06-09T09:57:55.910" v="0" actId="680"/>
      <pc:docMkLst>
        <pc:docMk/>
      </pc:docMkLst>
      <pc:sldChg chg="new">
        <pc:chgData name="Claudia DAMU" userId="1e61878a-76b9-4899-a51b-aa77140a2e5a" providerId="ADAL" clId="{98307585-C068-4833-816B-EAF7AD58E7D8}" dt="2023-06-09T09:57:55.910" v="0" actId="680"/>
        <pc:sldMkLst>
          <pc:docMk/>
          <pc:sldMk cId="4264506519" sldId="51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4E6151-5368-42D5-90B0-0AC46B39369B}"/>
              </a:ext>
            </a:extLst>
          </p:cNvPr>
          <p:cNvSpPr txBox="1"/>
          <p:nvPr userDrawn="1"/>
        </p:nvSpPr>
        <p:spPr>
          <a:xfrm>
            <a:off x="1814707" y="5324402"/>
            <a:ext cx="98120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>
                <a:solidFill>
                  <a:schemeClr val="accent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Fill the Nutrient Gap XXX</a:t>
            </a:r>
          </a:p>
          <a:p>
            <a:r>
              <a:rPr lang="en-ZA" sz="3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Dissemination Workshop</a:t>
            </a:r>
          </a:p>
          <a:p>
            <a:r>
              <a:rPr lang="en-ZA" sz="24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Month Year</a:t>
            </a:r>
          </a:p>
        </p:txBody>
      </p:sp>
      <p:pic>
        <p:nvPicPr>
          <p:cNvPr id="14" name="Picture 13" descr="Shape, rectangle&#10;&#10;Description automatically generated">
            <a:extLst>
              <a:ext uri="{FF2B5EF4-FFF2-40B4-BE49-F238E27FC236}">
                <a16:creationId xmlns:a16="http://schemas.microsoft.com/office/drawing/2014/main" id="{ED9DD3FB-34F7-4EDC-A41C-C4E23D3A0C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709" y="188536"/>
            <a:ext cx="1316537" cy="64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3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F933EA-B18D-41DB-9419-D20A7666E0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"/>
            <a:ext cx="12192001" cy="6857999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quote text here</a:t>
            </a:r>
          </a:p>
        </p:txBody>
      </p:sp>
    </p:spTree>
    <p:extLst>
      <p:ext uri="{BB962C8B-B14F-4D97-AF65-F5344CB8AC3E}">
        <p14:creationId xmlns:p14="http://schemas.microsoft.com/office/powerpoint/2010/main" val="306475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BB15CE-1702-46FF-97B6-54130486D8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8347"/>
            <a:ext cx="12191999" cy="5251236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BC1C0-9EB0-4132-A8C8-10FF16DCEC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1326" y="3733842"/>
            <a:ext cx="993734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6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39751" y="1367326"/>
            <a:ext cx="11112499" cy="4876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Clr>
                <a:srgbClr val="0070BA"/>
              </a:buClr>
              <a:buFont typeface="Arial" charset="0"/>
              <a:buNone/>
              <a:defRPr baseline="0"/>
            </a:lvl1pPr>
            <a:lvl2pPr marL="742950" indent="-285750" algn="ctr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 baseline="0"/>
            </a:lvl2pPr>
            <a:lvl3pPr marL="1200150" indent="-285750" algn="ctr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 baseline="0"/>
            </a:lvl3pPr>
            <a:lvl4pPr marL="1657350" indent="-285750" algn="ctr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/>
            </a:lvl4pPr>
            <a:lvl5pPr marL="2114550" indent="-285750" algn="ctr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/>
            </a:lvl5pPr>
          </a:lstStyle>
          <a:p>
            <a:pPr lvl="0"/>
            <a:r>
              <a:rPr lang="it-IT"/>
              <a:t>Add text here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BA047799-1165-4918-B81C-E237E8B637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8162" y="158970"/>
            <a:ext cx="11102975" cy="1114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274320" tIns="91440" rIns="274320" bIns="274320" anchor="t" anchorCtr="0">
            <a:noAutofit/>
          </a:bodyPr>
          <a:lstStyle>
            <a:lvl1pPr algn="ctr">
              <a:lnSpc>
                <a:spcPct val="100000"/>
              </a:lnSpc>
              <a:defRPr sz="3600" b="1" i="0" baseline="0">
                <a:solidFill>
                  <a:schemeClr val="accent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it-IT"/>
              <a:t>Click here to add title</a:t>
            </a:r>
            <a:br>
              <a:rPr lang="it-IT"/>
            </a:br>
            <a:br>
              <a:rPr lang="it-IT"/>
            </a:br>
            <a:br>
              <a:rPr lang="it-IT"/>
            </a:br>
            <a:endParaRPr lang="it-IT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9FA2E7EF-BEF3-4B5E-AA10-38DC609B44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751" y="6381340"/>
            <a:ext cx="633412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687550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36">
          <p15:clr>
            <a:srgbClr val="FBAE40"/>
          </p15:clr>
        </p15:guide>
        <p15:guide id="3" pos="7344">
          <p15:clr>
            <a:srgbClr val="FBAE40"/>
          </p15:clr>
        </p15:guide>
        <p15:guide id="4" orient="horz" pos="4224">
          <p15:clr>
            <a:srgbClr val="FBAE40"/>
          </p15:clr>
        </p15:guide>
        <p15:guide id="5" pos="7582">
          <p15:clr>
            <a:srgbClr val="FBAE40"/>
          </p15:clr>
        </p15:guide>
        <p15:guide id="6" pos="98">
          <p15:clr>
            <a:srgbClr val="FBAE40"/>
          </p15:clr>
        </p15:guide>
        <p15:guide id="7" orient="horz" pos="9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no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39751" y="1367326"/>
            <a:ext cx="11112499" cy="5135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Clr>
                <a:srgbClr val="0070BA"/>
              </a:buClr>
              <a:buFont typeface="Arial" charset="0"/>
              <a:buNone/>
              <a:defRPr sz="2400" baseline="0"/>
            </a:lvl1pPr>
            <a:lvl2pPr marL="742950" indent="-285750" algn="ctr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 baseline="0"/>
            </a:lvl2pPr>
            <a:lvl3pPr marL="1200150" indent="-285750" algn="ctr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 baseline="0"/>
            </a:lvl3pPr>
            <a:lvl4pPr marL="1657350" indent="-285750" algn="ctr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/>
            </a:lvl4pPr>
            <a:lvl5pPr marL="2114550" indent="-285750" algn="ctr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/>
            </a:lvl5pPr>
          </a:lstStyle>
          <a:p>
            <a:pPr lvl="0"/>
            <a:r>
              <a:rPr lang="it-IT"/>
              <a:t>Add text here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BA047799-1165-4918-B81C-E237E8B637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8162" y="158970"/>
            <a:ext cx="11102975" cy="1114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274320" tIns="91440" rIns="274320" bIns="274320" anchor="t" anchorCtr="0">
            <a:noAutofit/>
          </a:bodyPr>
          <a:lstStyle>
            <a:lvl1pPr algn="ctr">
              <a:lnSpc>
                <a:spcPct val="100000"/>
              </a:lnSpc>
              <a:defRPr sz="3600" b="1" i="0" baseline="0">
                <a:solidFill>
                  <a:schemeClr val="accent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it-IT"/>
              <a:t>Click here to add title</a:t>
            </a:r>
            <a:br>
              <a:rPr lang="it-IT"/>
            </a:br>
            <a:br>
              <a:rPr lang="it-IT"/>
            </a:br>
            <a:br>
              <a:rPr lang="it-IT"/>
            </a:b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3242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36">
          <p15:clr>
            <a:srgbClr val="FBAE40"/>
          </p15:clr>
        </p15:guide>
        <p15:guide id="3" pos="7344">
          <p15:clr>
            <a:srgbClr val="FBAE40"/>
          </p15:clr>
        </p15:guide>
        <p15:guide id="4" orient="horz" pos="4224">
          <p15:clr>
            <a:srgbClr val="FBAE40"/>
          </p15:clr>
        </p15:guide>
        <p15:guide id="5" pos="7582">
          <p15:clr>
            <a:srgbClr val="FBAE40"/>
          </p15:clr>
        </p15:guide>
        <p15:guide id="6" pos="98">
          <p15:clr>
            <a:srgbClr val="FBAE40"/>
          </p15:clr>
        </p15:guide>
        <p15:guide id="7" orient="horz" pos="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, rectangle&#10;&#10;Description automatically generated">
            <a:extLst>
              <a:ext uri="{FF2B5EF4-FFF2-40B4-BE49-F238E27FC236}">
                <a16:creationId xmlns:a16="http://schemas.microsoft.com/office/drawing/2014/main" id="{5FCD7F7D-1251-49F4-93B9-18423AFA05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709" y="188536"/>
            <a:ext cx="1316537" cy="6480928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892B126-7B1B-41A1-A9B4-D7E08A9F77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827840" y="3602544"/>
            <a:ext cx="3491349" cy="738187"/>
          </a:xfrm>
          <a:prstGeom prst="rect">
            <a:avLst/>
          </a:prstGeom>
        </p:spPr>
        <p:txBody>
          <a:bodyPr lIns="274320" rIns="274320" anchor="ctr" anchorCtr="0"/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MAIN MESSAGE X</a:t>
            </a:r>
          </a:p>
        </p:txBody>
      </p:sp>
      <p:sp>
        <p:nvSpPr>
          <p:cNvPr id="14" name="Sottotitolo 2">
            <a:extLst>
              <a:ext uri="{FF2B5EF4-FFF2-40B4-BE49-F238E27FC236}">
                <a16:creationId xmlns:a16="http://schemas.microsoft.com/office/drawing/2014/main" id="{8782994A-CACD-4365-BB29-DBF87771D2E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7530" y="277090"/>
            <a:ext cx="9621838" cy="6225309"/>
          </a:xfrm>
          <a:prstGeom prst="rect">
            <a:avLst/>
          </a:prstGeom>
          <a:ln w="28575">
            <a:noFill/>
          </a:ln>
        </p:spPr>
        <p:txBody>
          <a:bodyPr tIns="27432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070BA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Add text here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1839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9">
          <p15:clr>
            <a:srgbClr val="FBAE40"/>
          </p15:clr>
        </p15:guide>
        <p15:guide id="2" orient="horz" pos="334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1272">
          <p15:clr>
            <a:srgbClr val="FBAE40"/>
          </p15:clr>
        </p15:guide>
        <p15:guide id="5" orient="horz" pos="696">
          <p15:clr>
            <a:srgbClr val="FBAE40"/>
          </p15:clr>
        </p15:guide>
        <p15:guide id="6" pos="7333">
          <p15:clr>
            <a:srgbClr val="FBAE40"/>
          </p15:clr>
        </p15:guide>
        <p15:guide id="7" orient="horz" pos="3799">
          <p15:clr>
            <a:srgbClr val="FBAE40"/>
          </p15:clr>
        </p15:guide>
        <p15:guide id="8" pos="4296">
          <p15:clr>
            <a:srgbClr val="FBAE40"/>
          </p15:clr>
        </p15:guide>
        <p15:guide id="9" orient="horz" pos="30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t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39751" y="1367327"/>
            <a:ext cx="11112499" cy="46315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Clr>
                <a:srgbClr val="0070BA"/>
              </a:buClr>
              <a:buFont typeface="Arial" charset="0"/>
              <a:buNone/>
              <a:defRPr sz="2400" baseline="0"/>
            </a:lvl1pPr>
            <a:lvl2pPr marL="742950" indent="-285750" algn="ctr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 baseline="0"/>
            </a:lvl2pPr>
            <a:lvl3pPr marL="1200150" indent="-285750" algn="ctr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 baseline="0"/>
            </a:lvl3pPr>
            <a:lvl4pPr marL="1657350" indent="-285750" algn="ctr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/>
            </a:lvl4pPr>
            <a:lvl5pPr marL="2114550" indent="-285750" algn="ctr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/>
            </a:lvl5pPr>
          </a:lstStyle>
          <a:p>
            <a:pPr lvl="0"/>
            <a:r>
              <a:rPr lang="it-IT"/>
              <a:t>Add text here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BA047799-1165-4918-B81C-E237E8B637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8162" y="158970"/>
            <a:ext cx="11102975" cy="1114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274320" tIns="91440" rIns="274320" bIns="274320" anchor="t" anchorCtr="0">
            <a:noAutofit/>
          </a:bodyPr>
          <a:lstStyle>
            <a:lvl1pPr algn="ctr">
              <a:lnSpc>
                <a:spcPct val="100000"/>
              </a:lnSpc>
              <a:defRPr sz="3200" b="1" i="0" baseline="0">
                <a:solidFill>
                  <a:schemeClr val="accent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it-IT"/>
              <a:t>Click here to add title</a:t>
            </a:r>
            <a:br>
              <a:rPr lang="it-IT"/>
            </a:br>
            <a:br>
              <a:rPr lang="it-IT"/>
            </a:br>
            <a:br>
              <a:rPr lang="it-IT"/>
            </a:br>
            <a:endParaRPr lang="it-IT"/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D6EC73A2-0114-4707-AE79-24CB62087A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4933" y="6107165"/>
            <a:ext cx="1720784" cy="62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56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36">
          <p15:clr>
            <a:srgbClr val="FBAE40"/>
          </p15:clr>
        </p15:guide>
        <p15:guide id="3" pos="7344">
          <p15:clr>
            <a:srgbClr val="FBAE40"/>
          </p15:clr>
        </p15:guide>
        <p15:guide id="4" orient="horz" pos="4224">
          <p15:clr>
            <a:srgbClr val="FBAE40"/>
          </p15:clr>
        </p15:guide>
        <p15:guide id="5" pos="7582">
          <p15:clr>
            <a:srgbClr val="FBAE40"/>
          </p15:clr>
        </p15:guide>
        <p15:guide id="6" pos="98">
          <p15:clr>
            <a:srgbClr val="FBAE40"/>
          </p15:clr>
        </p15:guide>
        <p15:guide id="7" orient="horz" pos="9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539752" y="1736238"/>
            <a:ext cx="5304458" cy="458143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 sz="2400"/>
            </a:lvl1pPr>
            <a:lvl2pPr marL="685800" indent="-228600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 sz="2000"/>
            </a:lvl2pPr>
            <a:lvl3pPr marL="1143000" indent="-228600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/>
            </a:lvl3pPr>
            <a:lvl4pPr marL="1600200" indent="-228600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/>
            </a:lvl4pPr>
            <a:lvl5pPr marL="2057400" indent="-228600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/>
            </a:lvl5pPr>
          </a:lstStyle>
          <a:p>
            <a:pPr lvl="0"/>
            <a:r>
              <a:rPr lang="it-IT"/>
              <a:t>Click to insert text</a:t>
            </a:r>
          </a:p>
          <a:p>
            <a:pPr lvl="1"/>
            <a:r>
              <a:rPr lang="it-IT"/>
              <a:t>Second level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FD05B61-2936-43F5-997B-1E5D687CB31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336680" y="1727956"/>
            <a:ext cx="5304458" cy="458143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 sz="2400"/>
            </a:lvl1pPr>
            <a:lvl2pPr marL="685800" indent="-228600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 sz="2000"/>
            </a:lvl2pPr>
            <a:lvl3pPr marL="1143000" indent="-228600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/>
            </a:lvl3pPr>
            <a:lvl4pPr marL="1600200" indent="-228600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/>
            </a:lvl4pPr>
            <a:lvl5pPr marL="2057400" indent="-228600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/>
            </a:lvl5pPr>
          </a:lstStyle>
          <a:p>
            <a:pPr lvl="0"/>
            <a:r>
              <a:rPr lang="it-IT"/>
              <a:t>Click to insert text</a:t>
            </a:r>
          </a:p>
          <a:p>
            <a:pPr lvl="1"/>
            <a:r>
              <a:rPr lang="it-IT"/>
              <a:t>Second </a:t>
            </a:r>
            <a:r>
              <a:rPr lang="it-IT" err="1"/>
              <a:t>level</a:t>
            </a:r>
            <a:endParaRPr lang="it-IT"/>
          </a:p>
          <a:p>
            <a:pPr lvl="2"/>
            <a:endParaRPr lang="it-IT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CF52433E-BF34-4203-AD73-3694095452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34" y="6540763"/>
            <a:ext cx="633412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410475C2-6235-4BEC-B07E-542B5CB854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8162" y="158970"/>
            <a:ext cx="11102975" cy="1114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274320" tIns="91440" rIns="274320" bIns="274320" anchor="t" anchorCtr="0">
            <a:noAutofit/>
          </a:bodyPr>
          <a:lstStyle>
            <a:lvl1pPr algn="ctr">
              <a:lnSpc>
                <a:spcPct val="100000"/>
              </a:lnSpc>
              <a:defRPr sz="3200" b="1" i="0" baseline="0">
                <a:solidFill>
                  <a:schemeClr val="accent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it-IT"/>
              <a:t>Click here to add title</a:t>
            </a:r>
            <a:br>
              <a:rPr lang="it-IT"/>
            </a:br>
            <a:br>
              <a:rPr lang="it-IT"/>
            </a:br>
            <a:br>
              <a:rPr lang="it-IT"/>
            </a:b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8848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36">
          <p15:clr>
            <a:srgbClr val="FBAE40"/>
          </p15:clr>
        </p15:guide>
        <p15:guide id="3" pos="7344">
          <p15:clr>
            <a:srgbClr val="FBAE40"/>
          </p15:clr>
        </p15:guide>
        <p15:guide id="4" orient="horz" pos="357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9A3A3CC-6895-45AB-91FE-8E735A84157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ZA"/>
              <a:t>Picture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D9BBDDC-1495-49A6-9252-8D017EE2F50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58618" y="212437"/>
            <a:ext cx="5585592" cy="645621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 sz="2400"/>
            </a:lvl1pPr>
            <a:lvl2pPr marL="685800" indent="-228600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 sz="2000"/>
            </a:lvl2pPr>
            <a:lvl3pPr marL="1143000" indent="-228600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/>
            </a:lvl3pPr>
            <a:lvl4pPr marL="1600200" indent="-228600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/>
            </a:lvl4pPr>
            <a:lvl5pPr marL="2057400" indent="-228600">
              <a:lnSpc>
                <a:spcPct val="100000"/>
              </a:lnSpc>
              <a:buClr>
                <a:srgbClr val="0070BA"/>
              </a:buClr>
              <a:buFont typeface="Arial" charset="0"/>
              <a:buChar char="•"/>
              <a:defRPr/>
            </a:lvl5pPr>
          </a:lstStyle>
          <a:p>
            <a:pPr lvl="0"/>
            <a:r>
              <a:rPr lang="it-IT"/>
              <a:t>Click to insert text</a:t>
            </a:r>
          </a:p>
          <a:p>
            <a:pPr lvl="1"/>
            <a:r>
              <a:rPr lang="it-IT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5784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0EAC-8DEA-4BFF-A64A-0D526253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1" y="365125"/>
            <a:ext cx="11696700" cy="1325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8A3D1D2A-56E3-420E-958A-D0C16488B1A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247651" y="1922464"/>
            <a:ext cx="11696700" cy="4487764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890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39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33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rgbClr val="0070BA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831C-E02A-4274-90CA-2379368B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1)How are portion sizes of individual foods calculated?</a:t>
            </a:r>
            <a:br>
              <a:rPr lang="en-GB" dirty="0"/>
            </a:br>
            <a:r>
              <a:rPr lang="en-GB" dirty="0" err="1"/>
              <a:t>MDA_kcal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730A81-167F-4D61-8F2B-0C3B26A672C9}"/>
              </a:ext>
            </a:extLst>
          </p:cNvPr>
          <p:cNvGraphicFramePr>
            <a:graphicFrameLocks noGrp="1"/>
          </p:cNvGraphicFramePr>
          <p:nvPr/>
        </p:nvGraphicFramePr>
        <p:xfrm>
          <a:off x="644816" y="1868130"/>
          <a:ext cx="10388944" cy="4624748"/>
        </p:xfrm>
        <a:graphic>
          <a:graphicData uri="http://schemas.openxmlformats.org/drawingml/2006/table">
            <a:tbl>
              <a:tblPr/>
              <a:tblGrid>
                <a:gridCol w="6353294">
                  <a:extLst>
                    <a:ext uri="{9D8B030D-6E8A-4147-A177-3AD203B41FA5}">
                      <a16:colId xmlns:a16="http://schemas.microsoft.com/office/drawing/2014/main" val="1642541769"/>
                    </a:ext>
                  </a:extLst>
                </a:gridCol>
                <a:gridCol w="4035650">
                  <a:extLst>
                    <a:ext uri="{9D8B030D-6E8A-4147-A177-3AD203B41FA5}">
                      <a16:colId xmlns:a16="http://schemas.microsoft.com/office/drawing/2014/main" val="2359630203"/>
                    </a:ext>
                  </a:extLst>
                </a:gridCol>
              </a:tblGrid>
              <a:tr h="434394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FG1_name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dietary energy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91683"/>
                  </a:ext>
                </a:extLst>
              </a:tr>
              <a:tr h="299311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Grains and grain-based products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124772"/>
                  </a:ext>
                </a:extLst>
              </a:tr>
              <a:tr h="299311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Roots and tubers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055839"/>
                  </a:ext>
                </a:extLst>
              </a:tr>
              <a:tr h="299311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Legumes, nuts and seeds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176116"/>
                  </a:ext>
                </a:extLst>
              </a:tr>
              <a:tr h="299311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Meat and offal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508166"/>
                  </a:ext>
                </a:extLst>
              </a:tr>
              <a:tr h="299311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Fish, seafood, amphibians and invertebrates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69781"/>
                  </a:ext>
                </a:extLst>
              </a:tr>
              <a:tr h="299311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Eggs and egg products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15579"/>
                  </a:ext>
                </a:extLst>
              </a:tr>
              <a:tr h="299311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Milk and milk products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788720"/>
                  </a:ext>
                </a:extLst>
              </a:tr>
              <a:tr h="299311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Vegetables and vegetable products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048937"/>
                  </a:ext>
                </a:extLst>
              </a:tr>
              <a:tr h="299311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Fruit and fruit products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41619"/>
                  </a:ext>
                </a:extLst>
              </a:tr>
              <a:tr h="299311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Oils and fats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884736"/>
                  </a:ext>
                </a:extLst>
              </a:tr>
              <a:tr h="299311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Sugars and confectionary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001422"/>
                  </a:ext>
                </a:extLst>
              </a:tr>
              <a:tr h="299311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Herbs, spices and condiments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397962"/>
                  </a:ext>
                </a:extLst>
              </a:tr>
              <a:tr h="598622"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Breast Milk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Based on age-specific requirements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5547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3E7F52-F398-442D-AF98-B0860004BECE}"/>
              </a:ext>
            </a:extLst>
          </p:cNvPr>
          <p:cNvSpPr txBox="1"/>
          <p:nvPr/>
        </p:nvSpPr>
        <p:spPr>
          <a:xfrm>
            <a:off x="560439" y="1160244"/>
            <a:ext cx="11631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Maximum Daily Allowance allows to specify the maximum contribution of any single food to meeting energy targets</a:t>
            </a:r>
          </a:p>
        </p:txBody>
      </p:sp>
    </p:spTree>
    <p:extLst>
      <p:ext uri="{BB962C8B-B14F-4D97-AF65-F5344CB8AC3E}">
        <p14:creationId xmlns:p14="http://schemas.microsoft.com/office/powerpoint/2010/main" val="388418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53B1-B6E4-4566-812A-7BB2B798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1)Maximum Daily Amount (MDA) calculations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BDDD4-E38E-4F08-85CE-994D1F1A9D19}"/>
              </a:ext>
            </a:extLst>
          </p:cNvPr>
          <p:cNvSpPr txBox="1"/>
          <p:nvPr/>
        </p:nvSpPr>
        <p:spPr>
          <a:xfrm>
            <a:off x="462224" y="1416818"/>
            <a:ext cx="10309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MDA set on the basis of a maximum contribution to dietary energy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 according to food group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E.g. grains can contribute up to 50% (0.50) of energy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Calculated directly in the python code, no scaling factor or reference individual longer required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Let’s take </a:t>
            </a:r>
            <a:r>
              <a:rPr kumimoji="0" lang="en-GB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rice</a:t>
            </a:r>
            <a:r>
              <a:rPr kumimoji="0" lang="en-GB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example: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Grains can contribute: 50% of energy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Rice, raw energy density: 353 kcal/100g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Individual: 6-7 requires 1,500 kcal/day</a:t>
            </a:r>
          </a:p>
          <a:p>
            <a:pPr marL="16573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Therefore, the max amount of energy contribution is 750 kcal</a:t>
            </a:r>
          </a:p>
          <a:p>
            <a:pPr marL="2114550" marR="0" lvl="4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Equivalent to 750/353*100=212.5g or rice (= MDA)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271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9DD2-76AE-B84E-BA20-F3948FD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7FD687F-A858-D57E-9111-CEEF7D0BDFB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264506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FNG">
      <a:dk1>
        <a:sysClr val="windowText" lastClr="000000"/>
      </a:dk1>
      <a:lt1>
        <a:sysClr val="window" lastClr="FFFFFF"/>
      </a:lt1>
      <a:dk2>
        <a:srgbClr val="19486A"/>
      </a:dk2>
      <a:lt2>
        <a:srgbClr val="DDA63A"/>
      </a:lt2>
      <a:accent1>
        <a:srgbClr val="0A6EB4"/>
      </a:accent1>
      <a:accent2>
        <a:srgbClr val="FD6925"/>
      </a:accent2>
      <a:accent3>
        <a:srgbClr val="26BDE2"/>
      </a:accent3>
      <a:accent4>
        <a:srgbClr val="3F7E44"/>
      </a:accent4>
      <a:accent5>
        <a:srgbClr val="97D700"/>
      </a:accent5>
      <a:accent6>
        <a:srgbClr val="FCC30B"/>
      </a:accent6>
      <a:hlink>
        <a:srgbClr val="0A6EB4"/>
      </a:hlink>
      <a:folHlink>
        <a:srgbClr val="A2194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228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Open Sans</vt:lpstr>
      <vt:lpstr>Open Sans Extrabold</vt:lpstr>
      <vt:lpstr>Tema di Office</vt:lpstr>
      <vt:lpstr>1)How are portion sizes of individual foods calculated? MDA_kcal </vt:lpstr>
      <vt:lpstr>1)Maximum Daily Amount (MDA) calculations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1)How are portion sizes of individual foods calculated? MDA_kcal </dc:title>
  <dc:creator>Claudia DAMU</dc:creator>
  <cp:lastModifiedBy>Claudia DAMU</cp:lastModifiedBy>
  <cp:revision>1</cp:revision>
  <dcterms:created xsi:type="dcterms:W3CDTF">2023-06-09T09:56:51Z</dcterms:created>
  <dcterms:modified xsi:type="dcterms:W3CDTF">2023-06-09T09:58:05Z</dcterms:modified>
</cp:coreProperties>
</file>