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61" d="100"/>
          <a:sy n="161" d="100"/>
        </p:scale>
        <p:origin x="-2992" y="-2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3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10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17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314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12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868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5/3/16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54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5/3/16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26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5/3/16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1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0E32-1EDA-9448-8110-B067D99F7BD4}" type="datetimeFigureOut">
              <a:rPr lang="en-US" smtClean="0"/>
              <a:t>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499E-B495-5847-98CA-BEF1A81EC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28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00E32-1EDA-9448-8110-B067D99F7BD4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4499E-B495-5847-98CA-BEF1A81EC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465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2864757" y="1595793"/>
            <a:ext cx="12286511" cy="3140685"/>
            <a:chOff x="-2864757" y="1595793"/>
            <a:chExt cx="12286511" cy="3140685"/>
          </a:xfrm>
        </p:grpSpPr>
        <p:grpSp>
          <p:nvGrpSpPr>
            <p:cNvPr id="48" name="Group 47"/>
            <p:cNvGrpSpPr/>
            <p:nvPr/>
          </p:nvGrpSpPr>
          <p:grpSpPr>
            <a:xfrm rot="16200000">
              <a:off x="-2282970" y="1702642"/>
              <a:ext cx="243399" cy="583699"/>
              <a:chOff x="3376545" y="5409984"/>
              <a:chExt cx="243399" cy="351072"/>
            </a:xfrm>
          </p:grpSpPr>
          <p:cxnSp>
            <p:nvCxnSpPr>
              <p:cNvPr id="23" name="Straight Arrow Connector 22"/>
              <p:cNvCxnSpPr/>
              <p:nvPr/>
            </p:nvCxnSpPr>
            <p:spPr>
              <a:xfrm rot="5400000">
                <a:off x="3201141" y="5585388"/>
                <a:ext cx="351070" cy="261"/>
              </a:xfrm>
              <a:prstGeom prst="straightConnector1">
                <a:avLst/>
              </a:prstGeom>
              <a:ln w="6350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 rot="5400000">
                <a:off x="3326406" y="5585389"/>
                <a:ext cx="351070" cy="261"/>
              </a:xfrm>
              <a:prstGeom prst="straightConnector1">
                <a:avLst/>
              </a:prstGeom>
              <a:ln w="6350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 rot="5400000">
                <a:off x="3444279" y="5585390"/>
                <a:ext cx="351070" cy="261"/>
              </a:xfrm>
              <a:prstGeom prst="straightConnector1">
                <a:avLst/>
              </a:prstGeom>
              <a:ln w="6350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TextBox 54"/>
            <p:cNvSpPr txBox="1"/>
            <p:nvPr/>
          </p:nvSpPr>
          <p:spPr>
            <a:xfrm>
              <a:off x="-2856865" y="1595793"/>
              <a:ext cx="13852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 smtClean="0">
                  <a:latin typeface="Arial"/>
                  <a:cs typeface="Arial"/>
                </a:rPr>
                <a:t>User</a:t>
              </a:r>
              <a:endParaRPr lang="en-GB" sz="1200" dirty="0">
                <a:latin typeface="Arial"/>
                <a:cs typeface="Arial"/>
              </a:endParaRPr>
            </a:p>
          </p:txBody>
        </p:sp>
        <p:sp>
          <p:nvSpPr>
            <p:cNvPr id="8" name="Decision 7"/>
            <p:cNvSpPr/>
            <p:nvPr/>
          </p:nvSpPr>
          <p:spPr>
            <a:xfrm>
              <a:off x="8215529" y="3617864"/>
              <a:ext cx="681255" cy="463046"/>
            </a:xfrm>
            <a:prstGeom prst="flowChartDecision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cxnSp>
          <p:nvCxnSpPr>
            <p:cNvPr id="25" name="Straight Arrow Connector 24"/>
            <p:cNvCxnSpPr>
              <a:stCxn id="75" idx="3"/>
              <a:endCxn id="8" idx="1"/>
            </p:cNvCxnSpPr>
            <p:nvPr/>
          </p:nvCxnSpPr>
          <p:spPr>
            <a:xfrm flipV="1">
              <a:off x="7428177" y="3849387"/>
              <a:ext cx="787352" cy="1377"/>
            </a:xfrm>
            <a:prstGeom prst="straightConnector1">
              <a:avLst/>
            </a:prstGeom>
            <a:ln w="635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8" idx="0"/>
              <a:endCxn id="26" idx="2"/>
            </p:cNvCxnSpPr>
            <p:nvPr/>
          </p:nvCxnSpPr>
          <p:spPr>
            <a:xfrm flipV="1">
              <a:off x="8556157" y="3383756"/>
              <a:ext cx="1569" cy="234108"/>
            </a:xfrm>
            <a:prstGeom prst="straightConnector1">
              <a:avLst/>
            </a:prstGeom>
            <a:ln w="635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8" idx="2"/>
              <a:endCxn id="29" idx="0"/>
            </p:cNvCxnSpPr>
            <p:nvPr/>
          </p:nvCxnSpPr>
          <p:spPr>
            <a:xfrm>
              <a:off x="8556157" y="4080910"/>
              <a:ext cx="1569" cy="222515"/>
            </a:xfrm>
            <a:prstGeom prst="straightConnector1">
              <a:avLst/>
            </a:prstGeom>
            <a:ln w="635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Process 25"/>
            <p:cNvSpPr/>
            <p:nvPr/>
          </p:nvSpPr>
          <p:spPr>
            <a:xfrm>
              <a:off x="7693698" y="2950703"/>
              <a:ext cx="1728055" cy="433053"/>
            </a:xfrm>
            <a:prstGeom prst="flowChartProcess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  <a:latin typeface="Arial"/>
                  <a:cs typeface="Arial"/>
                </a:rPr>
                <a:t>Counterexample</a:t>
              </a:r>
              <a:endParaRPr lang="pt-BR" sz="12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29" name="Process 28"/>
            <p:cNvSpPr/>
            <p:nvPr/>
          </p:nvSpPr>
          <p:spPr>
            <a:xfrm>
              <a:off x="7693698" y="4303425"/>
              <a:ext cx="1728056" cy="433053"/>
            </a:xfrm>
            <a:prstGeom prst="flowChartProcess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  <a:latin typeface="Arial"/>
                  <a:cs typeface="Arial"/>
                </a:rPr>
                <a:t>Verification </a:t>
              </a:r>
              <a:r>
                <a:rPr lang="en-GB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Successful</a:t>
              </a:r>
              <a:endParaRPr lang="en-GB" sz="12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2121835" y="1654013"/>
              <a:ext cx="1727711" cy="678305"/>
              <a:chOff x="740000" y="3583036"/>
              <a:chExt cx="1727711" cy="678305"/>
            </a:xfrm>
          </p:grpSpPr>
          <p:sp>
            <p:nvSpPr>
              <p:cNvPr id="33" name="Process 32"/>
              <p:cNvSpPr/>
              <p:nvPr/>
            </p:nvSpPr>
            <p:spPr>
              <a:xfrm>
                <a:off x="740000" y="3583036"/>
                <a:ext cx="1727138" cy="677732"/>
              </a:xfrm>
              <a:prstGeom prst="flowChartProcess">
                <a:avLst/>
              </a:prstGeom>
              <a:solidFill>
                <a:schemeClr val="bg1"/>
              </a:solidFill>
              <a:ln w="63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0" dirty="0" smtClean="0">
                  <a:solidFill>
                    <a:schemeClr val="tx1"/>
                  </a:solidFill>
                  <a:latin typeface="Arial"/>
                  <a:cs typeface="Arial"/>
                </a:endParaRPr>
              </a:p>
              <a:p>
                <a:pPr algn="ctr"/>
                <a:r>
                  <a:rPr lang="en-GB" sz="1100" dirty="0" smtClean="0">
                    <a:solidFill>
                      <a:schemeClr val="tx1"/>
                    </a:solidFill>
                    <a:latin typeface="Arial"/>
                    <a:cs typeface="Arial"/>
                  </a:rPr>
                  <a:t>Define controller numerical representation</a:t>
                </a:r>
                <a:endParaRPr lang="en-GB" sz="1100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34" name="Process 33"/>
              <p:cNvSpPr/>
              <p:nvPr/>
            </p:nvSpPr>
            <p:spPr>
              <a:xfrm>
                <a:off x="740001" y="3583609"/>
                <a:ext cx="1727710" cy="677732"/>
              </a:xfrm>
              <a:prstGeom prst="flowChartProcess">
                <a:avLst/>
              </a:prstGeom>
              <a:noFill/>
              <a:ln w="63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b="1" dirty="0" smtClean="0">
                    <a:solidFill>
                      <a:schemeClr val="tx1"/>
                    </a:solidFill>
                    <a:latin typeface="Arial"/>
                    <a:cs typeface="Arial"/>
                  </a:rPr>
                  <a:t>Step 3</a:t>
                </a:r>
              </a:p>
              <a:p>
                <a:pPr algn="ctr"/>
                <a:endParaRPr lang="en-GB" sz="1200" dirty="0">
                  <a:solidFill>
                    <a:schemeClr val="tx1"/>
                  </a:solidFill>
                  <a:latin typeface="Arial"/>
                  <a:cs typeface="Arial"/>
                </a:endParaRPr>
              </a:p>
              <a:p>
                <a:pPr algn="ctr"/>
                <a:endParaRPr lang="en-GB" sz="1200" dirty="0" smtClean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-1784763" y="1654013"/>
              <a:ext cx="1652886" cy="678305"/>
              <a:chOff x="814824" y="3583036"/>
              <a:chExt cx="1652886" cy="678305"/>
            </a:xfrm>
          </p:grpSpPr>
          <p:sp>
            <p:nvSpPr>
              <p:cNvPr id="37" name="Process 36"/>
              <p:cNvSpPr/>
              <p:nvPr/>
            </p:nvSpPr>
            <p:spPr>
              <a:xfrm>
                <a:off x="814824" y="3583036"/>
                <a:ext cx="1652313" cy="677732"/>
              </a:xfrm>
              <a:prstGeom prst="flowChartProcess">
                <a:avLst/>
              </a:prstGeom>
              <a:solidFill>
                <a:schemeClr val="bg1"/>
              </a:solidFill>
              <a:ln w="63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0" dirty="0" smtClean="0">
                  <a:solidFill>
                    <a:schemeClr val="tx1"/>
                  </a:solidFill>
                  <a:latin typeface="Arial"/>
                  <a:cs typeface="Arial"/>
                </a:endParaRPr>
              </a:p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  <a:latin typeface="Arial"/>
                    <a:cs typeface="Arial"/>
                  </a:rPr>
                  <a:t>Determine plant model and intervals</a:t>
                </a:r>
                <a:endParaRPr lang="en-GB" sz="1200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38" name="Process 37"/>
              <p:cNvSpPr/>
              <p:nvPr/>
            </p:nvSpPr>
            <p:spPr>
              <a:xfrm>
                <a:off x="815397" y="3583609"/>
                <a:ext cx="1652313" cy="677732"/>
              </a:xfrm>
              <a:prstGeom prst="flowChartProcess">
                <a:avLst/>
              </a:prstGeom>
              <a:noFill/>
              <a:ln w="63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b="1" dirty="0" smtClean="0">
                    <a:solidFill>
                      <a:schemeClr val="tx1"/>
                    </a:solidFill>
                    <a:latin typeface="Arial"/>
                    <a:cs typeface="Arial"/>
                  </a:rPr>
                  <a:t>Step 1</a:t>
                </a:r>
              </a:p>
              <a:p>
                <a:pPr algn="ctr"/>
                <a:endParaRPr lang="en-GB" sz="1200" dirty="0">
                  <a:solidFill>
                    <a:schemeClr val="tx1"/>
                  </a:solidFill>
                  <a:latin typeface="Arial"/>
                  <a:cs typeface="Arial"/>
                </a:endParaRPr>
              </a:p>
              <a:p>
                <a:pPr algn="ctr"/>
                <a:endParaRPr lang="en-GB" sz="1200" dirty="0" smtClean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205948" y="1653221"/>
              <a:ext cx="1652886" cy="678305"/>
              <a:chOff x="814824" y="3583036"/>
              <a:chExt cx="1652886" cy="678305"/>
            </a:xfrm>
          </p:grpSpPr>
          <p:sp>
            <p:nvSpPr>
              <p:cNvPr id="40" name="Process 39"/>
              <p:cNvSpPr/>
              <p:nvPr/>
            </p:nvSpPr>
            <p:spPr>
              <a:xfrm>
                <a:off x="814824" y="3583036"/>
                <a:ext cx="1652313" cy="677732"/>
              </a:xfrm>
              <a:prstGeom prst="flowChartProcess">
                <a:avLst/>
              </a:prstGeom>
              <a:solidFill>
                <a:schemeClr val="bg1"/>
              </a:solidFill>
              <a:ln w="63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0" dirty="0" smtClean="0">
                  <a:solidFill>
                    <a:schemeClr val="tx1"/>
                  </a:solidFill>
                  <a:latin typeface="Arial"/>
                  <a:cs typeface="Arial"/>
                </a:endParaRPr>
              </a:p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  <a:latin typeface="Arial"/>
                    <a:cs typeface="Arial"/>
                  </a:rPr>
                  <a:t>Design digital controllers</a:t>
                </a:r>
                <a:endParaRPr lang="en-GB" sz="1200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1" name="Process 40"/>
              <p:cNvSpPr/>
              <p:nvPr/>
            </p:nvSpPr>
            <p:spPr>
              <a:xfrm>
                <a:off x="815397" y="3583609"/>
                <a:ext cx="1652313" cy="677732"/>
              </a:xfrm>
              <a:prstGeom prst="flowChartProcess">
                <a:avLst/>
              </a:prstGeom>
              <a:noFill/>
              <a:ln w="63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b="1" dirty="0" smtClean="0">
                    <a:solidFill>
                      <a:schemeClr val="tx1"/>
                    </a:solidFill>
                    <a:latin typeface="Arial"/>
                    <a:cs typeface="Arial"/>
                  </a:rPr>
                  <a:t>Step 2</a:t>
                </a:r>
              </a:p>
              <a:p>
                <a:pPr algn="ctr"/>
                <a:endParaRPr lang="en-GB" sz="1200" dirty="0">
                  <a:solidFill>
                    <a:schemeClr val="tx1"/>
                  </a:solidFill>
                  <a:latin typeface="Arial"/>
                  <a:cs typeface="Arial"/>
                </a:endParaRPr>
              </a:p>
              <a:p>
                <a:pPr algn="ctr"/>
                <a:endParaRPr lang="en-GB" sz="1200" dirty="0" smtClean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4187943" y="1652648"/>
              <a:ext cx="1652886" cy="678305"/>
              <a:chOff x="814824" y="3583036"/>
              <a:chExt cx="1652886" cy="678305"/>
            </a:xfrm>
          </p:grpSpPr>
          <p:sp>
            <p:nvSpPr>
              <p:cNvPr id="44" name="Process 43"/>
              <p:cNvSpPr/>
              <p:nvPr/>
            </p:nvSpPr>
            <p:spPr>
              <a:xfrm>
                <a:off x="814824" y="3583036"/>
                <a:ext cx="1652313" cy="677732"/>
              </a:xfrm>
              <a:prstGeom prst="flowChartProcess">
                <a:avLst/>
              </a:prstGeom>
              <a:solidFill>
                <a:schemeClr val="bg1"/>
              </a:solidFill>
              <a:ln w="63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0" dirty="0" smtClean="0">
                  <a:solidFill>
                    <a:schemeClr val="tx1"/>
                  </a:solidFill>
                  <a:latin typeface="Arial"/>
                  <a:cs typeface="Arial"/>
                </a:endParaRPr>
              </a:p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  <a:latin typeface="Arial"/>
                    <a:cs typeface="Arial"/>
                  </a:rPr>
                  <a:t>Define controller realization form</a:t>
                </a:r>
                <a:endParaRPr lang="en-GB" sz="1200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5" name="Process 44"/>
              <p:cNvSpPr/>
              <p:nvPr/>
            </p:nvSpPr>
            <p:spPr>
              <a:xfrm>
                <a:off x="815397" y="3583609"/>
                <a:ext cx="1652313" cy="677732"/>
              </a:xfrm>
              <a:prstGeom prst="flowChartProcess">
                <a:avLst/>
              </a:prstGeom>
              <a:noFill/>
              <a:ln w="63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b="1" dirty="0" smtClean="0">
                    <a:solidFill>
                      <a:schemeClr val="tx1"/>
                    </a:solidFill>
                    <a:latin typeface="Arial"/>
                    <a:cs typeface="Arial"/>
                  </a:rPr>
                  <a:t>Step 4</a:t>
                </a:r>
              </a:p>
              <a:p>
                <a:pPr algn="ctr"/>
                <a:endParaRPr lang="en-GB" sz="1200" dirty="0">
                  <a:solidFill>
                    <a:schemeClr val="tx1"/>
                  </a:solidFill>
                  <a:latin typeface="Arial"/>
                  <a:cs typeface="Arial"/>
                </a:endParaRPr>
              </a:p>
              <a:p>
                <a:pPr algn="ctr"/>
                <a:endParaRPr lang="en-GB" sz="1200" dirty="0" smtClean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6180373" y="1651502"/>
              <a:ext cx="1652886" cy="678305"/>
              <a:chOff x="814824" y="3583036"/>
              <a:chExt cx="1652886" cy="678305"/>
            </a:xfrm>
          </p:grpSpPr>
          <p:sp>
            <p:nvSpPr>
              <p:cNvPr id="47" name="Process 46"/>
              <p:cNvSpPr/>
              <p:nvPr/>
            </p:nvSpPr>
            <p:spPr>
              <a:xfrm>
                <a:off x="814824" y="3583036"/>
                <a:ext cx="1652313" cy="677732"/>
              </a:xfrm>
              <a:prstGeom prst="flowChartProcess">
                <a:avLst/>
              </a:prstGeom>
              <a:solidFill>
                <a:schemeClr val="bg1"/>
              </a:solidFill>
              <a:ln w="63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0" dirty="0" smtClean="0">
                  <a:solidFill>
                    <a:schemeClr val="tx1"/>
                  </a:solidFill>
                  <a:latin typeface="Arial"/>
                  <a:cs typeface="Arial"/>
                </a:endParaRPr>
              </a:p>
              <a:p>
                <a:pPr algn="ctr"/>
                <a:r>
                  <a:rPr lang="en-GB" sz="1200" dirty="0" smtClean="0">
                    <a:solidFill>
                      <a:schemeClr val="tx1"/>
                    </a:solidFill>
                    <a:latin typeface="Arial"/>
                    <a:cs typeface="Arial"/>
                  </a:rPr>
                  <a:t>Configure verification</a:t>
                </a:r>
                <a:endParaRPr lang="en-GB" sz="1200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57" name="Process 56"/>
              <p:cNvSpPr/>
              <p:nvPr/>
            </p:nvSpPr>
            <p:spPr>
              <a:xfrm>
                <a:off x="815397" y="3583609"/>
                <a:ext cx="1652313" cy="677732"/>
              </a:xfrm>
              <a:prstGeom prst="flowChartProcess">
                <a:avLst/>
              </a:prstGeom>
              <a:noFill/>
              <a:ln w="63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b="1" dirty="0" smtClean="0">
                    <a:solidFill>
                      <a:schemeClr val="tx1"/>
                    </a:solidFill>
                    <a:latin typeface="Arial"/>
                    <a:cs typeface="Arial"/>
                  </a:rPr>
                  <a:t>Step 5</a:t>
                </a:r>
              </a:p>
              <a:p>
                <a:pPr algn="ctr"/>
                <a:endParaRPr lang="en-GB" sz="1200" dirty="0">
                  <a:solidFill>
                    <a:schemeClr val="tx1"/>
                  </a:solidFill>
                  <a:latin typeface="Arial"/>
                  <a:cs typeface="Arial"/>
                </a:endParaRPr>
              </a:p>
              <a:p>
                <a:pPr algn="ctr"/>
                <a:endParaRPr lang="en-GB" sz="1200" dirty="0" smtClean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60" name="Process 59"/>
            <p:cNvSpPr/>
            <p:nvPr/>
          </p:nvSpPr>
          <p:spPr>
            <a:xfrm>
              <a:off x="-1784190" y="3517380"/>
              <a:ext cx="1752639" cy="677732"/>
            </a:xfrm>
            <a:prstGeom prst="flowChartProcess">
              <a:avLst/>
            </a:prstGeom>
            <a:solidFill>
              <a:srgbClr val="F2F2F2"/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 smtClean="0">
                <a:solidFill>
                  <a:schemeClr val="tx1"/>
                </a:solidFill>
                <a:latin typeface="Arial"/>
                <a:cs typeface="Arial"/>
              </a:endParaRPr>
            </a:p>
            <a:p>
              <a:pPr algn="ctr"/>
              <a:r>
                <a:rPr lang="en-GB" sz="1100" dirty="0" smtClean="0">
                  <a:solidFill>
                    <a:schemeClr val="tx1"/>
                  </a:solidFill>
                  <a:latin typeface="Arial"/>
                  <a:cs typeface="Arial"/>
                </a:rPr>
                <a:t>Construct a non-deterministic plant model</a:t>
              </a:r>
              <a:endParaRPr lang="en-GB" sz="11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62" name="Process 61"/>
            <p:cNvSpPr/>
            <p:nvPr/>
          </p:nvSpPr>
          <p:spPr>
            <a:xfrm>
              <a:off x="-1783617" y="3517953"/>
              <a:ext cx="1752066" cy="677732"/>
            </a:xfrm>
            <a:prstGeom prst="flowChartProcess">
              <a:avLst/>
            </a:prstGeom>
            <a:noFill/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tx1"/>
                  </a:solidFill>
                  <a:latin typeface="Arial"/>
                  <a:cs typeface="Arial"/>
                </a:rPr>
                <a:t>Step A</a:t>
              </a:r>
            </a:p>
            <a:p>
              <a:pPr algn="ctr"/>
              <a:endParaRPr lang="en-GB" sz="1200" dirty="0">
                <a:solidFill>
                  <a:schemeClr val="tx1"/>
                </a:solidFill>
                <a:latin typeface="Arial"/>
                <a:cs typeface="Arial"/>
              </a:endParaRPr>
            </a:p>
            <a:p>
              <a:pPr algn="ctr"/>
              <a:endParaRPr lang="en-GB" sz="1200" dirty="0" smtClean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cxnSp>
          <p:nvCxnSpPr>
            <p:cNvPr id="63" name="Straight Arrow Connector 62"/>
            <p:cNvCxnSpPr>
              <a:stCxn id="37" idx="3"/>
              <a:endCxn id="40" idx="1"/>
            </p:cNvCxnSpPr>
            <p:nvPr/>
          </p:nvCxnSpPr>
          <p:spPr>
            <a:xfrm flipV="1">
              <a:off x="-132450" y="1992087"/>
              <a:ext cx="338398" cy="792"/>
            </a:xfrm>
            <a:prstGeom prst="straightConnector1">
              <a:avLst/>
            </a:prstGeom>
            <a:ln w="635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40" idx="3"/>
              <a:endCxn id="33" idx="1"/>
            </p:cNvCxnSpPr>
            <p:nvPr/>
          </p:nvCxnSpPr>
          <p:spPr>
            <a:xfrm>
              <a:off x="1858261" y="1992087"/>
              <a:ext cx="263574" cy="792"/>
            </a:xfrm>
            <a:prstGeom prst="straightConnector1">
              <a:avLst/>
            </a:prstGeom>
            <a:ln w="635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33" idx="3"/>
              <a:endCxn id="44" idx="1"/>
            </p:cNvCxnSpPr>
            <p:nvPr/>
          </p:nvCxnSpPr>
          <p:spPr>
            <a:xfrm flipV="1">
              <a:off x="3848973" y="1991514"/>
              <a:ext cx="338970" cy="1365"/>
            </a:xfrm>
            <a:prstGeom prst="straightConnector1">
              <a:avLst/>
            </a:prstGeom>
            <a:ln w="635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45" idx="3"/>
              <a:endCxn id="47" idx="1"/>
            </p:cNvCxnSpPr>
            <p:nvPr/>
          </p:nvCxnSpPr>
          <p:spPr>
            <a:xfrm flipV="1">
              <a:off x="5840829" y="1990368"/>
              <a:ext cx="339544" cy="1719"/>
            </a:xfrm>
            <a:prstGeom prst="straightConnector1">
              <a:avLst/>
            </a:prstGeom>
            <a:ln w="635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Process 68"/>
            <p:cNvSpPr/>
            <p:nvPr/>
          </p:nvSpPr>
          <p:spPr>
            <a:xfrm>
              <a:off x="206521" y="3516807"/>
              <a:ext cx="1652313" cy="677732"/>
            </a:xfrm>
            <a:prstGeom prst="flowChartProcess">
              <a:avLst/>
            </a:prstGeom>
            <a:solidFill>
              <a:srgbClr val="F2F2F2"/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 smtClean="0">
                <a:solidFill>
                  <a:schemeClr val="tx1"/>
                </a:solidFill>
                <a:latin typeface="Arial"/>
                <a:cs typeface="Arial"/>
              </a:endParaRP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Formulate a FWL effect function</a:t>
              </a:r>
              <a:endParaRPr lang="en-GB" sz="12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0" name="Process 69"/>
            <p:cNvSpPr/>
            <p:nvPr/>
          </p:nvSpPr>
          <p:spPr>
            <a:xfrm>
              <a:off x="207094" y="3517380"/>
              <a:ext cx="1652313" cy="677732"/>
            </a:xfrm>
            <a:prstGeom prst="flowChartProcess">
              <a:avLst/>
            </a:prstGeom>
            <a:noFill/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tx1"/>
                  </a:solidFill>
                  <a:latin typeface="Arial"/>
                  <a:cs typeface="Arial"/>
                </a:rPr>
                <a:t>Step B</a:t>
              </a:r>
            </a:p>
            <a:p>
              <a:pPr algn="ctr"/>
              <a:endParaRPr lang="en-GB" sz="1200" dirty="0">
                <a:solidFill>
                  <a:schemeClr val="tx1"/>
                </a:solidFill>
                <a:latin typeface="Arial"/>
                <a:cs typeface="Arial"/>
              </a:endParaRPr>
            </a:p>
            <a:p>
              <a:pPr algn="ctr"/>
              <a:endParaRPr lang="en-GB" sz="1200" dirty="0" smtClean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2" name="Process 71"/>
            <p:cNvSpPr/>
            <p:nvPr/>
          </p:nvSpPr>
          <p:spPr>
            <a:xfrm>
              <a:off x="2196086" y="3517953"/>
              <a:ext cx="1652313" cy="677732"/>
            </a:xfrm>
            <a:prstGeom prst="flowChartProcess">
              <a:avLst/>
            </a:prstGeom>
            <a:solidFill>
              <a:srgbClr val="F2F2F2"/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 smtClean="0">
                <a:solidFill>
                  <a:schemeClr val="tx1"/>
                </a:solidFill>
                <a:latin typeface="Arial"/>
                <a:cs typeface="Arial"/>
              </a:endParaRP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Compute FWL controller model</a:t>
              </a:r>
              <a:endParaRPr lang="en-GB" sz="12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3" name="Process 72"/>
            <p:cNvSpPr/>
            <p:nvPr/>
          </p:nvSpPr>
          <p:spPr>
            <a:xfrm>
              <a:off x="2196659" y="3518526"/>
              <a:ext cx="1652313" cy="677732"/>
            </a:xfrm>
            <a:prstGeom prst="flowChartProcess">
              <a:avLst/>
            </a:prstGeom>
            <a:noFill/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tx1"/>
                  </a:solidFill>
                  <a:latin typeface="Arial"/>
                  <a:cs typeface="Arial"/>
                </a:rPr>
                <a:t>Step C</a:t>
              </a:r>
            </a:p>
            <a:p>
              <a:pPr algn="ctr"/>
              <a:endParaRPr lang="en-GB" sz="1200" dirty="0">
                <a:solidFill>
                  <a:schemeClr val="tx1"/>
                </a:solidFill>
                <a:latin typeface="Arial"/>
                <a:cs typeface="Arial"/>
              </a:endParaRPr>
            </a:p>
            <a:p>
              <a:pPr algn="ctr"/>
              <a:endParaRPr lang="en-GB" sz="1200" dirty="0" smtClean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5" name="Process 74"/>
            <p:cNvSpPr/>
            <p:nvPr/>
          </p:nvSpPr>
          <p:spPr>
            <a:xfrm>
              <a:off x="5775864" y="3511898"/>
              <a:ext cx="1652313" cy="677732"/>
            </a:xfrm>
            <a:prstGeom prst="flowChartProcess">
              <a:avLst/>
            </a:prstGeom>
            <a:solidFill>
              <a:srgbClr val="F2F2F2"/>
            </a:solidFill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 smtClean="0">
                <a:solidFill>
                  <a:schemeClr val="tx1"/>
                </a:solidFill>
                <a:latin typeface="Arial"/>
                <a:cs typeface="Arial"/>
              </a:endParaRPr>
            </a:p>
            <a:p>
              <a:pPr algn="ctr"/>
              <a:r>
                <a:rPr lang="en-GB" sz="1200" dirty="0" smtClean="0">
                  <a:solidFill>
                    <a:schemeClr val="tx1"/>
                  </a:solidFill>
                  <a:latin typeface="Arial"/>
                  <a:cs typeface="Arial"/>
                </a:rPr>
                <a:t>Verify using an available BMC tool</a:t>
              </a:r>
              <a:endParaRPr lang="en-GB" sz="12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6" name="Process 75"/>
            <p:cNvSpPr/>
            <p:nvPr/>
          </p:nvSpPr>
          <p:spPr>
            <a:xfrm>
              <a:off x="5776437" y="3512471"/>
              <a:ext cx="1652313" cy="677732"/>
            </a:xfrm>
            <a:prstGeom prst="flowChartProcess">
              <a:avLst/>
            </a:prstGeom>
            <a:noFill/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 smtClean="0">
                  <a:solidFill>
                    <a:schemeClr val="tx1"/>
                  </a:solidFill>
                  <a:latin typeface="Arial"/>
                  <a:cs typeface="Arial"/>
                </a:rPr>
                <a:t>Step D</a:t>
              </a:r>
            </a:p>
            <a:p>
              <a:pPr algn="ctr"/>
              <a:endParaRPr lang="en-GB" sz="1200" dirty="0">
                <a:solidFill>
                  <a:schemeClr val="tx1"/>
                </a:solidFill>
                <a:latin typeface="Arial"/>
                <a:cs typeface="Arial"/>
              </a:endParaRPr>
            </a:p>
            <a:p>
              <a:pPr algn="ctr"/>
              <a:endParaRPr lang="en-GB" sz="1200" dirty="0" smtClean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cxnSp>
          <p:nvCxnSpPr>
            <p:cNvPr id="78" name="Straight Arrow Connector 77"/>
            <p:cNvCxnSpPr>
              <a:stCxn id="62" idx="3"/>
              <a:endCxn id="69" idx="1"/>
            </p:cNvCxnSpPr>
            <p:nvPr/>
          </p:nvCxnSpPr>
          <p:spPr>
            <a:xfrm flipV="1">
              <a:off x="-31551" y="3855673"/>
              <a:ext cx="238072" cy="1146"/>
            </a:xfrm>
            <a:prstGeom prst="straightConnector1">
              <a:avLst/>
            </a:prstGeom>
            <a:ln w="635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69" idx="3"/>
              <a:endCxn id="72" idx="1"/>
            </p:cNvCxnSpPr>
            <p:nvPr/>
          </p:nvCxnSpPr>
          <p:spPr>
            <a:xfrm>
              <a:off x="1858834" y="3855673"/>
              <a:ext cx="337252" cy="1146"/>
            </a:xfrm>
            <a:prstGeom prst="straightConnector1">
              <a:avLst/>
            </a:prstGeom>
            <a:ln w="635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72" idx="3"/>
              <a:endCxn id="54" idx="1"/>
            </p:cNvCxnSpPr>
            <p:nvPr/>
          </p:nvCxnSpPr>
          <p:spPr>
            <a:xfrm flipV="1">
              <a:off x="3848399" y="3855960"/>
              <a:ext cx="339544" cy="859"/>
            </a:xfrm>
            <a:prstGeom prst="straightConnector1">
              <a:avLst/>
            </a:prstGeom>
            <a:ln w="635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ight Brace 88"/>
            <p:cNvSpPr/>
            <p:nvPr/>
          </p:nvSpPr>
          <p:spPr>
            <a:xfrm rot="5400000">
              <a:off x="2931140" y="-2449790"/>
              <a:ext cx="179825" cy="9780946"/>
            </a:xfrm>
            <a:prstGeom prst="rightBrac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Document 89"/>
            <p:cNvSpPr/>
            <p:nvPr/>
          </p:nvSpPr>
          <p:spPr>
            <a:xfrm>
              <a:off x="2196086" y="2608459"/>
              <a:ext cx="1652313" cy="790826"/>
            </a:xfrm>
            <a:prstGeom prst="flowChartDocument">
              <a:avLst/>
            </a:prstGeom>
            <a:solidFill>
              <a:schemeClr val="bg1"/>
            </a:solidFill>
            <a:ln>
              <a:solidFill>
                <a:srgbClr val="000000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prstClr val="black"/>
                  </a:solidFill>
                  <a:latin typeface="Arial"/>
                  <a:cs typeface="Arial"/>
                </a:rPr>
                <a:t>ANSI-C input file</a:t>
              </a:r>
              <a:endParaRPr lang="en-US" sz="1200" dirty="0"/>
            </a:p>
          </p:txBody>
        </p:sp>
        <p:cxnSp>
          <p:nvCxnSpPr>
            <p:cNvPr id="92" name="Elbow Connector 91"/>
            <p:cNvCxnSpPr>
              <a:stCxn id="90" idx="1"/>
              <a:endCxn id="60" idx="0"/>
            </p:cNvCxnSpPr>
            <p:nvPr/>
          </p:nvCxnSpPr>
          <p:spPr>
            <a:xfrm rot="10800000" flipV="1">
              <a:off x="-907870" y="3003872"/>
              <a:ext cx="3103956" cy="513508"/>
            </a:xfrm>
            <a:prstGeom prst="bentConnector2">
              <a:avLst/>
            </a:prstGeom>
            <a:ln w="635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Group 95"/>
            <p:cNvGrpSpPr/>
            <p:nvPr/>
          </p:nvGrpSpPr>
          <p:grpSpPr>
            <a:xfrm rot="16200000">
              <a:off x="-2290862" y="3555669"/>
              <a:ext cx="243399" cy="583699"/>
              <a:chOff x="3376545" y="5409984"/>
              <a:chExt cx="243399" cy="351072"/>
            </a:xfrm>
          </p:grpSpPr>
          <p:cxnSp>
            <p:nvCxnSpPr>
              <p:cNvPr id="97" name="Straight Arrow Connector 96"/>
              <p:cNvCxnSpPr/>
              <p:nvPr/>
            </p:nvCxnSpPr>
            <p:spPr>
              <a:xfrm rot="5400000">
                <a:off x="3201141" y="5585388"/>
                <a:ext cx="351070" cy="261"/>
              </a:xfrm>
              <a:prstGeom prst="straightConnector1">
                <a:avLst/>
              </a:prstGeom>
              <a:ln w="6350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/>
              <p:nvPr/>
            </p:nvCxnSpPr>
            <p:spPr>
              <a:xfrm rot="5400000">
                <a:off x="3326406" y="5585389"/>
                <a:ext cx="351070" cy="261"/>
              </a:xfrm>
              <a:prstGeom prst="straightConnector1">
                <a:avLst/>
              </a:prstGeom>
              <a:ln w="6350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/>
              <p:nvPr/>
            </p:nvCxnSpPr>
            <p:spPr>
              <a:xfrm rot="5400000">
                <a:off x="3444279" y="5585390"/>
                <a:ext cx="351070" cy="261"/>
              </a:xfrm>
              <a:prstGeom prst="straightConnector1">
                <a:avLst/>
              </a:prstGeom>
              <a:ln w="6350" cmpd="sng">
                <a:solidFill>
                  <a:srgbClr val="00000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0" name="TextBox 99"/>
            <p:cNvSpPr txBox="1"/>
            <p:nvPr/>
          </p:nvSpPr>
          <p:spPr>
            <a:xfrm>
              <a:off x="-2864757" y="3448820"/>
              <a:ext cx="13852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 smtClean="0">
                  <a:latin typeface="Arial"/>
                  <a:cs typeface="Arial"/>
                </a:rPr>
                <a:t>DSVerifier</a:t>
              </a:r>
              <a:endParaRPr lang="en-GB" sz="1200" dirty="0">
                <a:latin typeface="Arial"/>
                <a:cs typeface="Arial"/>
              </a:endParaRPr>
            </a:p>
          </p:txBody>
        </p:sp>
        <p:sp>
          <p:nvSpPr>
            <p:cNvPr id="54" name="Document 53"/>
            <p:cNvSpPr/>
            <p:nvPr/>
          </p:nvSpPr>
          <p:spPr>
            <a:xfrm>
              <a:off x="4187943" y="3517953"/>
              <a:ext cx="1248377" cy="676013"/>
            </a:xfrm>
            <a:prstGeom prst="flowChartDocument">
              <a:avLst/>
            </a:prstGeom>
            <a:solidFill>
              <a:schemeClr val="bg1"/>
            </a:solidFill>
            <a:ln>
              <a:solidFill>
                <a:srgbClr val="000000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prstClr val="black"/>
                  </a:solidFill>
                  <a:latin typeface="Arial"/>
                  <a:cs typeface="Arial"/>
                </a:rPr>
                <a:t>Intermediate</a:t>
              </a:r>
            </a:p>
            <a:p>
              <a:pPr algn="ctr"/>
              <a:r>
                <a:rPr lang="en-GB" sz="1200" dirty="0" smtClean="0">
                  <a:solidFill>
                    <a:prstClr val="black"/>
                  </a:solidFill>
                  <a:latin typeface="Arial"/>
                  <a:cs typeface="Arial"/>
                </a:rPr>
                <a:t>ANSI</a:t>
              </a:r>
              <a:r>
                <a:rPr lang="en-GB" sz="1200" dirty="0" smtClean="0">
                  <a:solidFill>
                    <a:prstClr val="black"/>
                  </a:solidFill>
                  <a:latin typeface="Arial"/>
                  <a:cs typeface="Arial"/>
                </a:rPr>
                <a:t>-C </a:t>
              </a:r>
              <a:r>
                <a:rPr lang="en-GB" sz="1200" dirty="0" smtClean="0">
                  <a:solidFill>
                    <a:prstClr val="black"/>
                  </a:solidFill>
                  <a:latin typeface="Arial"/>
                  <a:cs typeface="Arial"/>
                </a:rPr>
                <a:t>code</a:t>
              </a:r>
              <a:endParaRPr lang="en-US" sz="1200" dirty="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V="1">
              <a:off x="5436320" y="3842833"/>
              <a:ext cx="339544" cy="859"/>
            </a:xfrm>
            <a:prstGeom prst="straightConnector1">
              <a:avLst/>
            </a:prstGeom>
            <a:ln w="635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967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73</Words>
  <Application>Microsoft Macintosh PowerPoint</Application>
  <PresentationFormat>On-screen Show (4:3)</PresentationFormat>
  <Paragraphs>34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fabricio silva</dc:creator>
  <cp:lastModifiedBy>fabricio silva</cp:lastModifiedBy>
  <cp:revision>21</cp:revision>
  <dcterms:created xsi:type="dcterms:W3CDTF">2015-05-14T23:36:52Z</dcterms:created>
  <dcterms:modified xsi:type="dcterms:W3CDTF">2016-05-03T19:33:42Z</dcterms:modified>
</cp:coreProperties>
</file>