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61" r:id="rId6"/>
    <p:sldId id="259" r:id="rId7"/>
    <p:sldId id="260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94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23880" y="4925699"/>
            <a:ext cx="5790696" cy="4666269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notes'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141295" cy="51816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097162" y="0"/>
            <a:ext cx="3141295" cy="518164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851748"/>
            <a:ext cx="3141295" cy="51816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097162" y="9851748"/>
            <a:ext cx="3141295" cy="518164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11DD806-8F44-43B7-931F-E84545726FA6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541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79758" y="4715152"/>
            <a:ext cx="5437719" cy="4466545"/>
          </a:xfrm>
          <a:prstGeom prst="rect">
            <a:avLst/>
          </a:prstGeom>
        </p:spPr>
        <p:txBody>
          <a:bodyPr lIns="95515" tIns="47931" rIns="95515" bIns="47931"/>
          <a:lstStyle/>
          <a:p>
            <a:endParaRPr lang="en-GB" sz="19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0" y="9428558"/>
            <a:ext cx="2945158" cy="495817"/>
          </a:xfrm>
          <a:prstGeom prst="rect">
            <a:avLst/>
          </a:prstGeom>
          <a:noFill/>
          <a:ln>
            <a:noFill/>
          </a:ln>
        </p:spPr>
        <p:txBody>
          <a:bodyPr lIns="95515" tIns="47931" rIns="95515" bIns="47931" anchor="b"/>
          <a:lstStyle/>
          <a:p>
            <a:endParaRPr lang="en-GB" sz="23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850353" y="9428558"/>
            <a:ext cx="2945158" cy="495817"/>
          </a:xfrm>
          <a:prstGeom prst="rect">
            <a:avLst/>
          </a:prstGeom>
          <a:noFill/>
          <a:ln>
            <a:noFill/>
          </a:ln>
        </p:spPr>
        <p:txBody>
          <a:bodyPr lIns="95515" tIns="47931" rIns="95515" bIns="47931" anchor="b"/>
          <a:lstStyle/>
          <a:p>
            <a:pPr algn="r">
              <a:lnSpc>
                <a:spcPct val="100000"/>
              </a:lnSpc>
            </a:pPr>
            <a:fld id="{06850729-FFF8-4C93-ABCC-D0F05FB7D666}" type="slidenum">
              <a:rPr lang="en-GB" sz="13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5</a:t>
            </a:fld>
            <a:endParaRPr lang="en-GB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403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79758" y="4715152"/>
            <a:ext cx="5437719" cy="4466545"/>
          </a:xfrm>
          <a:prstGeom prst="rect">
            <a:avLst/>
          </a:prstGeom>
        </p:spPr>
        <p:txBody>
          <a:bodyPr lIns="95515" tIns="47931" rIns="95515" bIns="47931"/>
          <a:lstStyle/>
          <a:p>
            <a:endParaRPr lang="en-GB" sz="19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0" y="9428558"/>
            <a:ext cx="2945158" cy="495817"/>
          </a:xfrm>
          <a:prstGeom prst="rect">
            <a:avLst/>
          </a:prstGeom>
          <a:noFill/>
          <a:ln>
            <a:noFill/>
          </a:ln>
        </p:spPr>
        <p:txBody>
          <a:bodyPr lIns="95515" tIns="47931" rIns="95515" bIns="47931" anchor="b"/>
          <a:lstStyle/>
          <a:p>
            <a:endParaRPr lang="en-GB" sz="23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850353" y="9428558"/>
            <a:ext cx="2945158" cy="495817"/>
          </a:xfrm>
          <a:prstGeom prst="rect">
            <a:avLst/>
          </a:prstGeom>
          <a:noFill/>
          <a:ln>
            <a:noFill/>
          </a:ln>
        </p:spPr>
        <p:txBody>
          <a:bodyPr lIns="95515" tIns="47931" rIns="95515" bIns="47931" anchor="b"/>
          <a:lstStyle/>
          <a:p>
            <a:pPr algn="r">
              <a:lnSpc>
                <a:spcPct val="100000"/>
              </a:lnSpc>
            </a:pPr>
            <a:fld id="{7913D343-FD56-483A-8ACE-D16FA326929D}" type="slidenum">
              <a:rPr lang="en-GB" sz="13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6</a:t>
            </a:fld>
            <a:endParaRPr lang="en-GB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411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m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17/01/17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8EF2086-819F-4320-8DEA-589470E66068}" type="slidenum"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 texto mestre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17/01/17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E4A542-BBB6-4076-B2A6-6C984D796E0A}" type="slidenum"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lucas.cordeiro@cs.ox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2640" y="1338120"/>
            <a:ext cx="9003960" cy="1676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000" b="1" strike="noStrike" spc="-1" dirty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Deductive Machine Learning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51640" y="3210480"/>
            <a:ext cx="8640720" cy="222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</a:rPr>
              <a:t>Cristina David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  <a:hlinkClick r:id="rId2"/>
              </a:rPr>
              <a:t>cristina.david@cs.ox.ac.uk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</a:rPr>
              <a:t>Lucas Cordeiro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  <a:hlinkClick r:id="rId2"/>
              </a:rPr>
              <a:t>lucas.cordeiro@cs.ox.ac.uk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Imagem 3"/>
          <p:cNvPicPr/>
          <p:nvPr/>
        </p:nvPicPr>
        <p:blipFill>
          <a:blip r:embed="rId3"/>
          <a:stretch/>
        </p:blipFill>
        <p:spPr>
          <a:xfrm>
            <a:off x="7668360" y="175320"/>
            <a:ext cx="1217520" cy="121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61551" y="1275589"/>
            <a:ext cx="8470557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Its goal is to provide computers with the ability to automatically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learn a behavior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that provably satisfies a given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high-level </a:t>
            </a: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specification</a:t>
            </a:r>
            <a:endParaRPr lang="en-US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32000" indent="-324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As opposed to inductive techniques, which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generalise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from incomplete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specifications,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deductive machine learning starts with a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complete problem description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and develops a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behaviour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as a particular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solution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61552" y="12336"/>
            <a:ext cx="8643550" cy="9415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Deductive machine learning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3174296" y="4736754"/>
            <a:ext cx="5640190" cy="1762897"/>
            <a:chOff x="3174296" y="4736754"/>
            <a:chExt cx="5640190" cy="1762897"/>
          </a:xfrm>
        </p:grpSpPr>
        <p:cxnSp>
          <p:nvCxnSpPr>
            <p:cNvPr id="3" name="Conector reto 2"/>
            <p:cNvCxnSpPr/>
            <p:nvPr/>
          </p:nvCxnSpPr>
          <p:spPr>
            <a:xfrm>
              <a:off x="4629662" y="5609964"/>
              <a:ext cx="3954162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tângulo de cantos arredondados 3"/>
            <p:cNvSpPr/>
            <p:nvPr/>
          </p:nvSpPr>
          <p:spPr>
            <a:xfrm>
              <a:off x="5782960" y="4736754"/>
              <a:ext cx="1713469" cy="4448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specification</a:t>
              </a:r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728511" y="5895830"/>
              <a:ext cx="1260390" cy="6038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training data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426410" y="5895829"/>
              <a:ext cx="1388076" cy="6038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predicted </a:t>
              </a:r>
              <a:r>
                <a:rPr lang="en-US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behaviour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629662" y="5259106"/>
              <a:ext cx="1127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nduction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331673" y="5268343"/>
              <a:ext cx="1191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eduction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9" name="Conector de seta reta 8"/>
            <p:cNvCxnSpPr>
              <a:stCxn id="7" idx="0"/>
              <a:endCxn id="4" idx="2"/>
            </p:cNvCxnSpPr>
            <p:nvPr/>
          </p:nvCxnSpPr>
          <p:spPr>
            <a:xfrm flipV="1">
              <a:off x="5358706" y="5181597"/>
              <a:ext cx="1280989" cy="7142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stCxn id="4" idx="2"/>
              <a:endCxn id="8" idx="0"/>
            </p:cNvCxnSpPr>
            <p:nvPr/>
          </p:nvCxnSpPr>
          <p:spPr>
            <a:xfrm>
              <a:off x="6639695" y="5181597"/>
              <a:ext cx="1480753" cy="7142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>
              <a:stCxn id="7" idx="3"/>
              <a:endCxn id="8" idx="1"/>
            </p:cNvCxnSpPr>
            <p:nvPr/>
          </p:nvCxnSpPr>
          <p:spPr>
            <a:xfrm flipV="1">
              <a:off x="5988901" y="6197740"/>
              <a:ext cx="1437509" cy="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/>
            <p:cNvSpPr/>
            <p:nvPr/>
          </p:nvSpPr>
          <p:spPr>
            <a:xfrm>
              <a:off x="5982739" y="5794107"/>
              <a:ext cx="181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transductive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174296" y="4968463"/>
              <a:ext cx="1385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</a:t>
              </a:r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odel-level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174296" y="5963384"/>
              <a:ext cx="1208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data-level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38991" y="42480"/>
            <a:ext cx="8218849" cy="892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Practical applications</a:t>
            </a:r>
            <a:endParaRPr lang="en-US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70162" y="1088323"/>
            <a:ext cx="8229240" cy="52465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Game playing strategy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given the specification of the winning criteria for a two-player game, learn a winning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strategy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32000" indent="-324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Program repair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given a buggy program according to a correctness specification, learn a repair that makes the program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correct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32000" indent="-324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Lock-free data structures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learn a data structure that guarantees the progress of at least one thread when executing multi-threaded procedures, thereby helping to avoid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259771" y="994811"/>
            <a:ext cx="8229240" cy="516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Security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exploit generation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learn code that takes advantage of a security vulnerability present in a given software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to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cause unintended behavior of that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software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32000" indent="-324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Security/cryptographic protocol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learn a protocol that performs a security-related function and potentially applies cryptographic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methods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32000" indent="-324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Compression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learn an encoding for some given data that uses fewer bits than the original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representation</a:t>
            </a:r>
          </a:p>
          <a:p>
            <a:pPr marL="432000" indent="-324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Control System: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learn reliable implementations of digital controllers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238991" y="42480"/>
            <a:ext cx="8218849" cy="892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Practical applications</a:t>
            </a:r>
            <a:endParaRPr lang="en-US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348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62020" y="-2010"/>
            <a:ext cx="8915040" cy="115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</a:t>
            </a: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</a:t>
            </a: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unmanned </a:t>
            </a:r>
            <a:r>
              <a:rPr lang="en-US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erial vehicle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CustomShape 26"/>
          <p:cNvSpPr/>
          <p:nvPr/>
        </p:nvSpPr>
        <p:spPr>
          <a:xfrm>
            <a:off x="447404" y="1276211"/>
            <a:ext cx="8482412" cy="4863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Verdana"/>
              </a:rPr>
              <a:t>What is the </a:t>
            </a:r>
            <a:r>
              <a:rPr lang="en-GB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Verdana"/>
              </a:rPr>
              <a:t>shortest </a:t>
            </a:r>
            <a:r>
              <a:rPr lang="en-GB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Verdana"/>
              </a:rPr>
              <a:t>trajectory</a:t>
            </a:r>
            <a:r>
              <a:rPr lang="en-GB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Verdana"/>
              </a:rPr>
              <a:t>?</a:t>
            </a: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109" name="Imagem 2"/>
          <p:cNvPicPr/>
          <p:nvPr/>
        </p:nvPicPr>
        <p:blipFill>
          <a:blip r:embed="rId3"/>
          <a:stretch/>
        </p:blipFill>
        <p:spPr>
          <a:xfrm>
            <a:off x="526604" y="2655736"/>
            <a:ext cx="1154520" cy="769680"/>
          </a:xfrm>
          <a:prstGeom prst="rect">
            <a:avLst/>
          </a:prstGeom>
          <a:ln>
            <a:noFill/>
          </a:ln>
        </p:spPr>
      </p:pic>
      <p:sp>
        <p:nvSpPr>
          <p:cNvPr id="110" name="CustomShape 19"/>
          <p:cNvSpPr/>
          <p:nvPr/>
        </p:nvSpPr>
        <p:spPr>
          <a:xfrm>
            <a:off x="2295284" y="2413378"/>
            <a:ext cx="1295640" cy="54828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444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 1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0"/>
          <p:cNvSpPr/>
          <p:nvPr/>
        </p:nvSpPr>
        <p:spPr>
          <a:xfrm>
            <a:off x="2799644" y="3485206"/>
            <a:ext cx="1627560" cy="53352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444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 2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1"/>
          <p:cNvSpPr/>
          <p:nvPr/>
        </p:nvSpPr>
        <p:spPr>
          <a:xfrm>
            <a:off x="4679882" y="2706610"/>
            <a:ext cx="1011960" cy="82728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444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3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2"/>
          <p:cNvSpPr/>
          <p:nvPr/>
        </p:nvSpPr>
        <p:spPr>
          <a:xfrm>
            <a:off x="6220004" y="2246806"/>
            <a:ext cx="1078920" cy="58716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444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4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3"/>
          <p:cNvSpPr/>
          <p:nvPr/>
        </p:nvSpPr>
        <p:spPr>
          <a:xfrm>
            <a:off x="5896004" y="3371086"/>
            <a:ext cx="1007640" cy="682560"/>
          </a:xfrm>
          <a:prstGeom prst="ellipse">
            <a:avLst/>
          </a:prstGeom>
          <a:solidFill>
            <a:srgbClr val="00B050"/>
          </a:solidFill>
          <a:ln>
            <a:solidFill>
              <a:srgbClr val="33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Goal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4"/>
          <p:cNvSpPr/>
          <p:nvPr/>
        </p:nvSpPr>
        <p:spPr>
          <a:xfrm>
            <a:off x="1681124" y="3022966"/>
            <a:ext cx="4214160" cy="689400"/>
          </a:xfrm>
          <a:prstGeom prst="curvedConnector3">
            <a:avLst>
              <a:gd name="adj1" fmla="val 64078"/>
            </a:avLst>
          </a:prstGeom>
          <a:noFill/>
          <a:ln>
            <a:solidFill>
              <a:srgbClr val="4A7EBB"/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5"/>
          <p:cNvSpPr/>
          <p:nvPr/>
        </p:nvSpPr>
        <p:spPr>
          <a:xfrm rot="16200000" flipH="1">
            <a:off x="3394489" y="366651"/>
            <a:ext cx="730290" cy="5278579"/>
          </a:xfrm>
          <a:prstGeom prst="curvedConnector3">
            <a:avLst>
              <a:gd name="adj1" fmla="val -72261"/>
            </a:avLst>
          </a:prstGeom>
          <a:noFill/>
          <a:ln>
            <a:solidFill>
              <a:srgbClr val="4A7EBB"/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7"/>
          <p:cNvSpPr/>
          <p:nvPr/>
        </p:nvSpPr>
        <p:spPr>
          <a:xfrm>
            <a:off x="3878204" y="3009646"/>
            <a:ext cx="359640" cy="461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" name="Grupo 4"/>
          <p:cNvGrpSpPr/>
          <p:nvPr/>
        </p:nvGrpSpPr>
        <p:grpSpPr>
          <a:xfrm>
            <a:off x="2281882" y="4019283"/>
            <a:ext cx="6435308" cy="2579228"/>
            <a:chOff x="467640" y="3714480"/>
            <a:chExt cx="8208360" cy="2876400"/>
          </a:xfrm>
        </p:grpSpPr>
        <p:sp>
          <p:nvSpPr>
            <p:cNvPr id="92" name="CustomShape 2"/>
            <p:cNvSpPr/>
            <p:nvPr/>
          </p:nvSpPr>
          <p:spPr>
            <a:xfrm>
              <a:off x="467640" y="4811760"/>
              <a:ext cx="1402920" cy="1184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Attitude Digital </a:t>
              </a:r>
              <a:r>
                <a:rPr lang="en-GB" sz="12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Controller</a:t>
              </a:r>
            </a:p>
            <a:p>
              <a:pPr algn="ctr">
                <a:lnSpc>
                  <a:spcPct val="100000"/>
                </a:lnSpc>
              </a:pPr>
              <a:r>
                <a:rPr lang="en-GB" sz="1200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(</a:t>
              </a:r>
              <a:r>
                <a:rPr lang="en-GB" sz="1200" spc="-1" dirty="0" err="1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Pitch,Roll</a:t>
              </a:r>
              <a:r>
                <a:rPr lang="en-GB" sz="1200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, Yaw)</a:t>
              </a:r>
              <a:endParaRPr lang="en-GB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3" name="CustomShape 3"/>
            <p:cNvSpPr/>
            <p:nvPr/>
          </p:nvSpPr>
          <p:spPr>
            <a:xfrm>
              <a:off x="2361960" y="4622400"/>
              <a:ext cx="3367440" cy="16027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4" name="CustomShape 4"/>
            <p:cNvSpPr/>
            <p:nvPr/>
          </p:nvSpPr>
          <p:spPr>
            <a:xfrm>
              <a:off x="4186080" y="4831560"/>
              <a:ext cx="1402920" cy="11455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Altitude </a:t>
              </a:r>
              <a:r>
                <a:rPr lang="en-GB" sz="12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and Position System</a:t>
              </a:r>
              <a:endParaRPr lang="en-GB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5" name="CustomShape 5"/>
            <p:cNvSpPr/>
            <p:nvPr/>
          </p:nvSpPr>
          <p:spPr>
            <a:xfrm>
              <a:off x="2514600" y="4831560"/>
              <a:ext cx="1402920" cy="11455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Attitude System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6" name="CustomShape 6"/>
            <p:cNvSpPr/>
            <p:nvPr/>
          </p:nvSpPr>
          <p:spPr>
            <a:xfrm>
              <a:off x="6145200" y="5110200"/>
              <a:ext cx="776880" cy="5871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A/D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7" name="CustomShape 7"/>
            <p:cNvSpPr/>
            <p:nvPr/>
          </p:nvSpPr>
          <p:spPr>
            <a:xfrm>
              <a:off x="7273080" y="4807440"/>
              <a:ext cx="1402920" cy="1184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Attitude and Position Controllers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8" name="CustomShape 8"/>
            <p:cNvSpPr/>
            <p:nvPr/>
          </p:nvSpPr>
          <p:spPr>
            <a:xfrm>
              <a:off x="7347240" y="3714480"/>
              <a:ext cx="1262520" cy="8226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Flight Planning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9" name="CustomShape 9"/>
            <p:cNvSpPr/>
            <p:nvPr/>
          </p:nvSpPr>
          <p:spPr>
            <a:xfrm>
              <a:off x="6325920" y="4290840"/>
              <a:ext cx="1473120" cy="515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Position References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0" name="CustomShape 10"/>
            <p:cNvSpPr/>
            <p:nvPr/>
          </p:nvSpPr>
          <p:spPr>
            <a:xfrm>
              <a:off x="1870920" y="5046480"/>
              <a:ext cx="1473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u(t)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1" name="CustomShape 11"/>
            <p:cNvSpPr/>
            <p:nvPr/>
          </p:nvSpPr>
          <p:spPr>
            <a:xfrm>
              <a:off x="5928120" y="6074280"/>
              <a:ext cx="20278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GB" sz="1200" b="0" i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r(t)</a:t>
              </a:r>
              <a:r>
                <a:rPr lang="en-GB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 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Angles References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2" name="CustomShape 12"/>
            <p:cNvSpPr/>
            <p:nvPr/>
          </p:nvSpPr>
          <p:spPr>
            <a:xfrm>
              <a:off x="1870920" y="5403960"/>
              <a:ext cx="643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CustomShape 13"/>
            <p:cNvSpPr/>
            <p:nvPr/>
          </p:nvSpPr>
          <p:spPr>
            <a:xfrm>
              <a:off x="3917520" y="5404320"/>
              <a:ext cx="268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14"/>
            <p:cNvSpPr/>
            <p:nvPr/>
          </p:nvSpPr>
          <p:spPr>
            <a:xfrm flipV="1">
              <a:off x="5589360" y="5403240"/>
              <a:ext cx="555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15"/>
            <p:cNvSpPr/>
            <p:nvPr/>
          </p:nvSpPr>
          <p:spPr>
            <a:xfrm flipV="1">
              <a:off x="6922440" y="5398920"/>
              <a:ext cx="350280" cy="3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16"/>
            <p:cNvSpPr/>
            <p:nvPr/>
          </p:nvSpPr>
          <p:spPr>
            <a:xfrm flipH="1">
              <a:off x="7974720" y="4537440"/>
              <a:ext cx="3600" cy="269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ustomShape 18"/>
            <p:cNvSpPr/>
            <p:nvPr/>
          </p:nvSpPr>
          <p:spPr>
            <a:xfrm>
              <a:off x="2361960" y="4263120"/>
              <a:ext cx="336744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UAV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3" name="Conector angulado 2"/>
            <p:cNvCxnSpPr>
              <a:stCxn id="97" idx="2"/>
              <a:endCxn id="92" idx="2"/>
            </p:cNvCxnSpPr>
            <p:nvPr/>
          </p:nvCxnSpPr>
          <p:spPr>
            <a:xfrm rot="5400000">
              <a:off x="4569660" y="2591640"/>
              <a:ext cx="4320" cy="6805440"/>
            </a:xfrm>
            <a:prstGeom prst="bentConnector3">
              <a:avLst>
                <a:gd name="adj1" fmla="val 1511689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tângulo 6"/>
          <p:cNvSpPr/>
          <p:nvPr/>
        </p:nvSpPr>
        <p:spPr>
          <a:xfrm>
            <a:off x="526604" y="4342341"/>
            <a:ext cx="1558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System’s dynamics</a:t>
            </a:r>
            <a:endParaRPr lang="en-US" dirty="0"/>
          </a:p>
        </p:txBody>
      </p:sp>
      <p:sp>
        <p:nvSpPr>
          <p:cNvPr id="9" name="Seta para a direita 8"/>
          <p:cNvSpPr/>
          <p:nvPr/>
        </p:nvSpPr>
        <p:spPr>
          <a:xfrm rot="5400000">
            <a:off x="724058" y="3804184"/>
            <a:ext cx="709059" cy="29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ta dobrada para cima 10"/>
          <p:cNvSpPr/>
          <p:nvPr/>
        </p:nvSpPr>
        <p:spPr>
          <a:xfrm rot="5400000">
            <a:off x="1097753" y="4829501"/>
            <a:ext cx="711914" cy="103025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6222029" y="1111858"/>
            <a:ext cx="2707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A*, LPA* and D*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Lite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to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solve the shortest path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7" grpId="0"/>
      <p:bldP spid="9" grpId="0" animBg="1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62020" y="11688"/>
            <a:ext cx="8915040" cy="105391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Synthesizing </a:t>
            </a:r>
            <a:r>
              <a:rPr lang="en-US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ontrol software </a:t>
            </a: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UAVs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974680" y="2789568"/>
            <a:ext cx="1766160" cy="866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Input specification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2986920" y="4444488"/>
            <a:ext cx="1766160" cy="8668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Synthesize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5812920" y="4444488"/>
            <a:ext cx="1766160" cy="8668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Verify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3764520" y="3797568"/>
            <a:ext cx="155520" cy="515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4876920" y="4561128"/>
            <a:ext cx="799560" cy="16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7"/>
          <p:cNvSpPr/>
          <p:nvPr/>
        </p:nvSpPr>
        <p:spPr>
          <a:xfrm rot="10800000">
            <a:off x="4876920" y="5095144"/>
            <a:ext cx="799560" cy="16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8"/>
          <p:cNvSpPr/>
          <p:nvPr/>
        </p:nvSpPr>
        <p:spPr>
          <a:xfrm>
            <a:off x="3764520" y="5442408"/>
            <a:ext cx="155520" cy="515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6689880" y="5442408"/>
            <a:ext cx="155520" cy="515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2051640" y="3733128"/>
            <a:ext cx="238464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initial example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of a candidate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solution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4765680" y="3938688"/>
            <a:ext cx="112284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candidate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solution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4775760" y="5234688"/>
            <a:ext cx="10368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counter-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example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6003000" y="6089328"/>
            <a:ext cx="15246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verification successful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3079800" y="6089328"/>
            <a:ext cx="15246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synthesis failed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4897080" y="4745808"/>
            <a:ext cx="828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INPUTS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164758" y="1157760"/>
            <a:ext cx="879251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Counterexample guided induction synthesis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automates the </a:t>
            </a: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controller 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design that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correct-by-construction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7"/>
          <p:cNvSpPr/>
          <p:nvPr/>
        </p:nvSpPr>
        <p:spPr>
          <a:xfrm>
            <a:off x="232920" y="4964328"/>
            <a:ext cx="241740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finite-precision arithmetic and related rounding errors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8"/>
          <p:cNvSpPr/>
          <p:nvPr/>
        </p:nvSpPr>
        <p:spPr>
          <a:xfrm>
            <a:off x="251640" y="2861568"/>
            <a:ext cx="2493000" cy="60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9"/>
          <p:cNvSpPr/>
          <p:nvPr/>
        </p:nvSpPr>
        <p:spPr>
          <a:xfrm>
            <a:off x="251640" y="2861568"/>
            <a:ext cx="2493000" cy="6026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0"/>
          <p:cNvSpPr/>
          <p:nvPr/>
        </p:nvSpPr>
        <p:spPr>
          <a:xfrm>
            <a:off x="5076000" y="2069208"/>
            <a:ext cx="2133720" cy="52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1"/>
          <p:cNvSpPr/>
          <p:nvPr/>
        </p:nvSpPr>
        <p:spPr>
          <a:xfrm>
            <a:off x="5076000" y="2069208"/>
            <a:ext cx="2133720" cy="5245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2"/>
          <p:cNvSpPr/>
          <p:nvPr/>
        </p:nvSpPr>
        <p:spPr>
          <a:xfrm>
            <a:off x="5076000" y="2706408"/>
            <a:ext cx="3967560" cy="5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3"/>
          <p:cNvSpPr/>
          <p:nvPr/>
        </p:nvSpPr>
        <p:spPr>
          <a:xfrm>
            <a:off x="5076000" y="2706408"/>
            <a:ext cx="3967560" cy="56016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4"/>
          <p:cNvSpPr/>
          <p:nvPr/>
        </p:nvSpPr>
        <p:spPr>
          <a:xfrm>
            <a:off x="5068440" y="3365568"/>
            <a:ext cx="3839400" cy="5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25"/>
          <p:cNvSpPr/>
          <p:nvPr/>
        </p:nvSpPr>
        <p:spPr>
          <a:xfrm>
            <a:off x="5068440" y="3365568"/>
            <a:ext cx="3839400" cy="56016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44398" y="2066557"/>
            <a:ext cx="3296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stability, safety, performance specifications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2" grpId="0" animBg="1"/>
      <p:bldP spid="128" grpId="0"/>
      <p:bldP spid="129" grpId="0"/>
      <p:bldP spid="130" grpId="0"/>
      <p:bldP spid="131" grpId="0"/>
      <p:bldP spid="132" grpId="0"/>
      <p:bldP spid="133" grpId="0"/>
      <p:bldP spid="135" grpId="0"/>
      <p:bldP spid="137" grpId="0" animBg="1"/>
      <p:bldP spid="139" grpId="0" animBg="1"/>
      <p:bldP spid="141" grpId="0" animBg="1"/>
      <p:bldP spid="143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27751</TotalTime>
  <Words>325</Words>
  <Application>Microsoft Office PowerPoint</Application>
  <PresentationFormat>Apresentação na tela (4:3)</PresentationFormat>
  <Paragraphs>73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Arial</vt:lpstr>
      <vt:lpstr>Calibri</vt:lpstr>
      <vt:lpstr>DejaVu Sans</vt:lpstr>
      <vt:lpstr>Symbol</vt:lpstr>
      <vt:lpstr>Times New Roman</vt:lpstr>
      <vt:lpstr>Verdana</vt:lpstr>
      <vt:lpstr>WenQuanYi Zen Hei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em Verificação Formal de Software</dc:title>
  <dc:subject/>
  <dc:creator>User</dc:creator>
  <dc:description/>
  <cp:lastModifiedBy>Lucas Cordeiro</cp:lastModifiedBy>
  <cp:revision>1214</cp:revision>
  <cp:lastPrinted>2017-01-18T15:08:34Z</cp:lastPrinted>
  <dcterms:created xsi:type="dcterms:W3CDTF">2012-09-16T20:25:35Z</dcterms:created>
  <dcterms:modified xsi:type="dcterms:W3CDTF">2017-01-18T15:09:54Z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