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notes'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11DD806-8F44-43B7-931F-E84545726FA6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06850729-FFF8-4C93-ABCC-D0F05FB7D666}" type="slidenum">
              <a:rPr b="0" lang="en-GB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7913D343-FD56-483A-8ACE-D16FA326929D}" type="slidenum">
              <a:rPr b="0" lang="en-GB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17/01/17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8EF2086-819F-4320-8DEA-589470E66068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 para editar o texto mestre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17/01/17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EE4A542-BBB6-4076-B2A6-6C984D796E0A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lucas.cordeiro@cs.ox.ac.uk" TargetMode="External"/><Relationship Id="rId2" Type="http://schemas.openxmlformats.org/officeDocument/2006/relationships/hyperlink" Target="mailto:lucas.cordeiro@cs.ox.ac.uk" TargetMode="External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2640" y="1338120"/>
            <a:ext cx="9003960" cy="1676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Deductive Machine Learning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251640" y="3210480"/>
            <a:ext cx="8640720" cy="222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Zen Hei"/>
              </a:rPr>
              <a:t>Cristina David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Zen Hei"/>
                <a:hlinkClick r:id="rId1"/>
              </a:rPr>
              <a:t>cristina.david@cs.ox.ac.uk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Zen Hei"/>
              </a:rPr>
              <a:t>Lucas Cordeiro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Zen Hei"/>
                <a:hlinkClick r:id="rId2"/>
              </a:rPr>
              <a:t>lucas.cordeiro@cs.ox.ac.uk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Imagem 3" descr=""/>
          <p:cNvPicPr/>
          <p:nvPr/>
        </p:nvPicPr>
        <p:blipFill>
          <a:blip r:embed="rId3"/>
          <a:stretch/>
        </p:blipFill>
        <p:spPr>
          <a:xfrm>
            <a:off x="7668360" y="175320"/>
            <a:ext cx="1217520" cy="121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000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Its goal is to provide computers with the ability to automatically learn a behavior that provably satisfies a given high-level specification.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opposed to inductive techniques, which generalise from incomplete specifications (e.g. examples), deductive machine learning starts with a complete problem description and develops a behaviour as a particular solution.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7960" y="243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Deductive machine learning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85800" y="42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Applications of deductive machine learning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78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Game playing strategy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given the specification of the winning criteria for a two-player game, learn a winning strategy.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 repair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given a buggy program according to a correctness specification, learn a repair that makes the program correct.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Lock-free data structures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learn a data structure that guarantees the progress of at least one thread when executing multi-threaded procedures, thereby helping to avoid deadlock.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Security exploit generation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learn code that takes advantage of a security vulnerability present in a given software in order to cause unintended behavior of that software.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Security/cryptographic protocol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learn a protocol that performs a security-related function and potentially applies cryptographic methods.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Compression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learn an encoding for some given data that uses fewer bits than the original representation. This can apply to both lossless and lossy compression.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79640" y="-43200"/>
            <a:ext cx="8915040" cy="115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 Software in Unmanned Aerial Vehicle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67640" y="4811760"/>
            <a:ext cx="1402920" cy="1184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Attitude Digital Controller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2361960" y="4622400"/>
            <a:ext cx="3367440" cy="16027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4186080" y="4831560"/>
            <a:ext cx="1402920" cy="1145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Attitude and Position System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2514600" y="4831560"/>
            <a:ext cx="1402920" cy="1145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Attitude System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6145200" y="5110200"/>
            <a:ext cx="776880" cy="587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A/D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7273080" y="4807440"/>
            <a:ext cx="1402920" cy="1184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Attitude and Position Controllers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8"/>
          <p:cNvSpPr/>
          <p:nvPr/>
        </p:nvSpPr>
        <p:spPr>
          <a:xfrm>
            <a:off x="7347240" y="3714480"/>
            <a:ext cx="1262520" cy="822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Flight Planning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6325920" y="4290840"/>
            <a:ext cx="14731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Position References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10"/>
          <p:cNvSpPr/>
          <p:nvPr/>
        </p:nvSpPr>
        <p:spPr>
          <a:xfrm>
            <a:off x="1870920" y="5046480"/>
            <a:ext cx="14731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u(t)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11"/>
          <p:cNvSpPr/>
          <p:nvPr/>
        </p:nvSpPr>
        <p:spPr>
          <a:xfrm>
            <a:off x="5928120" y="6074280"/>
            <a:ext cx="20278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r(t)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Angles References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12"/>
          <p:cNvSpPr/>
          <p:nvPr/>
        </p:nvSpPr>
        <p:spPr>
          <a:xfrm>
            <a:off x="1870920" y="5403960"/>
            <a:ext cx="643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3"/>
          <p:cNvSpPr/>
          <p:nvPr/>
        </p:nvSpPr>
        <p:spPr>
          <a:xfrm>
            <a:off x="3917520" y="5404320"/>
            <a:ext cx="268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4"/>
          <p:cNvSpPr/>
          <p:nvPr/>
        </p:nvSpPr>
        <p:spPr>
          <a:xfrm flipV="1">
            <a:off x="5589360" y="5403240"/>
            <a:ext cx="555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5"/>
          <p:cNvSpPr/>
          <p:nvPr/>
        </p:nvSpPr>
        <p:spPr>
          <a:xfrm flipV="1">
            <a:off x="6922440" y="5398920"/>
            <a:ext cx="35028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6"/>
          <p:cNvSpPr/>
          <p:nvPr/>
        </p:nvSpPr>
        <p:spPr>
          <a:xfrm flipH="1">
            <a:off x="7974720" y="4537440"/>
            <a:ext cx="3600" cy="26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7"/>
          <p:cNvSpPr/>
          <p:nvPr/>
        </p:nvSpPr>
        <p:spPr>
          <a:xfrm rot="5400000">
            <a:off x="4569840" y="2591280"/>
            <a:ext cx="3960" cy="6805440"/>
          </a:xfrm>
          <a:prstGeom prst="bentConnector3">
            <a:avLst>
              <a:gd name="adj1" fmla="val 14375317"/>
            </a:avLst>
          </a:prstGeom>
          <a:noFill/>
          <a:ln w="1908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8"/>
          <p:cNvSpPr/>
          <p:nvPr/>
        </p:nvSpPr>
        <p:spPr>
          <a:xfrm>
            <a:off x="2361960" y="4263120"/>
            <a:ext cx="33674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UAV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Imagem 2" descr=""/>
          <p:cNvPicPr/>
          <p:nvPr/>
        </p:nvPicPr>
        <p:blipFill>
          <a:blip r:embed="rId1"/>
          <a:stretch/>
        </p:blipFill>
        <p:spPr>
          <a:xfrm>
            <a:off x="539640" y="1732680"/>
            <a:ext cx="1154520" cy="769680"/>
          </a:xfrm>
          <a:prstGeom prst="rect">
            <a:avLst/>
          </a:prstGeom>
          <a:ln>
            <a:noFill/>
          </a:ln>
        </p:spPr>
      </p:pic>
      <p:sp>
        <p:nvSpPr>
          <p:cNvPr id="110" name="CustomShape 19"/>
          <p:cNvSpPr/>
          <p:nvPr/>
        </p:nvSpPr>
        <p:spPr>
          <a:xfrm>
            <a:off x="2773080" y="1556640"/>
            <a:ext cx="1295640" cy="548280"/>
          </a:xfrm>
          <a:prstGeom prst="flowChartProcess">
            <a:avLst/>
          </a:prstGeom>
          <a:solidFill>
            <a:srgbClr val="999999"/>
          </a:solidFill>
          <a:ln w="9360">
            <a:solidFill>
              <a:srgbClr val="c5000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4440" bIns="45000" anchor="ctr"/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Obstacle 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0"/>
          <p:cNvSpPr/>
          <p:nvPr/>
        </p:nvSpPr>
        <p:spPr>
          <a:xfrm>
            <a:off x="3277440" y="2579040"/>
            <a:ext cx="1627560" cy="533520"/>
          </a:xfrm>
          <a:prstGeom prst="flowChartProcess">
            <a:avLst/>
          </a:prstGeom>
          <a:solidFill>
            <a:srgbClr val="999999"/>
          </a:solidFill>
          <a:ln w="9360">
            <a:solidFill>
              <a:srgbClr val="c5000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4440" bIns="45000" anchor="ctr"/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Obstacle 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1"/>
          <p:cNvSpPr/>
          <p:nvPr/>
        </p:nvSpPr>
        <p:spPr>
          <a:xfrm>
            <a:off x="5149440" y="1816920"/>
            <a:ext cx="1011960" cy="827280"/>
          </a:xfrm>
          <a:prstGeom prst="flowChartProcess">
            <a:avLst/>
          </a:prstGeom>
          <a:solidFill>
            <a:srgbClr val="999999"/>
          </a:solidFill>
          <a:ln w="9360">
            <a:solidFill>
              <a:srgbClr val="c5000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4440" bIns="45000" anchor="ctr"/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Obstacle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3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2"/>
          <p:cNvSpPr/>
          <p:nvPr/>
        </p:nvSpPr>
        <p:spPr>
          <a:xfrm>
            <a:off x="6697800" y="1340640"/>
            <a:ext cx="1078920" cy="587160"/>
          </a:xfrm>
          <a:prstGeom prst="flowChartProcess">
            <a:avLst/>
          </a:prstGeom>
          <a:solidFill>
            <a:srgbClr val="999999"/>
          </a:solidFill>
          <a:ln w="9360">
            <a:solidFill>
              <a:srgbClr val="c5000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4440" bIns="45000" anchor="ctr"/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Obstacle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4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3"/>
          <p:cNvSpPr/>
          <p:nvPr/>
        </p:nvSpPr>
        <p:spPr>
          <a:xfrm>
            <a:off x="6373800" y="2464920"/>
            <a:ext cx="1007640" cy="682560"/>
          </a:xfrm>
          <a:prstGeom prst="ellipse">
            <a:avLst/>
          </a:prstGeom>
          <a:solidFill>
            <a:srgbClr val="00b050"/>
          </a:solidFill>
          <a:ln>
            <a:solidFill>
              <a:srgbClr val="33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Goal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4"/>
          <p:cNvSpPr/>
          <p:nvPr/>
        </p:nvSpPr>
        <p:spPr>
          <a:xfrm>
            <a:off x="1694520" y="2117880"/>
            <a:ext cx="4678560" cy="688320"/>
          </a:xfrm>
          <a:prstGeom prst="curvedConnector3">
            <a:avLst>
              <a:gd name="adj1" fmla="val 67401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5"/>
          <p:cNvSpPr/>
          <p:nvPr/>
        </p:nvSpPr>
        <p:spPr>
          <a:xfrm flipH="1" rot="16200000">
            <a:off x="3630600" y="-781200"/>
            <a:ext cx="731880" cy="5760360"/>
          </a:xfrm>
          <a:prstGeom prst="curvedConnector3">
            <a:avLst>
              <a:gd name="adj1" fmla="val -72261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6"/>
          <p:cNvSpPr/>
          <p:nvPr/>
        </p:nvSpPr>
        <p:spPr>
          <a:xfrm>
            <a:off x="410760" y="2690280"/>
            <a:ext cx="262188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What is the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shortest trajectory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considering the obstacles, dynamics, non-holonomic constraints?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7"/>
          <p:cNvSpPr/>
          <p:nvPr/>
        </p:nvSpPr>
        <p:spPr>
          <a:xfrm>
            <a:off x="4356000" y="2103480"/>
            <a:ext cx="359640" cy="4611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79640" y="44640"/>
            <a:ext cx="8915040" cy="115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Synthesizing Control Software in UAVs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2974680" y="2493000"/>
            <a:ext cx="1766160" cy="8668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Input specification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2986920" y="4147920"/>
            <a:ext cx="1766160" cy="86688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Synthesize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5812920" y="4147920"/>
            <a:ext cx="1766160" cy="86688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Verify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3764520" y="3501000"/>
            <a:ext cx="155520" cy="515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6"/>
          <p:cNvSpPr/>
          <p:nvPr/>
        </p:nvSpPr>
        <p:spPr>
          <a:xfrm>
            <a:off x="4876920" y="4264560"/>
            <a:ext cx="799560" cy="16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7"/>
          <p:cNvSpPr/>
          <p:nvPr/>
        </p:nvSpPr>
        <p:spPr>
          <a:xfrm rot="10800000">
            <a:off x="5676840" y="4938480"/>
            <a:ext cx="799560" cy="16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8"/>
          <p:cNvSpPr/>
          <p:nvPr/>
        </p:nvSpPr>
        <p:spPr>
          <a:xfrm>
            <a:off x="3764520" y="5145840"/>
            <a:ext cx="155520" cy="515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9"/>
          <p:cNvSpPr/>
          <p:nvPr/>
        </p:nvSpPr>
        <p:spPr>
          <a:xfrm>
            <a:off x="6689880" y="5145840"/>
            <a:ext cx="155520" cy="515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0"/>
          <p:cNvSpPr/>
          <p:nvPr/>
        </p:nvSpPr>
        <p:spPr>
          <a:xfrm>
            <a:off x="2051640" y="3436560"/>
            <a:ext cx="238464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initial example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of a candidate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solution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1"/>
          <p:cNvSpPr/>
          <p:nvPr/>
        </p:nvSpPr>
        <p:spPr>
          <a:xfrm>
            <a:off x="4765680" y="3642120"/>
            <a:ext cx="11228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candidate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solution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2"/>
          <p:cNvSpPr/>
          <p:nvPr/>
        </p:nvSpPr>
        <p:spPr>
          <a:xfrm>
            <a:off x="4775760" y="4938120"/>
            <a:ext cx="10368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counter-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example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3"/>
          <p:cNvSpPr/>
          <p:nvPr/>
        </p:nvSpPr>
        <p:spPr>
          <a:xfrm>
            <a:off x="6003000" y="5792760"/>
            <a:ext cx="15246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verification successful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4"/>
          <p:cNvSpPr/>
          <p:nvPr/>
        </p:nvSpPr>
        <p:spPr>
          <a:xfrm>
            <a:off x="3079800" y="5792760"/>
            <a:ext cx="15246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synthesis failed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5"/>
          <p:cNvSpPr/>
          <p:nvPr/>
        </p:nvSpPr>
        <p:spPr>
          <a:xfrm>
            <a:off x="4897080" y="4449240"/>
            <a:ext cx="8287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INPUTS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6"/>
          <p:cNvSpPr/>
          <p:nvPr/>
        </p:nvSpPr>
        <p:spPr>
          <a:xfrm>
            <a:off x="251640" y="1157760"/>
            <a:ext cx="87127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CEGIS automates the design of digital controllers that are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correct-by-construction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7"/>
          <p:cNvSpPr/>
          <p:nvPr/>
        </p:nvSpPr>
        <p:spPr>
          <a:xfrm>
            <a:off x="232920" y="4667760"/>
            <a:ext cx="241740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finite-precision arithmetic and related rounding errors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8"/>
          <p:cNvSpPr/>
          <p:nvPr/>
        </p:nvSpPr>
        <p:spPr>
          <a:xfrm>
            <a:off x="251640" y="2565000"/>
            <a:ext cx="2493000" cy="6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9"/>
          <p:cNvSpPr/>
          <p:nvPr/>
        </p:nvSpPr>
        <p:spPr>
          <a:xfrm>
            <a:off x="251640" y="2565000"/>
            <a:ext cx="2493000" cy="602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0"/>
          <p:cNvSpPr/>
          <p:nvPr/>
        </p:nvSpPr>
        <p:spPr>
          <a:xfrm>
            <a:off x="5076000" y="1772640"/>
            <a:ext cx="213372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1"/>
          <p:cNvSpPr/>
          <p:nvPr/>
        </p:nvSpPr>
        <p:spPr>
          <a:xfrm>
            <a:off x="5076000" y="1772640"/>
            <a:ext cx="2133720" cy="5245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2"/>
          <p:cNvSpPr/>
          <p:nvPr/>
        </p:nvSpPr>
        <p:spPr>
          <a:xfrm>
            <a:off x="5076000" y="2409840"/>
            <a:ext cx="3967560" cy="5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3"/>
          <p:cNvSpPr/>
          <p:nvPr/>
        </p:nvSpPr>
        <p:spPr>
          <a:xfrm>
            <a:off x="5076000" y="2409840"/>
            <a:ext cx="3967560" cy="5601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4"/>
          <p:cNvSpPr/>
          <p:nvPr/>
        </p:nvSpPr>
        <p:spPr>
          <a:xfrm>
            <a:off x="5068440" y="3069000"/>
            <a:ext cx="3839400" cy="5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5"/>
          <p:cNvSpPr/>
          <p:nvPr/>
        </p:nvSpPr>
        <p:spPr>
          <a:xfrm>
            <a:off x="5068440" y="3069000"/>
            <a:ext cx="3839400" cy="5601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27636</TotalTime>
  <Application>LibreOffice/5.1.4.2$Linux_X86_64 LibreOffice_project/10m0$Build-2</Application>
  <Words>108</Words>
  <Paragraphs>50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2012-09-16T20:25:35Z</dcterms:created>
  <dc:creator>User</dc:creator>
  <dc:description/>
  <dc:language>en-GB</dc:language>
  <cp:lastModifiedBy/>
  <cp:lastPrinted>2016-09-11T16:27:07Z</cp:lastPrinted>
  <dcterms:modified xsi:type="dcterms:W3CDTF">2017-01-17T15:30:59Z</dcterms:modified>
  <cp:revision>1197</cp:revision>
  <dc:subject/>
  <dc:title>Workshop em Verificação Formal de Software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