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Nunito Bold" charset="1" panose="00000000000000000000"/>
      <p:regular r:id="rId18"/>
    </p:embeddedFont>
    <p:embeddedFont>
      <p:font typeface="Mulled Wine Season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3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2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3.pn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png" Type="http://schemas.openxmlformats.org/officeDocument/2006/relationships/image"/><Relationship Id="rId4" Target="../media/image2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29.png" Type="http://schemas.openxmlformats.org/officeDocument/2006/relationships/image"/><Relationship Id="rId5" Target="../media/image30.png" Type="http://schemas.openxmlformats.org/officeDocument/2006/relationships/image"/><Relationship Id="rId6" Target="../media/image3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32.png" Type="http://schemas.openxmlformats.org/officeDocument/2006/relationships/image"/><Relationship Id="rId5" Target="../media/image33.svg" Type="http://schemas.openxmlformats.org/officeDocument/2006/relationships/image"/><Relationship Id="rId6" Target="../media/image34.png" Type="http://schemas.openxmlformats.org/officeDocument/2006/relationships/image"/><Relationship Id="rId7" Target="../media/image3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32.png" Type="http://schemas.openxmlformats.org/officeDocument/2006/relationships/image"/><Relationship Id="rId5" Target="../media/image33.svg" Type="http://schemas.openxmlformats.org/officeDocument/2006/relationships/image"/><Relationship Id="rId6" Target="../media/image3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84A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5375" y="7340438"/>
            <a:ext cx="3843110" cy="2166117"/>
          </a:xfrm>
          <a:custGeom>
            <a:avLst/>
            <a:gdLst/>
            <a:ahLst/>
            <a:cxnLst/>
            <a:rect r="r" b="b" t="t" l="l"/>
            <a:pathLst>
              <a:path h="2166117" w="3843110">
                <a:moveTo>
                  <a:pt x="0" y="0"/>
                </a:moveTo>
                <a:lnTo>
                  <a:pt x="3843110" y="0"/>
                </a:lnTo>
                <a:lnTo>
                  <a:pt x="3843110" y="2166116"/>
                </a:lnTo>
                <a:lnTo>
                  <a:pt x="0" y="21661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471741" y="6472931"/>
            <a:ext cx="1889610" cy="1950565"/>
          </a:xfrm>
          <a:custGeom>
            <a:avLst/>
            <a:gdLst/>
            <a:ahLst/>
            <a:cxnLst/>
            <a:rect r="r" b="b" t="t" l="l"/>
            <a:pathLst>
              <a:path h="1950565" w="1889610">
                <a:moveTo>
                  <a:pt x="0" y="0"/>
                </a:moveTo>
                <a:lnTo>
                  <a:pt x="1889609" y="0"/>
                </a:lnTo>
                <a:lnTo>
                  <a:pt x="1889609" y="1950565"/>
                </a:lnTo>
                <a:lnTo>
                  <a:pt x="0" y="19505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652825" y="362781"/>
            <a:ext cx="1846822" cy="2404295"/>
          </a:xfrm>
          <a:custGeom>
            <a:avLst/>
            <a:gdLst/>
            <a:ahLst/>
            <a:cxnLst/>
            <a:rect r="r" b="b" t="t" l="l"/>
            <a:pathLst>
              <a:path h="2404295" w="1846822">
                <a:moveTo>
                  <a:pt x="0" y="0"/>
                </a:moveTo>
                <a:lnTo>
                  <a:pt x="1846823" y="0"/>
                </a:lnTo>
                <a:lnTo>
                  <a:pt x="1846823" y="2404295"/>
                </a:lnTo>
                <a:lnTo>
                  <a:pt x="0" y="24042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910122" y="1144055"/>
            <a:ext cx="1852097" cy="2385605"/>
          </a:xfrm>
          <a:custGeom>
            <a:avLst/>
            <a:gdLst/>
            <a:ahLst/>
            <a:cxnLst/>
            <a:rect r="r" b="b" t="t" l="l"/>
            <a:pathLst>
              <a:path h="2385605" w="1852097">
                <a:moveTo>
                  <a:pt x="0" y="0"/>
                </a:moveTo>
                <a:lnTo>
                  <a:pt x="1852097" y="0"/>
                </a:lnTo>
                <a:lnTo>
                  <a:pt x="1852097" y="2385606"/>
                </a:lnTo>
                <a:lnTo>
                  <a:pt x="0" y="23856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690213" y="8423496"/>
            <a:ext cx="5428853" cy="980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3266">
                <a:solidFill>
                  <a:srgbClr val="F9E6C5"/>
                </a:solidFill>
                <a:latin typeface="Nunito Bold"/>
              </a:rPr>
              <a:t>ANA CARVALHO</a:t>
            </a:r>
          </a:p>
          <a:p>
            <a:pPr algn="ctr" marL="0" indent="0" lvl="0">
              <a:lnSpc>
                <a:spcPts val="3920"/>
              </a:lnSpc>
              <a:spcBef>
                <a:spcPct val="0"/>
              </a:spcBef>
            </a:pPr>
            <a:r>
              <a:rPr lang="en-US" sz="3266">
                <a:solidFill>
                  <a:srgbClr val="F9E6C5"/>
                </a:solidFill>
                <a:latin typeface="Nunito Bold"/>
              </a:rPr>
              <a:t>POLIANA CAMILA</a:t>
            </a:r>
          </a:p>
        </p:txBody>
      </p:sp>
      <p:sp>
        <p:nvSpPr>
          <p:cNvPr name="TextBox 7" id="7"/>
          <p:cNvSpPr txBox="true"/>
          <p:nvPr/>
        </p:nvSpPr>
        <p:spPr>
          <a:xfrm rot="-132698">
            <a:off x="1347472" y="4171384"/>
            <a:ext cx="16518481" cy="1666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043"/>
              </a:lnSpc>
            </a:pPr>
            <a:r>
              <a:rPr lang="en-US" sz="13843" spc="-512">
                <a:solidFill>
                  <a:srgbClr val="F9E6C5"/>
                </a:solidFill>
                <a:latin typeface="Mulled Wine Season"/>
              </a:rPr>
              <a:t>Educa</a:t>
            </a:r>
            <a:r>
              <a:rPr lang="en-US" sz="13843" spc="-512">
                <a:solidFill>
                  <a:srgbClr val="EB6D57"/>
                </a:solidFill>
                <a:latin typeface="Mulled Wine Season"/>
              </a:rPr>
              <a:t>+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84A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950887" y="7248965"/>
            <a:ext cx="927471" cy="92747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56206"/>
              <a:ext cx="762590" cy="700389"/>
            </a:xfrm>
            <a:custGeom>
              <a:avLst/>
              <a:gdLst/>
              <a:ahLst/>
              <a:cxnLst/>
              <a:rect r="r" b="b" t="t" l="l"/>
              <a:pathLst>
                <a:path h="700389" w="762590">
                  <a:moveTo>
                    <a:pt x="700653" y="238047"/>
                  </a:moveTo>
                  <a:lnTo>
                    <a:pt x="478242" y="15636"/>
                  </a:lnTo>
                  <a:cubicBezTo>
                    <a:pt x="466206" y="3600"/>
                    <a:pt x="448105" y="0"/>
                    <a:pt x="432379" y="6513"/>
                  </a:cubicBezTo>
                  <a:cubicBezTo>
                    <a:pt x="416653" y="13027"/>
                    <a:pt x="406400" y="28373"/>
                    <a:pt x="406400" y="45394"/>
                  </a:cubicBezTo>
                  <a:lnTo>
                    <a:pt x="406400" y="45394"/>
                  </a:lnTo>
                  <a:cubicBezTo>
                    <a:pt x="406400" y="101506"/>
                    <a:pt x="360912" y="146994"/>
                    <a:pt x="304800" y="146994"/>
                  </a:cubicBezTo>
                  <a:lnTo>
                    <a:pt x="158600" y="146994"/>
                  </a:lnTo>
                  <a:cubicBezTo>
                    <a:pt x="116536" y="146994"/>
                    <a:pt x="76196" y="163704"/>
                    <a:pt x="46453" y="193447"/>
                  </a:cubicBezTo>
                  <a:cubicBezTo>
                    <a:pt x="16710" y="223190"/>
                    <a:pt x="0" y="263530"/>
                    <a:pt x="0" y="305594"/>
                  </a:cubicBezTo>
                  <a:lnTo>
                    <a:pt x="0" y="394794"/>
                  </a:lnTo>
                  <a:cubicBezTo>
                    <a:pt x="0" y="436858"/>
                    <a:pt x="16710" y="477198"/>
                    <a:pt x="46453" y="506941"/>
                  </a:cubicBezTo>
                  <a:cubicBezTo>
                    <a:pt x="76196" y="536684"/>
                    <a:pt x="116536" y="553394"/>
                    <a:pt x="158600" y="553394"/>
                  </a:cubicBezTo>
                  <a:lnTo>
                    <a:pt x="304800" y="553394"/>
                  </a:lnTo>
                  <a:cubicBezTo>
                    <a:pt x="360912" y="553394"/>
                    <a:pt x="406400" y="598882"/>
                    <a:pt x="406400" y="654994"/>
                  </a:cubicBezTo>
                  <a:lnTo>
                    <a:pt x="406400" y="654994"/>
                  </a:lnTo>
                  <a:cubicBezTo>
                    <a:pt x="406400" y="672015"/>
                    <a:pt x="416653" y="687361"/>
                    <a:pt x="432379" y="693875"/>
                  </a:cubicBezTo>
                  <a:cubicBezTo>
                    <a:pt x="448105" y="700388"/>
                    <a:pt x="466206" y="696788"/>
                    <a:pt x="478242" y="684752"/>
                  </a:cubicBezTo>
                  <a:lnTo>
                    <a:pt x="700653" y="462341"/>
                  </a:lnTo>
                  <a:cubicBezTo>
                    <a:pt x="762590" y="400404"/>
                    <a:pt x="762590" y="299984"/>
                    <a:pt x="700653" y="238047"/>
                  </a:cubicBezTo>
                  <a:close/>
                </a:path>
              </a:pathLst>
            </a:custGeom>
            <a:solidFill>
              <a:srgbClr val="2D2F6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363365" y="6901544"/>
            <a:ext cx="2246199" cy="2814145"/>
          </a:xfrm>
          <a:custGeom>
            <a:avLst/>
            <a:gdLst/>
            <a:ahLst/>
            <a:cxnLst/>
            <a:rect r="r" b="b" t="t" l="l"/>
            <a:pathLst>
              <a:path h="2814145" w="2246199">
                <a:moveTo>
                  <a:pt x="0" y="0"/>
                </a:moveTo>
                <a:lnTo>
                  <a:pt x="2246199" y="0"/>
                </a:lnTo>
                <a:lnTo>
                  <a:pt x="2246199" y="2814145"/>
                </a:lnTo>
                <a:lnTo>
                  <a:pt x="0" y="2814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37367" y="6555406"/>
            <a:ext cx="3061564" cy="3152189"/>
          </a:xfrm>
          <a:custGeom>
            <a:avLst/>
            <a:gdLst/>
            <a:ahLst/>
            <a:cxnLst/>
            <a:rect r="r" b="b" t="t" l="l"/>
            <a:pathLst>
              <a:path h="3152189" w="3061564">
                <a:moveTo>
                  <a:pt x="0" y="0"/>
                </a:moveTo>
                <a:lnTo>
                  <a:pt x="3061564" y="0"/>
                </a:lnTo>
                <a:lnTo>
                  <a:pt x="3061564" y="3152189"/>
                </a:lnTo>
                <a:lnTo>
                  <a:pt x="0" y="31521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678436" y="1060226"/>
            <a:ext cx="10931128" cy="1455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440"/>
              </a:lnSpc>
            </a:pPr>
            <a:r>
              <a:rPr lang="en-US" sz="12000" spc="-443">
                <a:solidFill>
                  <a:srgbClr val="F9E6C5"/>
                </a:solidFill>
                <a:latin typeface="Mulled Wine Season"/>
              </a:rPr>
              <a:t>Dificuldades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91830" y="4146479"/>
            <a:ext cx="14904339" cy="2509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594919" indent="-797460" lvl="1">
              <a:lnSpc>
                <a:spcPts val="6426"/>
              </a:lnSpc>
              <a:buFont typeface="Arial"/>
              <a:buChar char="•"/>
            </a:pPr>
            <a:r>
              <a:rPr lang="en-US" sz="7387" spc="-273">
                <a:solidFill>
                  <a:srgbClr val="F9E6C5"/>
                </a:solidFill>
                <a:latin typeface="Mulled Wine Season"/>
              </a:rPr>
              <a:t>Interface gráfica no Scratch</a:t>
            </a:r>
          </a:p>
          <a:p>
            <a:pPr algn="ctr" marL="1594919" indent="-797460" lvl="1">
              <a:lnSpc>
                <a:spcPts val="6426"/>
              </a:lnSpc>
              <a:buFont typeface="Arial"/>
              <a:buChar char="•"/>
            </a:pPr>
            <a:r>
              <a:rPr lang="en-US" sz="7387" spc="-273">
                <a:solidFill>
                  <a:srgbClr val="F9E6C5"/>
                </a:solidFill>
                <a:latin typeface="Mulled Wine Season"/>
              </a:rPr>
              <a:t>Desenvolvimento da parte do português</a:t>
            </a:r>
          </a:p>
        </p:txBody>
      </p:sp>
    </p:spTree>
  </p:cSld>
  <p:clrMapOvr>
    <a:masterClrMapping/>
  </p:clrMapOvr>
  <p:transition spd="fast">
    <p:fade/>
  </p:transition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484A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78436" y="1060226"/>
            <a:ext cx="10931128" cy="1455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440"/>
              </a:lnSpc>
            </a:pPr>
            <a:r>
              <a:rPr lang="en-US" sz="12000" spc="-443">
                <a:solidFill>
                  <a:srgbClr val="F9E6C5"/>
                </a:solidFill>
                <a:latin typeface="Mulled Wine Season"/>
              </a:rPr>
              <a:t>Conclusão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172455" y="8330829"/>
            <a:ext cx="927471" cy="927471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56206"/>
              <a:ext cx="762590" cy="700389"/>
            </a:xfrm>
            <a:custGeom>
              <a:avLst/>
              <a:gdLst/>
              <a:ahLst/>
              <a:cxnLst/>
              <a:rect r="r" b="b" t="t" l="l"/>
              <a:pathLst>
                <a:path h="700389" w="762590">
                  <a:moveTo>
                    <a:pt x="700653" y="238047"/>
                  </a:moveTo>
                  <a:lnTo>
                    <a:pt x="478242" y="15636"/>
                  </a:lnTo>
                  <a:cubicBezTo>
                    <a:pt x="466206" y="3600"/>
                    <a:pt x="448105" y="0"/>
                    <a:pt x="432379" y="6513"/>
                  </a:cubicBezTo>
                  <a:cubicBezTo>
                    <a:pt x="416653" y="13027"/>
                    <a:pt x="406400" y="28373"/>
                    <a:pt x="406400" y="45394"/>
                  </a:cubicBezTo>
                  <a:lnTo>
                    <a:pt x="406400" y="45394"/>
                  </a:lnTo>
                  <a:cubicBezTo>
                    <a:pt x="406400" y="101506"/>
                    <a:pt x="360912" y="146994"/>
                    <a:pt x="304800" y="146994"/>
                  </a:cubicBezTo>
                  <a:lnTo>
                    <a:pt x="158600" y="146994"/>
                  </a:lnTo>
                  <a:cubicBezTo>
                    <a:pt x="116536" y="146994"/>
                    <a:pt x="76196" y="163704"/>
                    <a:pt x="46453" y="193447"/>
                  </a:cubicBezTo>
                  <a:cubicBezTo>
                    <a:pt x="16710" y="223190"/>
                    <a:pt x="0" y="263530"/>
                    <a:pt x="0" y="305594"/>
                  </a:cubicBezTo>
                  <a:lnTo>
                    <a:pt x="0" y="394794"/>
                  </a:lnTo>
                  <a:cubicBezTo>
                    <a:pt x="0" y="436858"/>
                    <a:pt x="16710" y="477198"/>
                    <a:pt x="46453" y="506941"/>
                  </a:cubicBezTo>
                  <a:cubicBezTo>
                    <a:pt x="76196" y="536684"/>
                    <a:pt x="116536" y="553394"/>
                    <a:pt x="158600" y="553394"/>
                  </a:cubicBezTo>
                  <a:lnTo>
                    <a:pt x="304800" y="553394"/>
                  </a:lnTo>
                  <a:cubicBezTo>
                    <a:pt x="360912" y="553394"/>
                    <a:pt x="406400" y="598882"/>
                    <a:pt x="406400" y="654994"/>
                  </a:cubicBezTo>
                  <a:lnTo>
                    <a:pt x="406400" y="654994"/>
                  </a:lnTo>
                  <a:cubicBezTo>
                    <a:pt x="406400" y="672015"/>
                    <a:pt x="416653" y="687361"/>
                    <a:pt x="432379" y="693875"/>
                  </a:cubicBezTo>
                  <a:cubicBezTo>
                    <a:pt x="448105" y="700388"/>
                    <a:pt x="466206" y="696788"/>
                    <a:pt x="478242" y="684752"/>
                  </a:cubicBezTo>
                  <a:lnTo>
                    <a:pt x="700653" y="462341"/>
                  </a:lnTo>
                  <a:cubicBezTo>
                    <a:pt x="762590" y="400404"/>
                    <a:pt x="762590" y="299984"/>
                    <a:pt x="700653" y="238047"/>
                  </a:cubicBezTo>
                  <a:close/>
                </a:path>
              </a:pathLst>
            </a:custGeom>
            <a:solidFill>
              <a:srgbClr val="2D2F6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3842270"/>
            <a:ext cx="15849657" cy="3424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8378" indent="-464189" lvl="1">
              <a:lnSpc>
                <a:spcPts val="5418"/>
              </a:lnSpc>
              <a:buFont typeface="Arial"/>
              <a:buChar char="•"/>
            </a:pPr>
            <a:r>
              <a:rPr lang="en-US" sz="4300" spc="-159">
                <a:solidFill>
                  <a:srgbClr val="F9E6C5"/>
                </a:solidFill>
                <a:latin typeface="Mulled Wine Season"/>
              </a:rPr>
              <a:t>Importância da computação na formação educacional;</a:t>
            </a:r>
          </a:p>
          <a:p>
            <a:pPr algn="l" marL="928378" indent="-464189" lvl="1">
              <a:lnSpc>
                <a:spcPts val="5418"/>
              </a:lnSpc>
              <a:buFont typeface="Arial"/>
              <a:buChar char="•"/>
            </a:pPr>
            <a:r>
              <a:rPr lang="en-US" sz="4300" spc="-159">
                <a:solidFill>
                  <a:srgbClr val="F9E6C5"/>
                </a:solidFill>
                <a:latin typeface="Mulled Wine Season"/>
              </a:rPr>
              <a:t>Ambiente educacional dinâmico;</a:t>
            </a:r>
          </a:p>
          <a:p>
            <a:pPr algn="l" marL="928378" indent="-464189" lvl="1">
              <a:lnSpc>
                <a:spcPts val="5418"/>
              </a:lnSpc>
              <a:buFont typeface="Arial"/>
              <a:buChar char="•"/>
            </a:pPr>
            <a:r>
              <a:rPr lang="en-US" sz="4300" spc="-159">
                <a:solidFill>
                  <a:srgbClr val="F9E6C5"/>
                </a:solidFill>
                <a:latin typeface="Mulled Wine Season"/>
              </a:rPr>
              <a:t>Alinhamento com o ODS 4 para educação inclusiva e de qualidade;</a:t>
            </a:r>
          </a:p>
          <a:p>
            <a:pPr algn="l" marL="928378" indent="-464189" lvl="1">
              <a:lnSpc>
                <a:spcPts val="5418"/>
              </a:lnSpc>
              <a:buFont typeface="Arial"/>
              <a:buChar char="•"/>
            </a:pPr>
            <a:r>
              <a:rPr lang="en-US" sz="4300" spc="-159">
                <a:solidFill>
                  <a:srgbClr val="F9E6C5"/>
                </a:solidFill>
                <a:latin typeface="Mulled Wine Season"/>
              </a:rPr>
              <a:t>Planos para expandir jogos e sistemas de pontuação.</a:t>
            </a:r>
          </a:p>
        </p:txBody>
      </p:sp>
    </p:spTree>
  </p:cSld>
  <p:clrMapOvr>
    <a:masterClrMapping/>
  </p:clrMapOvr>
  <p:transition spd="fast">
    <p:fad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84A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8537722"/>
            <a:ext cx="18288000" cy="4206090"/>
          </a:xfrm>
          <a:custGeom>
            <a:avLst/>
            <a:gdLst/>
            <a:ahLst/>
            <a:cxnLst/>
            <a:rect r="r" b="b" t="t" l="l"/>
            <a:pathLst>
              <a:path h="4206090" w="18288000">
                <a:moveTo>
                  <a:pt x="0" y="0"/>
                </a:moveTo>
                <a:lnTo>
                  <a:pt x="18288000" y="0"/>
                </a:lnTo>
                <a:lnTo>
                  <a:pt x="18288000" y="4206091"/>
                </a:lnTo>
                <a:lnTo>
                  <a:pt x="0" y="42060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11473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4970131">
            <a:off x="9015672" y="1092714"/>
            <a:ext cx="256656" cy="885022"/>
          </a:xfrm>
          <a:custGeom>
            <a:avLst/>
            <a:gdLst/>
            <a:ahLst/>
            <a:cxnLst/>
            <a:rect r="r" b="b" t="t" l="l"/>
            <a:pathLst>
              <a:path h="885022" w="256656">
                <a:moveTo>
                  <a:pt x="0" y="0"/>
                </a:moveTo>
                <a:lnTo>
                  <a:pt x="256656" y="0"/>
                </a:lnTo>
                <a:lnTo>
                  <a:pt x="256656" y="885022"/>
                </a:lnTo>
                <a:lnTo>
                  <a:pt x="0" y="8850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-132698">
            <a:off x="3673632" y="4223307"/>
            <a:ext cx="11275819" cy="2456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7768"/>
              </a:lnSpc>
            </a:pPr>
            <a:r>
              <a:rPr lang="en-US" sz="20423" spc="-755">
                <a:solidFill>
                  <a:srgbClr val="F9E6C5"/>
                </a:solidFill>
                <a:latin typeface="Mulled Wine Season"/>
              </a:rPr>
              <a:t>Dúvidas?</a:t>
            </a:r>
          </a:p>
        </p:txBody>
      </p:sp>
    </p:spTree>
  </p:cSld>
  <p:clrMapOvr>
    <a:masterClrMapping/>
  </p:clrMapOvr>
  <p:transition spd="fast">
    <p:fad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84A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02614" y="7227238"/>
            <a:ext cx="2439048" cy="2031062"/>
          </a:xfrm>
          <a:custGeom>
            <a:avLst/>
            <a:gdLst/>
            <a:ahLst/>
            <a:cxnLst/>
            <a:rect r="r" b="b" t="t" l="l"/>
            <a:pathLst>
              <a:path h="2031062" w="2439048">
                <a:moveTo>
                  <a:pt x="0" y="0"/>
                </a:moveTo>
                <a:lnTo>
                  <a:pt x="2439048" y="0"/>
                </a:lnTo>
                <a:lnTo>
                  <a:pt x="2439048" y="2031062"/>
                </a:lnTo>
                <a:lnTo>
                  <a:pt x="0" y="20310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48356" y="7358030"/>
            <a:ext cx="2324149" cy="2354110"/>
          </a:xfrm>
          <a:custGeom>
            <a:avLst/>
            <a:gdLst/>
            <a:ahLst/>
            <a:cxnLst/>
            <a:rect r="r" b="b" t="t" l="l"/>
            <a:pathLst>
              <a:path h="2354110" w="2324149">
                <a:moveTo>
                  <a:pt x="0" y="0"/>
                </a:moveTo>
                <a:lnTo>
                  <a:pt x="2324149" y="0"/>
                </a:lnTo>
                <a:lnTo>
                  <a:pt x="2324149" y="2354110"/>
                </a:lnTo>
                <a:lnTo>
                  <a:pt x="0" y="23541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130933" y="299745"/>
            <a:ext cx="2497370" cy="2297580"/>
          </a:xfrm>
          <a:custGeom>
            <a:avLst/>
            <a:gdLst/>
            <a:ahLst/>
            <a:cxnLst/>
            <a:rect r="r" b="b" t="t" l="l"/>
            <a:pathLst>
              <a:path h="2297580" w="2497370">
                <a:moveTo>
                  <a:pt x="0" y="0"/>
                </a:moveTo>
                <a:lnTo>
                  <a:pt x="2497369" y="0"/>
                </a:lnTo>
                <a:lnTo>
                  <a:pt x="2497369" y="2297580"/>
                </a:lnTo>
                <a:lnTo>
                  <a:pt x="0" y="229758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810800" y="671220"/>
            <a:ext cx="10931128" cy="1455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440"/>
              </a:lnSpc>
            </a:pPr>
            <a:r>
              <a:rPr lang="en-US" sz="12000" spc="-443">
                <a:solidFill>
                  <a:srgbClr val="F9E6C5"/>
                </a:solidFill>
                <a:latin typeface="Mulled Wine Season"/>
              </a:rPr>
              <a:t>Problema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48356" y="4126850"/>
            <a:ext cx="14845504" cy="2185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45"/>
              </a:lnSpc>
            </a:pPr>
            <a:r>
              <a:rPr lang="en-US" sz="4879" spc="-180">
                <a:solidFill>
                  <a:srgbClr val="F9E6C5"/>
                </a:solidFill>
                <a:latin typeface="Mulled Wine Season"/>
              </a:rPr>
              <a:t>No inicio da educação básica da criança têm uma dificuldade de aprendizado e com a absorção do conteúdo por conta da metodologia utilizada  no sistema de ensino.</a:t>
            </a: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84A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101229"/>
            <a:ext cx="927471" cy="92747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56206"/>
              <a:ext cx="762590" cy="700389"/>
            </a:xfrm>
            <a:custGeom>
              <a:avLst/>
              <a:gdLst/>
              <a:ahLst/>
              <a:cxnLst/>
              <a:rect r="r" b="b" t="t" l="l"/>
              <a:pathLst>
                <a:path h="700389" w="762590">
                  <a:moveTo>
                    <a:pt x="700653" y="238047"/>
                  </a:moveTo>
                  <a:lnTo>
                    <a:pt x="478242" y="15636"/>
                  </a:lnTo>
                  <a:cubicBezTo>
                    <a:pt x="466206" y="3600"/>
                    <a:pt x="448105" y="0"/>
                    <a:pt x="432379" y="6513"/>
                  </a:cubicBezTo>
                  <a:cubicBezTo>
                    <a:pt x="416653" y="13027"/>
                    <a:pt x="406400" y="28373"/>
                    <a:pt x="406400" y="45394"/>
                  </a:cubicBezTo>
                  <a:lnTo>
                    <a:pt x="406400" y="45394"/>
                  </a:lnTo>
                  <a:cubicBezTo>
                    <a:pt x="406400" y="101506"/>
                    <a:pt x="360912" y="146994"/>
                    <a:pt x="304800" y="146994"/>
                  </a:cubicBezTo>
                  <a:lnTo>
                    <a:pt x="158600" y="146994"/>
                  </a:lnTo>
                  <a:cubicBezTo>
                    <a:pt x="116536" y="146994"/>
                    <a:pt x="76196" y="163704"/>
                    <a:pt x="46453" y="193447"/>
                  </a:cubicBezTo>
                  <a:cubicBezTo>
                    <a:pt x="16710" y="223190"/>
                    <a:pt x="0" y="263530"/>
                    <a:pt x="0" y="305594"/>
                  </a:cubicBezTo>
                  <a:lnTo>
                    <a:pt x="0" y="394794"/>
                  </a:lnTo>
                  <a:cubicBezTo>
                    <a:pt x="0" y="436858"/>
                    <a:pt x="16710" y="477198"/>
                    <a:pt x="46453" y="506941"/>
                  </a:cubicBezTo>
                  <a:cubicBezTo>
                    <a:pt x="76196" y="536684"/>
                    <a:pt x="116536" y="553394"/>
                    <a:pt x="158600" y="553394"/>
                  </a:cubicBezTo>
                  <a:lnTo>
                    <a:pt x="304800" y="553394"/>
                  </a:lnTo>
                  <a:cubicBezTo>
                    <a:pt x="360912" y="553394"/>
                    <a:pt x="406400" y="598882"/>
                    <a:pt x="406400" y="654994"/>
                  </a:cubicBezTo>
                  <a:lnTo>
                    <a:pt x="406400" y="654994"/>
                  </a:lnTo>
                  <a:cubicBezTo>
                    <a:pt x="406400" y="672015"/>
                    <a:pt x="416653" y="687361"/>
                    <a:pt x="432379" y="693875"/>
                  </a:cubicBezTo>
                  <a:cubicBezTo>
                    <a:pt x="448105" y="700388"/>
                    <a:pt x="466206" y="696788"/>
                    <a:pt x="478242" y="684752"/>
                  </a:cubicBezTo>
                  <a:lnTo>
                    <a:pt x="700653" y="462341"/>
                  </a:lnTo>
                  <a:cubicBezTo>
                    <a:pt x="762590" y="400404"/>
                    <a:pt x="762590" y="299984"/>
                    <a:pt x="700653" y="238047"/>
                  </a:cubicBezTo>
                  <a:close/>
                </a:path>
              </a:pathLst>
            </a:custGeom>
            <a:solidFill>
              <a:srgbClr val="2D2F6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803698" y="6828206"/>
            <a:ext cx="2050327" cy="1930599"/>
          </a:xfrm>
          <a:custGeom>
            <a:avLst/>
            <a:gdLst/>
            <a:ahLst/>
            <a:cxnLst/>
            <a:rect r="r" b="b" t="t" l="l"/>
            <a:pathLst>
              <a:path h="1930599" w="2050327">
                <a:moveTo>
                  <a:pt x="0" y="0"/>
                </a:moveTo>
                <a:lnTo>
                  <a:pt x="2050327" y="0"/>
                </a:lnTo>
                <a:lnTo>
                  <a:pt x="2050327" y="1930599"/>
                </a:lnTo>
                <a:lnTo>
                  <a:pt x="0" y="19305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317814" y="7575620"/>
            <a:ext cx="2357766" cy="2366371"/>
          </a:xfrm>
          <a:custGeom>
            <a:avLst/>
            <a:gdLst/>
            <a:ahLst/>
            <a:cxnLst/>
            <a:rect r="r" b="b" t="t" l="l"/>
            <a:pathLst>
              <a:path h="2366371" w="2357766">
                <a:moveTo>
                  <a:pt x="0" y="0"/>
                </a:moveTo>
                <a:lnTo>
                  <a:pt x="2357767" y="0"/>
                </a:lnTo>
                <a:lnTo>
                  <a:pt x="2357767" y="2366371"/>
                </a:lnTo>
                <a:lnTo>
                  <a:pt x="0" y="23663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23236" y="7130760"/>
            <a:ext cx="1860383" cy="2471524"/>
          </a:xfrm>
          <a:custGeom>
            <a:avLst/>
            <a:gdLst/>
            <a:ahLst/>
            <a:cxnLst/>
            <a:rect r="r" b="b" t="t" l="l"/>
            <a:pathLst>
              <a:path h="2471524" w="1860383">
                <a:moveTo>
                  <a:pt x="0" y="0"/>
                </a:moveTo>
                <a:lnTo>
                  <a:pt x="1860383" y="0"/>
                </a:lnTo>
                <a:lnTo>
                  <a:pt x="1860383" y="2471524"/>
                </a:lnTo>
                <a:lnTo>
                  <a:pt x="0" y="24715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094389" y="7130760"/>
            <a:ext cx="2099223" cy="1414351"/>
          </a:xfrm>
          <a:custGeom>
            <a:avLst/>
            <a:gdLst/>
            <a:ahLst/>
            <a:cxnLst/>
            <a:rect r="r" b="b" t="t" l="l"/>
            <a:pathLst>
              <a:path h="1414351" w="2099223">
                <a:moveTo>
                  <a:pt x="0" y="0"/>
                </a:moveTo>
                <a:lnTo>
                  <a:pt x="2099222" y="0"/>
                </a:lnTo>
                <a:lnTo>
                  <a:pt x="2099222" y="1414351"/>
                </a:lnTo>
                <a:lnTo>
                  <a:pt x="0" y="141435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323930" y="653838"/>
            <a:ext cx="12989356" cy="1446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462"/>
              </a:lnSpc>
            </a:pPr>
            <a:r>
              <a:rPr lang="en-US" sz="12025" spc="-444">
                <a:solidFill>
                  <a:srgbClr val="F9E6C5"/>
                </a:solidFill>
                <a:latin typeface="Mulled Wine Season"/>
              </a:rPr>
              <a:t>Solução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23236" y="4217529"/>
            <a:ext cx="14790744" cy="2719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45"/>
              </a:lnSpc>
            </a:pPr>
            <a:r>
              <a:rPr lang="en-US" sz="4880" spc="-180">
                <a:solidFill>
                  <a:srgbClr val="F9E6C5"/>
                </a:solidFill>
                <a:latin typeface="Mulled Wine Season"/>
              </a:rPr>
              <a:t>Unificar o pensamento computacional e a tecnologia para o ensino infantil em relação a disciplinas essenciais na sociedade brasileira, contribuindo com a fixação do conteúdo de forma lúdica e divertida.</a:t>
            </a: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84A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408004" y="2479358"/>
            <a:ext cx="7471993" cy="5032783"/>
          </a:xfrm>
          <a:custGeom>
            <a:avLst/>
            <a:gdLst/>
            <a:ahLst/>
            <a:cxnLst/>
            <a:rect r="r" b="b" t="t" l="l"/>
            <a:pathLst>
              <a:path h="5032783" w="7471993">
                <a:moveTo>
                  <a:pt x="0" y="0"/>
                </a:moveTo>
                <a:lnTo>
                  <a:pt x="7471992" y="0"/>
                </a:lnTo>
                <a:lnTo>
                  <a:pt x="7471992" y="5032783"/>
                </a:lnTo>
                <a:lnTo>
                  <a:pt x="0" y="503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516" t="-11957" r="-14516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810800" y="671220"/>
            <a:ext cx="10931128" cy="1455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440"/>
              </a:lnSpc>
            </a:pPr>
            <a:r>
              <a:rPr lang="en-US" sz="12000" spc="-443">
                <a:solidFill>
                  <a:srgbClr val="F9E6C5"/>
                </a:solidFill>
                <a:latin typeface="Mulled Wine Season"/>
              </a:rPr>
              <a:t>ODS 4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356647" y="8026784"/>
            <a:ext cx="13574706" cy="1759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91"/>
              </a:lnSpc>
            </a:pPr>
            <a:r>
              <a:rPr lang="en-US" sz="5163" spc="-191">
                <a:solidFill>
                  <a:srgbClr val="F9E6C5"/>
                </a:solidFill>
                <a:latin typeface="Mulled Wine Season"/>
              </a:rPr>
              <a:t>Educação inclusiva e equitativa e de qualidade, e promover oportunidades de aprendizagem</a:t>
            </a: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84A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78436" y="1060226"/>
            <a:ext cx="10931128" cy="1455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440"/>
              </a:lnSpc>
            </a:pPr>
            <a:r>
              <a:rPr lang="en-US" sz="12000" spc="-443">
                <a:solidFill>
                  <a:srgbClr val="F9E6C5"/>
                </a:solidFill>
                <a:latin typeface="Mulled Wine Season"/>
              </a:rPr>
              <a:t>Idéias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5950887" y="7248965"/>
            <a:ext cx="927471" cy="927471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56206"/>
              <a:ext cx="762590" cy="700389"/>
            </a:xfrm>
            <a:custGeom>
              <a:avLst/>
              <a:gdLst/>
              <a:ahLst/>
              <a:cxnLst/>
              <a:rect r="r" b="b" t="t" l="l"/>
              <a:pathLst>
                <a:path h="700389" w="762590">
                  <a:moveTo>
                    <a:pt x="700653" y="238047"/>
                  </a:moveTo>
                  <a:lnTo>
                    <a:pt x="478242" y="15636"/>
                  </a:lnTo>
                  <a:cubicBezTo>
                    <a:pt x="466206" y="3600"/>
                    <a:pt x="448105" y="0"/>
                    <a:pt x="432379" y="6513"/>
                  </a:cubicBezTo>
                  <a:cubicBezTo>
                    <a:pt x="416653" y="13027"/>
                    <a:pt x="406400" y="28373"/>
                    <a:pt x="406400" y="45394"/>
                  </a:cubicBezTo>
                  <a:lnTo>
                    <a:pt x="406400" y="45394"/>
                  </a:lnTo>
                  <a:cubicBezTo>
                    <a:pt x="406400" y="101506"/>
                    <a:pt x="360912" y="146994"/>
                    <a:pt x="304800" y="146994"/>
                  </a:cubicBezTo>
                  <a:lnTo>
                    <a:pt x="158600" y="146994"/>
                  </a:lnTo>
                  <a:cubicBezTo>
                    <a:pt x="116536" y="146994"/>
                    <a:pt x="76196" y="163704"/>
                    <a:pt x="46453" y="193447"/>
                  </a:cubicBezTo>
                  <a:cubicBezTo>
                    <a:pt x="16710" y="223190"/>
                    <a:pt x="0" y="263530"/>
                    <a:pt x="0" y="305594"/>
                  </a:cubicBezTo>
                  <a:lnTo>
                    <a:pt x="0" y="394794"/>
                  </a:lnTo>
                  <a:cubicBezTo>
                    <a:pt x="0" y="436858"/>
                    <a:pt x="16710" y="477198"/>
                    <a:pt x="46453" y="506941"/>
                  </a:cubicBezTo>
                  <a:cubicBezTo>
                    <a:pt x="76196" y="536684"/>
                    <a:pt x="116536" y="553394"/>
                    <a:pt x="158600" y="553394"/>
                  </a:cubicBezTo>
                  <a:lnTo>
                    <a:pt x="304800" y="553394"/>
                  </a:lnTo>
                  <a:cubicBezTo>
                    <a:pt x="360912" y="553394"/>
                    <a:pt x="406400" y="598882"/>
                    <a:pt x="406400" y="654994"/>
                  </a:cubicBezTo>
                  <a:lnTo>
                    <a:pt x="406400" y="654994"/>
                  </a:lnTo>
                  <a:cubicBezTo>
                    <a:pt x="406400" y="672015"/>
                    <a:pt x="416653" y="687361"/>
                    <a:pt x="432379" y="693875"/>
                  </a:cubicBezTo>
                  <a:cubicBezTo>
                    <a:pt x="448105" y="700388"/>
                    <a:pt x="466206" y="696788"/>
                    <a:pt x="478242" y="684752"/>
                  </a:cubicBezTo>
                  <a:lnTo>
                    <a:pt x="700653" y="462341"/>
                  </a:lnTo>
                  <a:cubicBezTo>
                    <a:pt x="762590" y="400404"/>
                    <a:pt x="762590" y="299984"/>
                    <a:pt x="700653" y="238047"/>
                  </a:cubicBezTo>
                  <a:close/>
                </a:path>
              </a:pathLst>
            </a:custGeom>
            <a:solidFill>
              <a:srgbClr val="2D2F6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990057" y="4273680"/>
            <a:ext cx="10890154" cy="2015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895964" indent="-947982" lvl="1">
              <a:lnSpc>
                <a:spcPts val="7640"/>
              </a:lnSpc>
              <a:buFont typeface="Arial"/>
              <a:buChar char="•"/>
            </a:pPr>
            <a:r>
              <a:rPr lang="en-US" sz="8781" spc="-324">
                <a:solidFill>
                  <a:srgbClr val="F9E6C5"/>
                </a:solidFill>
                <a:latin typeface="Mulled Wine Season"/>
              </a:rPr>
              <a:t>Matemática</a:t>
            </a:r>
          </a:p>
          <a:p>
            <a:pPr algn="l" marL="1895964" indent="-947982" lvl="1">
              <a:lnSpc>
                <a:spcPts val="7640"/>
              </a:lnSpc>
              <a:buFont typeface="Arial"/>
              <a:buChar char="•"/>
            </a:pPr>
            <a:r>
              <a:rPr lang="en-US" sz="8781" spc="-324">
                <a:solidFill>
                  <a:srgbClr val="F9E6C5"/>
                </a:solidFill>
                <a:latin typeface="Mulled Wine Season"/>
              </a:rPr>
              <a:t>Português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64890" y="6964092"/>
            <a:ext cx="2718863" cy="2728785"/>
          </a:xfrm>
          <a:custGeom>
            <a:avLst/>
            <a:gdLst/>
            <a:ahLst/>
            <a:cxnLst/>
            <a:rect r="r" b="b" t="t" l="l"/>
            <a:pathLst>
              <a:path h="2728785" w="2718863">
                <a:moveTo>
                  <a:pt x="0" y="0"/>
                </a:moveTo>
                <a:lnTo>
                  <a:pt x="2718863" y="0"/>
                </a:lnTo>
                <a:lnTo>
                  <a:pt x="2718863" y="2728786"/>
                </a:lnTo>
                <a:lnTo>
                  <a:pt x="0" y="27287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380988" y="552965"/>
            <a:ext cx="2497370" cy="2297580"/>
          </a:xfrm>
          <a:custGeom>
            <a:avLst/>
            <a:gdLst/>
            <a:ahLst/>
            <a:cxnLst/>
            <a:rect r="r" b="b" t="t" l="l"/>
            <a:pathLst>
              <a:path h="2297580" w="2497370">
                <a:moveTo>
                  <a:pt x="0" y="0"/>
                </a:moveTo>
                <a:lnTo>
                  <a:pt x="2497369" y="0"/>
                </a:lnTo>
                <a:lnTo>
                  <a:pt x="2497369" y="2297580"/>
                </a:lnTo>
                <a:lnTo>
                  <a:pt x="0" y="22975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600984" y="6999381"/>
            <a:ext cx="2324149" cy="2354110"/>
          </a:xfrm>
          <a:custGeom>
            <a:avLst/>
            <a:gdLst/>
            <a:ahLst/>
            <a:cxnLst/>
            <a:rect r="r" b="b" t="t" l="l"/>
            <a:pathLst>
              <a:path h="2354110" w="2324149">
                <a:moveTo>
                  <a:pt x="0" y="0"/>
                </a:moveTo>
                <a:lnTo>
                  <a:pt x="2324149" y="0"/>
                </a:lnTo>
                <a:lnTo>
                  <a:pt x="2324149" y="2354110"/>
                </a:lnTo>
                <a:lnTo>
                  <a:pt x="0" y="23541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84A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950887" y="7248965"/>
            <a:ext cx="927471" cy="92747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56206"/>
              <a:ext cx="762590" cy="700389"/>
            </a:xfrm>
            <a:custGeom>
              <a:avLst/>
              <a:gdLst/>
              <a:ahLst/>
              <a:cxnLst/>
              <a:rect r="r" b="b" t="t" l="l"/>
              <a:pathLst>
                <a:path h="700389" w="762590">
                  <a:moveTo>
                    <a:pt x="700653" y="238047"/>
                  </a:moveTo>
                  <a:lnTo>
                    <a:pt x="478242" y="15636"/>
                  </a:lnTo>
                  <a:cubicBezTo>
                    <a:pt x="466206" y="3600"/>
                    <a:pt x="448105" y="0"/>
                    <a:pt x="432379" y="6513"/>
                  </a:cubicBezTo>
                  <a:cubicBezTo>
                    <a:pt x="416653" y="13027"/>
                    <a:pt x="406400" y="28373"/>
                    <a:pt x="406400" y="45394"/>
                  </a:cubicBezTo>
                  <a:lnTo>
                    <a:pt x="406400" y="45394"/>
                  </a:lnTo>
                  <a:cubicBezTo>
                    <a:pt x="406400" y="101506"/>
                    <a:pt x="360912" y="146994"/>
                    <a:pt x="304800" y="146994"/>
                  </a:cubicBezTo>
                  <a:lnTo>
                    <a:pt x="158600" y="146994"/>
                  </a:lnTo>
                  <a:cubicBezTo>
                    <a:pt x="116536" y="146994"/>
                    <a:pt x="76196" y="163704"/>
                    <a:pt x="46453" y="193447"/>
                  </a:cubicBezTo>
                  <a:cubicBezTo>
                    <a:pt x="16710" y="223190"/>
                    <a:pt x="0" y="263530"/>
                    <a:pt x="0" y="305594"/>
                  </a:cubicBezTo>
                  <a:lnTo>
                    <a:pt x="0" y="394794"/>
                  </a:lnTo>
                  <a:cubicBezTo>
                    <a:pt x="0" y="436858"/>
                    <a:pt x="16710" y="477198"/>
                    <a:pt x="46453" y="506941"/>
                  </a:cubicBezTo>
                  <a:cubicBezTo>
                    <a:pt x="76196" y="536684"/>
                    <a:pt x="116536" y="553394"/>
                    <a:pt x="158600" y="553394"/>
                  </a:cubicBezTo>
                  <a:lnTo>
                    <a:pt x="304800" y="553394"/>
                  </a:lnTo>
                  <a:cubicBezTo>
                    <a:pt x="360912" y="553394"/>
                    <a:pt x="406400" y="598882"/>
                    <a:pt x="406400" y="654994"/>
                  </a:cubicBezTo>
                  <a:lnTo>
                    <a:pt x="406400" y="654994"/>
                  </a:lnTo>
                  <a:cubicBezTo>
                    <a:pt x="406400" y="672015"/>
                    <a:pt x="416653" y="687361"/>
                    <a:pt x="432379" y="693875"/>
                  </a:cubicBezTo>
                  <a:cubicBezTo>
                    <a:pt x="448105" y="700388"/>
                    <a:pt x="466206" y="696788"/>
                    <a:pt x="478242" y="684752"/>
                  </a:cubicBezTo>
                  <a:lnTo>
                    <a:pt x="700653" y="462341"/>
                  </a:lnTo>
                  <a:cubicBezTo>
                    <a:pt x="762590" y="400404"/>
                    <a:pt x="762590" y="299984"/>
                    <a:pt x="700653" y="238047"/>
                  </a:cubicBezTo>
                  <a:close/>
                </a:path>
              </a:pathLst>
            </a:custGeom>
            <a:solidFill>
              <a:srgbClr val="2D2F6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62327" y="6865437"/>
            <a:ext cx="6381029" cy="3190515"/>
          </a:xfrm>
          <a:custGeom>
            <a:avLst/>
            <a:gdLst/>
            <a:ahLst/>
            <a:cxnLst/>
            <a:rect r="r" b="b" t="t" l="l"/>
            <a:pathLst>
              <a:path h="3190515" w="6381029">
                <a:moveTo>
                  <a:pt x="0" y="0"/>
                </a:moveTo>
                <a:lnTo>
                  <a:pt x="6381029" y="0"/>
                </a:lnTo>
                <a:lnTo>
                  <a:pt x="6381029" y="3190515"/>
                </a:lnTo>
                <a:lnTo>
                  <a:pt x="0" y="31905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273871" y="3824705"/>
            <a:ext cx="1501104" cy="2251106"/>
          </a:xfrm>
          <a:custGeom>
            <a:avLst/>
            <a:gdLst/>
            <a:ahLst/>
            <a:cxnLst/>
            <a:rect r="r" b="b" t="t" l="l"/>
            <a:pathLst>
              <a:path h="2251106" w="1501104">
                <a:moveTo>
                  <a:pt x="0" y="0"/>
                </a:moveTo>
                <a:lnTo>
                  <a:pt x="1501103" y="0"/>
                </a:lnTo>
                <a:lnTo>
                  <a:pt x="1501103" y="2251105"/>
                </a:lnTo>
                <a:lnTo>
                  <a:pt x="0" y="22511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436786" y="7452941"/>
            <a:ext cx="5374686" cy="2015507"/>
          </a:xfrm>
          <a:custGeom>
            <a:avLst/>
            <a:gdLst/>
            <a:ahLst/>
            <a:cxnLst/>
            <a:rect r="r" b="b" t="t" l="l"/>
            <a:pathLst>
              <a:path h="2015507" w="5374686">
                <a:moveTo>
                  <a:pt x="0" y="0"/>
                </a:moveTo>
                <a:lnTo>
                  <a:pt x="5374686" y="0"/>
                </a:lnTo>
                <a:lnTo>
                  <a:pt x="5374686" y="2015507"/>
                </a:lnTo>
                <a:lnTo>
                  <a:pt x="0" y="20155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673468" y="1123238"/>
            <a:ext cx="13526636" cy="1064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655"/>
              </a:lnSpc>
            </a:pPr>
            <a:r>
              <a:rPr lang="en-US" sz="8799" spc="-325">
                <a:solidFill>
                  <a:srgbClr val="F9E6C5"/>
                </a:solidFill>
                <a:latin typeface="Mulled Wine Season"/>
              </a:rPr>
              <a:t>Desenvolvimento projeto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883870" y="4273534"/>
            <a:ext cx="13105832" cy="2444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554480" indent="-777240" lvl="1">
              <a:lnSpc>
                <a:spcPts val="6264"/>
              </a:lnSpc>
              <a:buFont typeface="Arial"/>
              <a:buChar char="•"/>
            </a:pPr>
            <a:r>
              <a:rPr lang="en-US" sz="7200" spc="-266">
                <a:solidFill>
                  <a:srgbClr val="EB6D57"/>
                </a:solidFill>
                <a:latin typeface="Mulled Wine Season"/>
              </a:rPr>
              <a:t>Canvas - apresentação</a:t>
            </a:r>
          </a:p>
          <a:p>
            <a:pPr algn="l" marL="1554480" indent="-777240" lvl="1">
              <a:lnSpc>
                <a:spcPts val="6264"/>
              </a:lnSpc>
              <a:buFont typeface="Arial"/>
              <a:buChar char="•"/>
            </a:pPr>
            <a:r>
              <a:rPr lang="en-US" sz="7200" spc="-266">
                <a:solidFill>
                  <a:srgbClr val="EB6D57"/>
                </a:solidFill>
                <a:latin typeface="Mulled Wine Season"/>
              </a:rPr>
              <a:t>Figma - protótipos</a:t>
            </a:r>
          </a:p>
          <a:p>
            <a:pPr algn="l" marL="1554480" indent="-777240" lvl="1">
              <a:lnSpc>
                <a:spcPts val="6264"/>
              </a:lnSpc>
              <a:buFont typeface="Arial"/>
              <a:buChar char="•"/>
            </a:pPr>
            <a:r>
              <a:rPr lang="en-US" sz="7200" spc="-266">
                <a:solidFill>
                  <a:srgbClr val="EB6D57"/>
                </a:solidFill>
                <a:latin typeface="Mulled Wine Season"/>
              </a:rPr>
              <a:t>App Inventor - app</a:t>
            </a:r>
          </a:p>
        </p:txBody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6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970131">
            <a:off x="9015672" y="1092714"/>
            <a:ext cx="256656" cy="885022"/>
          </a:xfrm>
          <a:custGeom>
            <a:avLst/>
            <a:gdLst/>
            <a:ahLst/>
            <a:cxnLst/>
            <a:rect r="r" b="b" t="t" l="l"/>
            <a:pathLst>
              <a:path h="885022" w="256656">
                <a:moveTo>
                  <a:pt x="0" y="0"/>
                </a:moveTo>
                <a:lnTo>
                  <a:pt x="256656" y="0"/>
                </a:lnTo>
                <a:lnTo>
                  <a:pt x="256656" y="885022"/>
                </a:lnTo>
                <a:lnTo>
                  <a:pt x="0" y="8850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23721" y="826760"/>
            <a:ext cx="4298862" cy="7710963"/>
          </a:xfrm>
          <a:custGeom>
            <a:avLst/>
            <a:gdLst/>
            <a:ahLst/>
            <a:cxnLst/>
            <a:rect r="r" b="b" t="t" l="l"/>
            <a:pathLst>
              <a:path h="7710963" w="4298862">
                <a:moveTo>
                  <a:pt x="0" y="0"/>
                </a:moveTo>
                <a:lnTo>
                  <a:pt x="4298862" y="0"/>
                </a:lnTo>
                <a:lnTo>
                  <a:pt x="4298862" y="7710962"/>
                </a:lnTo>
                <a:lnTo>
                  <a:pt x="0" y="77109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266462" y="2384969"/>
            <a:ext cx="4210634" cy="7507639"/>
          </a:xfrm>
          <a:custGeom>
            <a:avLst/>
            <a:gdLst/>
            <a:ahLst/>
            <a:cxnLst/>
            <a:rect r="r" b="b" t="t" l="l"/>
            <a:pathLst>
              <a:path h="7507639" w="4210634">
                <a:moveTo>
                  <a:pt x="0" y="0"/>
                </a:moveTo>
                <a:lnTo>
                  <a:pt x="4210633" y="0"/>
                </a:lnTo>
                <a:lnTo>
                  <a:pt x="4210633" y="7507639"/>
                </a:lnTo>
                <a:lnTo>
                  <a:pt x="0" y="75076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020145" y="715976"/>
            <a:ext cx="4304267" cy="7710963"/>
          </a:xfrm>
          <a:custGeom>
            <a:avLst/>
            <a:gdLst/>
            <a:ahLst/>
            <a:cxnLst/>
            <a:rect r="r" b="b" t="t" l="l"/>
            <a:pathLst>
              <a:path h="7710963" w="4304267">
                <a:moveTo>
                  <a:pt x="0" y="0"/>
                </a:moveTo>
                <a:lnTo>
                  <a:pt x="4304268" y="0"/>
                </a:lnTo>
                <a:lnTo>
                  <a:pt x="4304268" y="7710962"/>
                </a:lnTo>
                <a:lnTo>
                  <a:pt x="0" y="77109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6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970131">
            <a:off x="9015672" y="1092714"/>
            <a:ext cx="256656" cy="885022"/>
          </a:xfrm>
          <a:custGeom>
            <a:avLst/>
            <a:gdLst/>
            <a:ahLst/>
            <a:cxnLst/>
            <a:rect r="r" b="b" t="t" l="l"/>
            <a:pathLst>
              <a:path h="885022" w="256656">
                <a:moveTo>
                  <a:pt x="0" y="0"/>
                </a:moveTo>
                <a:lnTo>
                  <a:pt x="256656" y="0"/>
                </a:lnTo>
                <a:lnTo>
                  <a:pt x="256656" y="885022"/>
                </a:lnTo>
                <a:lnTo>
                  <a:pt x="0" y="8850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8537722"/>
            <a:ext cx="18288000" cy="4206090"/>
          </a:xfrm>
          <a:custGeom>
            <a:avLst/>
            <a:gdLst/>
            <a:ahLst/>
            <a:cxnLst/>
            <a:rect r="r" b="b" t="t" l="l"/>
            <a:pathLst>
              <a:path h="4206090" w="18288000">
                <a:moveTo>
                  <a:pt x="0" y="0"/>
                </a:moveTo>
                <a:lnTo>
                  <a:pt x="18288000" y="0"/>
                </a:lnTo>
                <a:lnTo>
                  <a:pt x="18288000" y="4206091"/>
                </a:lnTo>
                <a:lnTo>
                  <a:pt x="0" y="42060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211473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965382" y="1874520"/>
            <a:ext cx="4098175" cy="7383780"/>
          </a:xfrm>
          <a:custGeom>
            <a:avLst/>
            <a:gdLst/>
            <a:ahLst/>
            <a:cxnLst/>
            <a:rect r="r" b="b" t="t" l="l"/>
            <a:pathLst>
              <a:path h="7383780" w="4098175">
                <a:moveTo>
                  <a:pt x="0" y="0"/>
                </a:moveTo>
                <a:lnTo>
                  <a:pt x="4098175" y="0"/>
                </a:lnTo>
                <a:lnTo>
                  <a:pt x="4098175" y="7383780"/>
                </a:lnTo>
                <a:lnTo>
                  <a:pt x="0" y="738378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175579" y="1874520"/>
            <a:ext cx="4106016" cy="7383780"/>
          </a:xfrm>
          <a:custGeom>
            <a:avLst/>
            <a:gdLst/>
            <a:ahLst/>
            <a:cxnLst/>
            <a:rect r="r" b="b" t="t" l="l"/>
            <a:pathLst>
              <a:path h="7383780" w="4106016">
                <a:moveTo>
                  <a:pt x="0" y="0"/>
                </a:moveTo>
                <a:lnTo>
                  <a:pt x="4106017" y="0"/>
                </a:lnTo>
                <a:lnTo>
                  <a:pt x="4106017" y="7383780"/>
                </a:lnTo>
                <a:lnTo>
                  <a:pt x="0" y="738378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6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970131">
            <a:off x="9015672" y="1092714"/>
            <a:ext cx="256656" cy="885022"/>
          </a:xfrm>
          <a:custGeom>
            <a:avLst/>
            <a:gdLst/>
            <a:ahLst/>
            <a:cxnLst/>
            <a:rect r="r" b="b" t="t" l="l"/>
            <a:pathLst>
              <a:path h="885022" w="256656">
                <a:moveTo>
                  <a:pt x="0" y="0"/>
                </a:moveTo>
                <a:lnTo>
                  <a:pt x="256656" y="0"/>
                </a:lnTo>
                <a:lnTo>
                  <a:pt x="256656" y="885022"/>
                </a:lnTo>
                <a:lnTo>
                  <a:pt x="0" y="8850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8537722"/>
            <a:ext cx="18288000" cy="4206090"/>
          </a:xfrm>
          <a:custGeom>
            <a:avLst/>
            <a:gdLst/>
            <a:ahLst/>
            <a:cxnLst/>
            <a:rect r="r" b="b" t="t" l="l"/>
            <a:pathLst>
              <a:path h="4206090" w="18288000">
                <a:moveTo>
                  <a:pt x="0" y="0"/>
                </a:moveTo>
                <a:lnTo>
                  <a:pt x="18288000" y="0"/>
                </a:lnTo>
                <a:lnTo>
                  <a:pt x="18288000" y="4206091"/>
                </a:lnTo>
                <a:lnTo>
                  <a:pt x="0" y="42060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211473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177204" y="1986741"/>
            <a:ext cx="3933592" cy="7117929"/>
          </a:xfrm>
          <a:custGeom>
            <a:avLst/>
            <a:gdLst/>
            <a:ahLst/>
            <a:cxnLst/>
            <a:rect r="r" b="b" t="t" l="l"/>
            <a:pathLst>
              <a:path h="7117929" w="3933592">
                <a:moveTo>
                  <a:pt x="0" y="0"/>
                </a:moveTo>
                <a:lnTo>
                  <a:pt x="3933592" y="0"/>
                </a:lnTo>
                <a:lnTo>
                  <a:pt x="3933592" y="7117929"/>
                </a:lnTo>
                <a:lnTo>
                  <a:pt x="0" y="711792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DAGCh13h6vM</dc:identifier>
  <dcterms:modified xsi:type="dcterms:W3CDTF">2011-08-01T06:04:30Z</dcterms:modified>
  <cp:revision>1</cp:revision>
  <dc:title>Maths Quiz Presentation Orange and Blue Simple Style</dc:title>
</cp:coreProperties>
</file>