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0" r:id="rId2"/>
    <p:sldId id="261" r:id="rId3"/>
    <p:sldId id="265" r:id="rId4"/>
    <p:sldId id="407" r:id="rId5"/>
    <p:sldId id="434" r:id="rId6"/>
    <p:sldId id="435" r:id="rId7"/>
    <p:sldId id="436" r:id="rId8"/>
    <p:sldId id="437" r:id="rId9"/>
    <p:sldId id="438" r:id="rId10"/>
    <p:sldId id="439" r:id="rId11"/>
    <p:sldId id="440" r:id="rId12"/>
    <p:sldId id="462" r:id="rId13"/>
    <p:sldId id="444" r:id="rId14"/>
    <p:sldId id="445" r:id="rId15"/>
    <p:sldId id="446" r:id="rId16"/>
    <p:sldId id="463" r:id="rId17"/>
    <p:sldId id="447" r:id="rId18"/>
    <p:sldId id="448" r:id="rId19"/>
    <p:sldId id="465" r:id="rId20"/>
    <p:sldId id="464" r:id="rId21"/>
    <p:sldId id="466" r:id="rId22"/>
    <p:sldId id="467" r:id="rId23"/>
    <p:sldId id="468" r:id="rId24"/>
    <p:sldId id="449" r:id="rId25"/>
    <p:sldId id="450" r:id="rId26"/>
    <p:sldId id="266" r:id="rId27"/>
    <p:sldId id="451" r:id="rId28"/>
    <p:sldId id="452" r:id="rId29"/>
    <p:sldId id="453" r:id="rId30"/>
    <p:sldId id="454" r:id="rId31"/>
    <p:sldId id="411" r:id="rId32"/>
    <p:sldId id="457" r:id="rId33"/>
    <p:sldId id="469" r:id="rId34"/>
    <p:sldId id="470" r:id="rId35"/>
    <p:sldId id="471" r:id="rId36"/>
    <p:sldId id="472" r:id="rId37"/>
    <p:sldId id="473" r:id="rId38"/>
    <p:sldId id="474" r:id="rId39"/>
    <p:sldId id="309" r:id="rId4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83F"/>
    <a:srgbClr val="502B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1" d="100"/>
          <a:sy n="81" d="100"/>
        </p:scale>
        <p:origin x="126" y="2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91CB7-8502-4D4E-816A-20BF8CED069F}" type="datetimeFigureOut">
              <a:rPr lang="pt-BR" smtClean="0"/>
              <a:t>07/02/2023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B07C1-B5BB-422B-BC9E-8A1DE23541C5}" type="slidenum">
              <a:rPr lang="pt-BR" smtClean="0"/>
              <a:t>‹nº›</a:t>
            </a:fld>
            <a:endParaRPr lang="pt-BR"/>
          </a:p>
        </p:txBody>
      </p:sp>
    </p:spTree>
    <p:extLst>
      <p:ext uri="{BB962C8B-B14F-4D97-AF65-F5344CB8AC3E}">
        <p14:creationId xmlns:p14="http://schemas.microsoft.com/office/powerpoint/2010/main" val="419023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1914d6b8a0_1_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1914d6b8a0_1_0:notes"/>
          <p:cNvSpPr txBox="1">
            <a:spLocks noGrp="1"/>
          </p:cNvSpPr>
          <p:nvPr>
            <p:ph type="body" idx="1"/>
          </p:nvPr>
        </p:nvSpPr>
        <p:spPr>
          <a:xfrm>
            <a:off x="756000" y="507852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11914d6b8a0_1_0:notes"/>
          <p:cNvSpPr txBox="1">
            <a:spLocks noGrp="1"/>
          </p:cNvSpPr>
          <p:nvPr>
            <p:ph type="sldNum" idx="12"/>
          </p:nvPr>
        </p:nvSpPr>
        <p:spPr>
          <a:xfrm>
            <a:off x="4278960" y="10157400"/>
            <a:ext cx="3280800" cy="53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f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0bb10b56d4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0bb10b56d4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0bb10b56d4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0bb10b56d4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27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0bb10b56d4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0bb10b56d4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70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1199374015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1199374015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40BEB0-89ED-412B-856D-930511C8DF2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C0F4CBA-5F0F-470C-9796-D67C72207A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1B8D984-E683-4818-BBA8-7029D1957D70}"/>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5" name="Espaço Reservado para Rodapé 4">
            <a:extLst>
              <a:ext uri="{FF2B5EF4-FFF2-40B4-BE49-F238E27FC236}">
                <a16:creationId xmlns:a16="http://schemas.microsoft.com/office/drawing/2014/main" id="{52E15B1B-5178-4EE2-9607-0295ED2D45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A234841-C483-4B58-A130-36681254C6C9}"/>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297220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B94C57-25F8-43FC-A986-720D3A5D903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30686E9-9470-4873-A0FC-AEFF08D23F8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31D2266-F7EB-4C64-AA76-5F3D84EFABE4}"/>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5" name="Espaço Reservado para Rodapé 4">
            <a:extLst>
              <a:ext uri="{FF2B5EF4-FFF2-40B4-BE49-F238E27FC236}">
                <a16:creationId xmlns:a16="http://schemas.microsoft.com/office/drawing/2014/main" id="{E9BEE509-9D6D-44C9-9CE4-A45E15E6CF7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7CAAAB3-00A4-4136-8B27-63B0C60BC312}"/>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222006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4BBF22-547D-4CEA-8FE0-CD91499FF02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C334100-D0B9-4BB8-AE75-E65F7E85FCD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6B84318-F5C1-4FFC-B025-6317B876B5D5}"/>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5" name="Espaço Reservado para Rodapé 4">
            <a:extLst>
              <a:ext uri="{FF2B5EF4-FFF2-40B4-BE49-F238E27FC236}">
                <a16:creationId xmlns:a16="http://schemas.microsoft.com/office/drawing/2014/main" id="{B4A6E750-CE91-4218-92DA-9217FFACB4A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A2005DC-FC7F-436A-B817-F0433AF2337B}"/>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210883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1">
  <p:cSld name="Portada 1">
    <p:bg>
      <p:bgPr>
        <a:solidFill>
          <a:schemeClr val="accent1"/>
        </a:solidFill>
        <a:effectLst/>
      </p:bgPr>
    </p:bg>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5606433" y="1964700"/>
            <a:ext cx="6057600" cy="2306400"/>
          </a:xfrm>
          <a:prstGeom prst="rect">
            <a:avLst/>
          </a:prstGeom>
        </p:spPr>
        <p:txBody>
          <a:bodyPr spcFirstLastPara="1" wrap="square" lIns="182850" tIns="182850" rIns="182850" bIns="182850" anchor="ctr" anchorCtr="0">
            <a:normAutofit/>
          </a:bodyPr>
          <a:lstStyle>
            <a:lvl1pPr lvl="0" rtl="0">
              <a:spcBef>
                <a:spcPts val="0"/>
              </a:spcBef>
              <a:spcAft>
                <a:spcPts val="0"/>
              </a:spcAft>
              <a:buNone/>
              <a:defRPr sz="4934" b="1">
                <a:solidFill>
                  <a:srgbClr val="FFFFFF"/>
                </a:solidFill>
                <a:latin typeface="Rajdhani"/>
                <a:ea typeface="Rajdhani"/>
                <a:cs typeface="Rajdhani"/>
                <a:sym typeface="Rajdhani"/>
              </a:defRPr>
            </a:lvl1pPr>
            <a:lvl2pPr lvl="1" rtl="0">
              <a:spcBef>
                <a:spcPts val="1000"/>
              </a:spcBef>
              <a:spcAft>
                <a:spcPts val="0"/>
              </a:spcAft>
              <a:buNone/>
              <a:defRPr sz="4934" b="1">
                <a:solidFill>
                  <a:srgbClr val="FFFFFF"/>
                </a:solidFill>
                <a:latin typeface="Rajdhani"/>
                <a:ea typeface="Rajdhani"/>
                <a:cs typeface="Rajdhani"/>
                <a:sym typeface="Rajdhani"/>
              </a:defRPr>
            </a:lvl2pPr>
            <a:lvl3pPr lvl="2" rtl="0">
              <a:spcBef>
                <a:spcPts val="1000"/>
              </a:spcBef>
              <a:spcAft>
                <a:spcPts val="0"/>
              </a:spcAft>
              <a:buNone/>
              <a:defRPr sz="4934" b="1">
                <a:solidFill>
                  <a:srgbClr val="FFFFFF"/>
                </a:solidFill>
                <a:latin typeface="Rajdhani"/>
                <a:ea typeface="Rajdhani"/>
                <a:cs typeface="Rajdhani"/>
                <a:sym typeface="Rajdhani"/>
              </a:defRPr>
            </a:lvl3pPr>
            <a:lvl4pPr lvl="3" rtl="0">
              <a:spcBef>
                <a:spcPts val="1000"/>
              </a:spcBef>
              <a:spcAft>
                <a:spcPts val="0"/>
              </a:spcAft>
              <a:buNone/>
              <a:defRPr sz="4934" b="1">
                <a:solidFill>
                  <a:srgbClr val="FFFFFF"/>
                </a:solidFill>
                <a:latin typeface="Rajdhani"/>
                <a:ea typeface="Rajdhani"/>
                <a:cs typeface="Rajdhani"/>
                <a:sym typeface="Rajdhani"/>
              </a:defRPr>
            </a:lvl4pPr>
            <a:lvl5pPr lvl="4" rtl="0">
              <a:spcBef>
                <a:spcPts val="1000"/>
              </a:spcBef>
              <a:spcAft>
                <a:spcPts val="0"/>
              </a:spcAft>
              <a:buNone/>
              <a:defRPr sz="4934" b="1">
                <a:solidFill>
                  <a:srgbClr val="FFFFFF"/>
                </a:solidFill>
                <a:latin typeface="Rajdhani"/>
                <a:ea typeface="Rajdhani"/>
                <a:cs typeface="Rajdhani"/>
                <a:sym typeface="Rajdhani"/>
              </a:defRPr>
            </a:lvl5pPr>
            <a:lvl6pPr lvl="5" rtl="0">
              <a:spcBef>
                <a:spcPts val="1000"/>
              </a:spcBef>
              <a:spcAft>
                <a:spcPts val="0"/>
              </a:spcAft>
              <a:buNone/>
              <a:defRPr sz="4934" b="1">
                <a:solidFill>
                  <a:srgbClr val="FFFFFF"/>
                </a:solidFill>
                <a:latin typeface="Rajdhani"/>
                <a:ea typeface="Rajdhani"/>
                <a:cs typeface="Rajdhani"/>
                <a:sym typeface="Rajdhani"/>
              </a:defRPr>
            </a:lvl6pPr>
            <a:lvl7pPr lvl="6" rtl="0">
              <a:spcBef>
                <a:spcPts val="1000"/>
              </a:spcBef>
              <a:spcAft>
                <a:spcPts val="0"/>
              </a:spcAft>
              <a:buNone/>
              <a:defRPr sz="4934" b="1">
                <a:solidFill>
                  <a:srgbClr val="FFFFFF"/>
                </a:solidFill>
                <a:latin typeface="Rajdhani"/>
                <a:ea typeface="Rajdhani"/>
                <a:cs typeface="Rajdhani"/>
                <a:sym typeface="Rajdhani"/>
              </a:defRPr>
            </a:lvl7pPr>
            <a:lvl8pPr lvl="7" rtl="0">
              <a:spcBef>
                <a:spcPts val="1000"/>
              </a:spcBef>
              <a:spcAft>
                <a:spcPts val="0"/>
              </a:spcAft>
              <a:buNone/>
              <a:defRPr sz="4934" b="1">
                <a:solidFill>
                  <a:srgbClr val="FFFFFF"/>
                </a:solidFill>
                <a:latin typeface="Rajdhani"/>
                <a:ea typeface="Rajdhani"/>
                <a:cs typeface="Rajdhani"/>
                <a:sym typeface="Rajdhani"/>
              </a:defRPr>
            </a:lvl8pPr>
            <a:lvl9pPr lvl="8" rtl="0">
              <a:spcBef>
                <a:spcPts val="1000"/>
              </a:spcBef>
              <a:spcAft>
                <a:spcPts val="1000"/>
              </a:spcAft>
              <a:buNone/>
              <a:defRPr sz="4934" b="1">
                <a:solidFill>
                  <a:srgbClr val="FFFFFF"/>
                </a:solidFill>
                <a:latin typeface="Rajdhani"/>
                <a:ea typeface="Rajdhani"/>
                <a:cs typeface="Rajdhani"/>
                <a:sym typeface="Rajdhani"/>
              </a:defRPr>
            </a:lvl9pPr>
          </a:lstStyle>
          <a:p>
            <a:endParaRPr/>
          </a:p>
        </p:txBody>
      </p:sp>
      <p:sp>
        <p:nvSpPr>
          <p:cNvPr id="159" name="Google Shape;159;p28"/>
          <p:cNvSpPr txBox="1">
            <a:spLocks noGrp="1"/>
          </p:cNvSpPr>
          <p:nvPr>
            <p:ph type="title" idx="2"/>
          </p:nvPr>
        </p:nvSpPr>
        <p:spPr>
          <a:xfrm>
            <a:off x="5606425" y="4348700"/>
            <a:ext cx="6014000" cy="957600"/>
          </a:xfrm>
          <a:prstGeom prst="rect">
            <a:avLst/>
          </a:prstGeom>
          <a:noFill/>
          <a:ln>
            <a:noFill/>
          </a:ln>
        </p:spPr>
        <p:txBody>
          <a:bodyPr spcFirstLastPara="1" wrap="square" lIns="182850" tIns="91400" rIns="182850" bIns="91400" anchor="t" anchorCtr="0">
            <a:normAutofit/>
          </a:bodyPr>
          <a:lstStyle>
            <a:lvl1pPr marR="0" lvl="0" rtl="0">
              <a:lnSpc>
                <a:spcPct val="90000"/>
              </a:lnSpc>
              <a:spcBef>
                <a:spcPts val="0"/>
              </a:spcBef>
              <a:spcAft>
                <a:spcPts val="0"/>
              </a:spcAft>
              <a:buClr>
                <a:srgbClr val="FFFFFF"/>
              </a:buClr>
              <a:buSzPts val="3600"/>
              <a:buFont typeface="Open Sans Light"/>
              <a:buNone/>
              <a:defRPr sz="2400" i="0" u="none" strike="noStrike" cap="none">
                <a:solidFill>
                  <a:srgbClr val="FFFFFF"/>
                </a:solidFill>
                <a:latin typeface="Open Sans Light"/>
                <a:ea typeface="Open Sans Light"/>
                <a:cs typeface="Open Sans Light"/>
                <a:sym typeface="Open Sans Light"/>
              </a:defRPr>
            </a:lvl1pPr>
            <a:lvl2pPr lvl="1" rtl="0">
              <a:spcBef>
                <a:spcPts val="1000"/>
              </a:spcBef>
              <a:spcAft>
                <a:spcPts val="0"/>
              </a:spcAft>
              <a:buClr>
                <a:srgbClr val="FFFFFF"/>
              </a:buClr>
              <a:buSzPts val="3600"/>
              <a:buFont typeface="Open Sans Light"/>
              <a:buNone/>
              <a:defRPr sz="2400">
                <a:solidFill>
                  <a:srgbClr val="FFFFFF"/>
                </a:solidFill>
                <a:latin typeface="Open Sans Light"/>
                <a:ea typeface="Open Sans Light"/>
                <a:cs typeface="Open Sans Light"/>
                <a:sym typeface="Open Sans Light"/>
              </a:defRPr>
            </a:lvl2pPr>
            <a:lvl3pPr lvl="2" rtl="0">
              <a:spcBef>
                <a:spcPts val="1000"/>
              </a:spcBef>
              <a:spcAft>
                <a:spcPts val="0"/>
              </a:spcAft>
              <a:buClr>
                <a:srgbClr val="FFFFFF"/>
              </a:buClr>
              <a:buSzPts val="3600"/>
              <a:buFont typeface="Open Sans Light"/>
              <a:buNone/>
              <a:defRPr sz="2400">
                <a:solidFill>
                  <a:srgbClr val="FFFFFF"/>
                </a:solidFill>
                <a:latin typeface="Open Sans Light"/>
                <a:ea typeface="Open Sans Light"/>
                <a:cs typeface="Open Sans Light"/>
                <a:sym typeface="Open Sans Light"/>
              </a:defRPr>
            </a:lvl3pPr>
            <a:lvl4pPr lvl="3" rtl="0">
              <a:spcBef>
                <a:spcPts val="1000"/>
              </a:spcBef>
              <a:spcAft>
                <a:spcPts val="0"/>
              </a:spcAft>
              <a:buClr>
                <a:srgbClr val="FFFFFF"/>
              </a:buClr>
              <a:buSzPts val="3600"/>
              <a:buFont typeface="Open Sans Light"/>
              <a:buNone/>
              <a:defRPr sz="2400">
                <a:solidFill>
                  <a:srgbClr val="FFFFFF"/>
                </a:solidFill>
                <a:latin typeface="Open Sans Light"/>
                <a:ea typeface="Open Sans Light"/>
                <a:cs typeface="Open Sans Light"/>
                <a:sym typeface="Open Sans Light"/>
              </a:defRPr>
            </a:lvl4pPr>
            <a:lvl5pPr lvl="4" rtl="0">
              <a:spcBef>
                <a:spcPts val="1000"/>
              </a:spcBef>
              <a:spcAft>
                <a:spcPts val="0"/>
              </a:spcAft>
              <a:buClr>
                <a:srgbClr val="FFFFFF"/>
              </a:buClr>
              <a:buSzPts val="3600"/>
              <a:buFont typeface="Open Sans Light"/>
              <a:buNone/>
              <a:defRPr sz="2400">
                <a:solidFill>
                  <a:srgbClr val="FFFFFF"/>
                </a:solidFill>
                <a:latin typeface="Open Sans Light"/>
                <a:ea typeface="Open Sans Light"/>
                <a:cs typeface="Open Sans Light"/>
                <a:sym typeface="Open Sans Light"/>
              </a:defRPr>
            </a:lvl5pPr>
            <a:lvl6pPr lvl="5" rtl="0">
              <a:spcBef>
                <a:spcPts val="1000"/>
              </a:spcBef>
              <a:spcAft>
                <a:spcPts val="0"/>
              </a:spcAft>
              <a:buClr>
                <a:srgbClr val="FFFFFF"/>
              </a:buClr>
              <a:buSzPts val="3600"/>
              <a:buFont typeface="Open Sans Light"/>
              <a:buNone/>
              <a:defRPr sz="2400">
                <a:solidFill>
                  <a:srgbClr val="FFFFFF"/>
                </a:solidFill>
                <a:latin typeface="Open Sans Light"/>
                <a:ea typeface="Open Sans Light"/>
                <a:cs typeface="Open Sans Light"/>
                <a:sym typeface="Open Sans Light"/>
              </a:defRPr>
            </a:lvl6pPr>
            <a:lvl7pPr lvl="6" rtl="0">
              <a:spcBef>
                <a:spcPts val="1000"/>
              </a:spcBef>
              <a:spcAft>
                <a:spcPts val="0"/>
              </a:spcAft>
              <a:buClr>
                <a:srgbClr val="FFFFFF"/>
              </a:buClr>
              <a:buSzPts val="3600"/>
              <a:buFont typeface="Open Sans Light"/>
              <a:buNone/>
              <a:defRPr sz="2400">
                <a:solidFill>
                  <a:srgbClr val="FFFFFF"/>
                </a:solidFill>
                <a:latin typeface="Open Sans Light"/>
                <a:ea typeface="Open Sans Light"/>
                <a:cs typeface="Open Sans Light"/>
                <a:sym typeface="Open Sans Light"/>
              </a:defRPr>
            </a:lvl7pPr>
            <a:lvl8pPr lvl="7" rtl="0">
              <a:spcBef>
                <a:spcPts val="1000"/>
              </a:spcBef>
              <a:spcAft>
                <a:spcPts val="0"/>
              </a:spcAft>
              <a:buClr>
                <a:srgbClr val="FFFFFF"/>
              </a:buClr>
              <a:buSzPts val="3600"/>
              <a:buFont typeface="Open Sans Light"/>
              <a:buNone/>
              <a:defRPr sz="2400">
                <a:solidFill>
                  <a:srgbClr val="FFFFFF"/>
                </a:solidFill>
                <a:latin typeface="Open Sans Light"/>
                <a:ea typeface="Open Sans Light"/>
                <a:cs typeface="Open Sans Light"/>
                <a:sym typeface="Open Sans Light"/>
              </a:defRPr>
            </a:lvl8pPr>
            <a:lvl9pPr lvl="8" rtl="0">
              <a:spcBef>
                <a:spcPts val="1000"/>
              </a:spcBef>
              <a:spcAft>
                <a:spcPts val="1000"/>
              </a:spcAft>
              <a:buClr>
                <a:srgbClr val="FFFFFF"/>
              </a:buClr>
              <a:buSzPts val="3600"/>
              <a:buFont typeface="Open Sans Light"/>
              <a:buNone/>
              <a:defRPr sz="2400">
                <a:solidFill>
                  <a:srgbClr val="FFFFFF"/>
                </a:solidFill>
                <a:latin typeface="Open Sans Light"/>
                <a:ea typeface="Open Sans Light"/>
                <a:cs typeface="Open Sans Light"/>
                <a:sym typeface="Open Sans Light"/>
              </a:defRPr>
            </a:lvl9pPr>
          </a:lstStyle>
          <a:p>
            <a:endParaRPr/>
          </a:p>
        </p:txBody>
      </p:sp>
    </p:spTree>
    <p:extLst>
      <p:ext uri="{BB962C8B-B14F-4D97-AF65-F5344CB8AC3E}">
        <p14:creationId xmlns:p14="http://schemas.microsoft.com/office/powerpoint/2010/main" val="1627956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50"/>
        <p:cNvGrpSpPr/>
        <p:nvPr/>
      </p:nvGrpSpPr>
      <p:grpSpPr>
        <a:xfrm>
          <a:off x="0" y="0"/>
          <a:ext cx="0" cy="0"/>
          <a:chOff x="0" y="0"/>
          <a:chExt cx="0" cy="0"/>
        </a:xfrm>
      </p:grpSpPr>
    </p:spTree>
    <p:extLst>
      <p:ext uri="{BB962C8B-B14F-4D97-AF65-F5344CB8AC3E}">
        <p14:creationId xmlns:p14="http://schemas.microsoft.com/office/powerpoint/2010/main" val="89407411"/>
      </p:ext>
    </p:extLst>
  </p:cSld>
  <p:clrMapOvr>
    <a:masterClrMapping/>
  </p:clrMapOvr>
  <p:extLst>
    <p:ext uri="{DCECCB84-F9BA-43D5-87BE-67443E8EF086}">
      <p15:sldGuideLst xmlns:p15="http://schemas.microsoft.com/office/powerpoint/2012/main">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C2D55-2C97-4991-A1CF-8CF30BC57FA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6DF0758-1AB7-4AF0-99FF-14F27E21DC0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3657CC8-02B4-43B6-A757-2887CA054CFB}"/>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5" name="Espaço Reservado para Rodapé 4">
            <a:extLst>
              <a:ext uri="{FF2B5EF4-FFF2-40B4-BE49-F238E27FC236}">
                <a16:creationId xmlns:a16="http://schemas.microsoft.com/office/drawing/2014/main" id="{70939367-EEE1-407D-B84A-7F29789445D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FA79EA3-1AE0-4C97-A8C1-7799DDAE6514}"/>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18784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1C4BBF-BFD1-403E-8210-325A7C753BC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83A2ABA-FD6F-4A72-97CE-180EC819EB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383134C-11E3-4E72-BF6D-FC232073CB61}"/>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5" name="Espaço Reservado para Rodapé 4">
            <a:extLst>
              <a:ext uri="{FF2B5EF4-FFF2-40B4-BE49-F238E27FC236}">
                <a16:creationId xmlns:a16="http://schemas.microsoft.com/office/drawing/2014/main" id="{7ADBCF2B-298D-4824-B79D-A5EF625F191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F3CEE99-69EB-4E99-8B39-9D197ABB58D6}"/>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217592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EA892-266F-4547-9553-9F5C94D7B9A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24AF336-0A8C-4B53-B16D-D0201FB4DCC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A140885-C01D-49F0-A70E-FEE1601C354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74176EE-567B-46DA-9DEB-23A49F4F6E26}"/>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6" name="Espaço Reservado para Rodapé 5">
            <a:extLst>
              <a:ext uri="{FF2B5EF4-FFF2-40B4-BE49-F238E27FC236}">
                <a16:creationId xmlns:a16="http://schemas.microsoft.com/office/drawing/2014/main" id="{E811E740-A1F7-40AF-9721-A4C3B8BD4A3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C7238C8-EDF8-4063-BC78-DB65B1FC7BCD}"/>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269383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A98FB-4A43-4820-B700-D3CEC8A6164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B6A2FAB-F6CC-4048-81EC-4D41F61AB7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506FC2B-725B-464C-B9AB-CEDFD1AD037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EA4E60D-4750-40EE-8171-F325F7161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96D9DC6-B093-4ACE-9C58-2354C4516DB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C920569-E3A4-4D10-978B-13DFFE08B917}"/>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8" name="Espaço Reservado para Rodapé 7">
            <a:extLst>
              <a:ext uri="{FF2B5EF4-FFF2-40B4-BE49-F238E27FC236}">
                <a16:creationId xmlns:a16="http://schemas.microsoft.com/office/drawing/2014/main" id="{BCB0C311-5268-41A9-93CB-FF09737D641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EE4CE40-7BF0-4E44-97EE-E78734E1A28C}"/>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11302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6B1C2-0B76-4D9B-9FCB-EF062B3BEE4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3EB1B90-5856-4221-BA94-002D12D6CB10}"/>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4" name="Espaço Reservado para Rodapé 3">
            <a:extLst>
              <a:ext uri="{FF2B5EF4-FFF2-40B4-BE49-F238E27FC236}">
                <a16:creationId xmlns:a16="http://schemas.microsoft.com/office/drawing/2014/main" id="{3FAE6320-93F0-418A-B84E-D80E4AF807E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39F9B3E-7E13-4243-AA70-98A37AFD9E83}"/>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234490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F2DE8FE-8F58-47BC-A87A-A15E15F152EA}"/>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3" name="Espaço Reservado para Rodapé 2">
            <a:extLst>
              <a:ext uri="{FF2B5EF4-FFF2-40B4-BE49-F238E27FC236}">
                <a16:creationId xmlns:a16="http://schemas.microsoft.com/office/drawing/2014/main" id="{FA8CE330-8C00-4FDF-B009-D14DE3949ED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4ED76C9-1DD2-46C0-B263-A092DFD78BB4}"/>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78724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A0C614-68BC-46AF-9358-6193CC172CD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717AE11-6BC5-4485-AAC5-F35D48006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C38336F-00F0-4414-AD9B-0094915F0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FDDF97C-2807-407F-81FD-7202215C50B1}"/>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6" name="Espaço Reservado para Rodapé 5">
            <a:extLst>
              <a:ext uri="{FF2B5EF4-FFF2-40B4-BE49-F238E27FC236}">
                <a16:creationId xmlns:a16="http://schemas.microsoft.com/office/drawing/2014/main" id="{2D7889FD-82C5-494B-B90D-2823C8B378D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B028AC0-FCFD-4317-BF46-914866A14CA6}"/>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173943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2A659-BF96-4338-B04A-6139EB79C3E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DDB1238-461A-426D-8534-6259585A9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02B67D0-8327-4CDC-B5D3-04FF0095E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56A895A-77FD-40D8-9C7B-F5F3E5366C4D}"/>
              </a:ext>
            </a:extLst>
          </p:cNvPr>
          <p:cNvSpPr>
            <a:spLocks noGrp="1"/>
          </p:cNvSpPr>
          <p:nvPr>
            <p:ph type="dt" sz="half" idx="10"/>
          </p:nvPr>
        </p:nvSpPr>
        <p:spPr/>
        <p:txBody>
          <a:bodyPr/>
          <a:lstStyle/>
          <a:p>
            <a:fld id="{39BFC261-3A67-4441-A8B2-05B04DEAF4FF}" type="datetimeFigureOut">
              <a:rPr lang="pt-BR" smtClean="0"/>
              <a:t>07/02/2023</a:t>
            </a:fld>
            <a:endParaRPr lang="pt-BR"/>
          </a:p>
        </p:txBody>
      </p:sp>
      <p:sp>
        <p:nvSpPr>
          <p:cNvPr id="6" name="Espaço Reservado para Rodapé 5">
            <a:extLst>
              <a:ext uri="{FF2B5EF4-FFF2-40B4-BE49-F238E27FC236}">
                <a16:creationId xmlns:a16="http://schemas.microsoft.com/office/drawing/2014/main" id="{9A604480-7B6A-43AE-B561-32814CBEDEA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0C87E38-AE86-412E-A49C-1265187653E6}"/>
              </a:ext>
            </a:extLst>
          </p:cNvPr>
          <p:cNvSpPr>
            <a:spLocks noGrp="1"/>
          </p:cNvSpPr>
          <p:nvPr>
            <p:ph type="sldNum" sz="quarter" idx="12"/>
          </p:nvPr>
        </p:nvSpPr>
        <p:spPr/>
        <p:txBody>
          <a:bodyPr/>
          <a:lstStyle/>
          <a:p>
            <a:fld id="{AEF3A360-30B9-4BF8-A4EF-EE7DE072D623}" type="slidenum">
              <a:rPr lang="pt-BR" smtClean="0"/>
              <a:t>‹nº›</a:t>
            </a:fld>
            <a:endParaRPr lang="pt-BR"/>
          </a:p>
        </p:txBody>
      </p:sp>
    </p:spTree>
    <p:extLst>
      <p:ext uri="{BB962C8B-B14F-4D97-AF65-F5344CB8AC3E}">
        <p14:creationId xmlns:p14="http://schemas.microsoft.com/office/powerpoint/2010/main" val="230657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m 7" descr="Ícone&#10;&#10;Descrição gerada automaticamente com confiança baixa">
            <a:extLst>
              <a:ext uri="{FF2B5EF4-FFF2-40B4-BE49-F238E27FC236}">
                <a16:creationId xmlns:a16="http://schemas.microsoft.com/office/drawing/2014/main" id="{BAECFB30-E9DE-4635-9545-3BFEF97D4AB1}"/>
              </a:ext>
            </a:extLst>
          </p:cNvPr>
          <p:cNvPicPr>
            <a:picLocks noChangeAspect="1"/>
          </p:cNvPicPr>
          <p:nvPr userDrawn="1"/>
        </p:nvPicPr>
        <p:blipFill rotWithShape="1">
          <a:blip r:embed="rId15">
            <a:duotone>
              <a:schemeClr val="bg2">
                <a:shade val="45000"/>
                <a:satMod val="135000"/>
              </a:schemeClr>
              <a:prstClr val="white"/>
            </a:duotone>
            <a:alphaModFix amt="50000"/>
            <a:extLst>
              <a:ext uri="{28A0092B-C50C-407E-A947-70E740481C1C}">
                <a14:useLocalDpi xmlns:a14="http://schemas.microsoft.com/office/drawing/2010/main" val="0"/>
              </a:ext>
            </a:extLst>
          </a:blip>
          <a:srcRect l="33109"/>
          <a:stretch/>
        </p:blipFill>
        <p:spPr>
          <a:xfrm>
            <a:off x="0" y="0"/>
            <a:ext cx="12186360" cy="6858000"/>
          </a:xfrm>
          <a:prstGeom prst="rect">
            <a:avLst/>
          </a:prstGeom>
        </p:spPr>
      </p:pic>
      <p:sp>
        <p:nvSpPr>
          <p:cNvPr id="2" name="Espaço Reservado para Título 1">
            <a:extLst>
              <a:ext uri="{FF2B5EF4-FFF2-40B4-BE49-F238E27FC236}">
                <a16:creationId xmlns:a16="http://schemas.microsoft.com/office/drawing/2014/main" id="{5952DFB7-44BB-4946-A8DE-7708F08B4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C9154F0-7172-441E-9B21-EC25958E8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C397EA-D3C5-480B-954E-A4D6EE63D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FC261-3A67-4441-A8B2-05B04DEAF4FF}" type="datetimeFigureOut">
              <a:rPr lang="pt-BR" smtClean="0"/>
              <a:t>07/02/2023</a:t>
            </a:fld>
            <a:endParaRPr lang="pt-BR"/>
          </a:p>
        </p:txBody>
      </p:sp>
      <p:sp>
        <p:nvSpPr>
          <p:cNvPr id="5" name="Espaço Reservado para Rodapé 4">
            <a:extLst>
              <a:ext uri="{FF2B5EF4-FFF2-40B4-BE49-F238E27FC236}">
                <a16:creationId xmlns:a16="http://schemas.microsoft.com/office/drawing/2014/main" id="{9339050A-3A99-4B3D-9DBA-818E4F4FB4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EA19DF8-68A0-4E1A-AC4A-E6F9A50E7D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3A360-30B9-4BF8-A4EF-EE7DE072D623}" type="slidenum">
              <a:rPr lang="pt-BR" smtClean="0"/>
              <a:t>‹nº›</a:t>
            </a:fld>
            <a:endParaRPr lang="pt-BR"/>
          </a:p>
        </p:txBody>
      </p:sp>
    </p:spTree>
    <p:extLst>
      <p:ext uri="{BB962C8B-B14F-4D97-AF65-F5344CB8AC3E}">
        <p14:creationId xmlns:p14="http://schemas.microsoft.com/office/powerpoint/2010/main" val="955094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8" name="Google Shape;368;p46"/>
          <p:cNvSpPr txBox="1"/>
          <p:nvPr/>
        </p:nvSpPr>
        <p:spPr>
          <a:xfrm>
            <a:off x="639100" y="6147216"/>
            <a:ext cx="6256000" cy="225639"/>
          </a:xfrm>
          <a:prstGeom prst="rect">
            <a:avLst/>
          </a:prstGeom>
          <a:noFill/>
          <a:ln>
            <a:noFill/>
          </a:ln>
        </p:spPr>
        <p:txBody>
          <a:bodyPr spcFirstLastPara="1" wrap="square" lIns="0" tIns="0" rIns="0" bIns="0" anchor="t" anchorCtr="0">
            <a:spAutoFit/>
          </a:bodyPr>
          <a:lstStyle/>
          <a:p>
            <a:pPr>
              <a:lnSpc>
                <a:spcPct val="110000"/>
              </a:lnSpc>
            </a:pPr>
            <a:r>
              <a:rPr lang="fr" sz="1333" dirty="0">
                <a:latin typeface="Archivo"/>
                <a:ea typeface="Archivo"/>
                <a:cs typeface="Archivo"/>
                <a:sym typeface="Archivo"/>
              </a:rPr>
              <a:t>P</a:t>
            </a:r>
            <a:r>
              <a:rPr lang="pt-BR" sz="1333" dirty="0">
                <a:latin typeface="Archivo"/>
                <a:ea typeface="Archivo"/>
                <a:cs typeface="Archivo"/>
                <a:sym typeface="Archivo"/>
              </a:rPr>
              <a:t>o</a:t>
            </a:r>
            <a:r>
              <a:rPr lang="fr" sz="1333" dirty="0">
                <a:latin typeface="Archivo"/>
                <a:ea typeface="Archivo"/>
                <a:cs typeface="Archivo"/>
                <a:sym typeface="Archivo"/>
              </a:rPr>
              <a:t>r Edilson Silva</a:t>
            </a:r>
            <a:endParaRPr sz="1333" b="1" dirty="0">
              <a:latin typeface="Archivo"/>
              <a:ea typeface="Archivo"/>
              <a:cs typeface="Archivo"/>
              <a:sym typeface="Archivo"/>
            </a:endParaRPr>
          </a:p>
        </p:txBody>
      </p:sp>
      <p:grpSp>
        <p:nvGrpSpPr>
          <p:cNvPr id="382" name="Google Shape;382;p46"/>
          <p:cNvGrpSpPr/>
          <p:nvPr/>
        </p:nvGrpSpPr>
        <p:grpSpPr>
          <a:xfrm>
            <a:off x="9245330" y="3289205"/>
            <a:ext cx="3023600" cy="3593800"/>
            <a:chOff x="6933997" y="2466904"/>
            <a:chExt cx="2267700" cy="2695350"/>
          </a:xfrm>
        </p:grpSpPr>
        <p:grpSp>
          <p:nvGrpSpPr>
            <p:cNvPr id="383" name="Google Shape;383;p46"/>
            <p:cNvGrpSpPr/>
            <p:nvPr/>
          </p:nvGrpSpPr>
          <p:grpSpPr>
            <a:xfrm>
              <a:off x="6933997" y="2466904"/>
              <a:ext cx="2267700" cy="2695350"/>
              <a:chOff x="6933997" y="2466904"/>
              <a:chExt cx="2267700" cy="2695350"/>
            </a:xfrm>
          </p:grpSpPr>
          <p:sp>
            <p:nvSpPr>
              <p:cNvPr id="384" name="Google Shape;384;p46"/>
              <p:cNvSpPr/>
              <p:nvPr/>
            </p:nvSpPr>
            <p:spPr>
              <a:xfrm rot="-5400000">
                <a:off x="6933997" y="2466904"/>
                <a:ext cx="2267700" cy="2267700"/>
              </a:xfrm>
              <a:prstGeom prst="arc">
                <a:avLst>
                  <a:gd name="adj1" fmla="val 16200000"/>
                  <a:gd name="adj2" fmla="val 0"/>
                </a:avLst>
              </a:prstGeom>
              <a:noFill/>
              <a:ln w="19050" cap="flat" cmpd="sng">
                <a:solidFill>
                  <a:schemeClr val="lt1"/>
                </a:solidFill>
                <a:prstDash val="solid"/>
                <a:round/>
                <a:headEnd type="none" w="sm" len="sm"/>
                <a:tailEnd type="none" w="sm" len="sm"/>
              </a:ln>
            </p:spPr>
            <p:txBody>
              <a:bodyPr spcFirstLastPara="1" wrap="square" lIns="60967" tIns="60967" rIns="60967" bIns="60967" anchor="ctr" anchorCtr="0">
                <a:noAutofit/>
              </a:bodyPr>
              <a:lstStyle/>
              <a:p>
                <a:endParaRPr sz="933">
                  <a:solidFill>
                    <a:schemeClr val="lt1"/>
                  </a:solidFill>
                </a:endParaRPr>
              </a:p>
            </p:txBody>
          </p:sp>
          <p:cxnSp>
            <p:nvCxnSpPr>
              <p:cNvPr id="385" name="Google Shape;385;p46"/>
              <p:cNvCxnSpPr>
                <a:stCxn id="384" idx="0"/>
              </p:cNvCxnSpPr>
              <p:nvPr/>
            </p:nvCxnSpPr>
            <p:spPr>
              <a:xfrm>
                <a:off x="6933997" y="3600754"/>
                <a:ext cx="0" cy="1561500"/>
              </a:xfrm>
              <a:prstGeom prst="straightConnector1">
                <a:avLst/>
              </a:prstGeom>
              <a:noFill/>
              <a:ln w="19050" cap="flat" cmpd="sng">
                <a:solidFill>
                  <a:schemeClr val="lt1"/>
                </a:solidFill>
                <a:prstDash val="solid"/>
                <a:round/>
                <a:headEnd type="none" w="sm" len="sm"/>
                <a:tailEnd type="none" w="sm" len="sm"/>
              </a:ln>
            </p:spPr>
          </p:cxnSp>
        </p:grpSp>
        <p:cxnSp>
          <p:nvCxnSpPr>
            <p:cNvPr id="386" name="Google Shape;386;p46"/>
            <p:cNvCxnSpPr>
              <a:stCxn id="384" idx="2"/>
            </p:cNvCxnSpPr>
            <p:nvPr/>
          </p:nvCxnSpPr>
          <p:spPr>
            <a:xfrm>
              <a:off x="8067847" y="2466904"/>
              <a:ext cx="1122000" cy="0"/>
            </a:xfrm>
            <a:prstGeom prst="straightConnector1">
              <a:avLst/>
            </a:prstGeom>
            <a:noFill/>
            <a:ln w="19050" cap="flat" cmpd="sng">
              <a:solidFill>
                <a:schemeClr val="lt1"/>
              </a:solidFill>
              <a:prstDash val="solid"/>
              <a:round/>
              <a:headEnd type="none" w="sm" len="sm"/>
              <a:tailEnd type="none" w="sm" len="sm"/>
            </a:ln>
          </p:spPr>
        </p:cxnSp>
      </p:grpSp>
      <p:pic>
        <p:nvPicPr>
          <p:cNvPr id="5" name="Imagem 4" descr="Desenho preto e branco&#10;&#10;Descrição gerada automaticamente com confiança baixa">
            <a:extLst>
              <a:ext uri="{FF2B5EF4-FFF2-40B4-BE49-F238E27FC236}">
                <a16:creationId xmlns:a16="http://schemas.microsoft.com/office/drawing/2014/main" id="{7D1B3FCC-859C-BC0D-7E02-ED4EF9074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1</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Banco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2059934"/>
            <a:ext cx="11908510"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fontAlgn="base">
              <a:lnSpc>
                <a:spcPct val="150000"/>
              </a:lnSpc>
              <a:buFontTx/>
              <a:buChar char="-"/>
            </a:pPr>
            <a:r>
              <a:rPr lang="pt-BR" sz="2000" b="1" dirty="0">
                <a:solidFill>
                  <a:schemeClr val="tx1"/>
                </a:solidFill>
                <a:latin typeface="Montserrat" panose="00000500000000000000" pitchFamily="2" charset="0"/>
                <a:cs typeface="Mongolian Baiti" panose="03000500000000000000" pitchFamily="66" charset="0"/>
              </a:rPr>
              <a:t>Banco de dados</a:t>
            </a:r>
          </a:p>
          <a:p>
            <a:pPr marL="800100" lvl="1" indent="-342900" fontAlgn="base">
              <a:lnSpc>
                <a:spcPct val="150000"/>
              </a:lnSpc>
              <a:buFontTx/>
              <a:buChar char="-"/>
            </a:pPr>
            <a:r>
              <a:rPr lang="pt-BR" sz="2000" b="1" dirty="0">
                <a:solidFill>
                  <a:schemeClr val="tx1"/>
                </a:solidFill>
                <a:latin typeface="Montserrat" panose="00000500000000000000" pitchFamily="2" charset="0"/>
                <a:cs typeface="Mongolian Baiti" panose="03000500000000000000" pitchFamily="66" charset="0"/>
              </a:rPr>
              <a:t>Evolução das aplicações ao longo dos anos</a:t>
            </a:r>
            <a:endParaRPr lang="pt-BR" sz="2000" dirty="0">
              <a:solidFill>
                <a:schemeClr val="tx1"/>
              </a:solidFill>
              <a:latin typeface="Montserrat" panose="00000500000000000000" pitchFamily="2" charset="0"/>
              <a:cs typeface="Mongolian Baiti" panose="03000500000000000000" pitchFamily="66" charset="0"/>
            </a:endParaRPr>
          </a:p>
          <a:p>
            <a:pPr marL="0" marR="0" lvl="0" indent="0" algn="l" rtl="0">
              <a:lnSpc>
                <a:spcPct val="150000"/>
              </a:lnSpc>
              <a:spcBef>
                <a:spcPts val="0"/>
              </a:spcBef>
              <a:spcAft>
                <a:spcPts val="0"/>
              </a:spcAft>
              <a:buClr>
                <a:schemeClr val="lt1"/>
              </a:buClr>
              <a:buSzPts val="2500"/>
              <a:buFont typeface="Calibri"/>
              <a:buNone/>
            </a:pPr>
            <a:r>
              <a:rPr lang="pt-BR" sz="2000" b="0" i="0" u="none" strike="noStrike" cap="none" dirty="0">
                <a:solidFill>
                  <a:schemeClr val="tx1"/>
                </a:solidFill>
                <a:latin typeface="Montserrat" panose="00000500000000000000" pitchFamily="2" charset="0"/>
                <a:ea typeface="Calibri"/>
                <a:cs typeface="Calibri"/>
                <a:sym typeface="Calibri"/>
              </a:rPr>
              <a:t>	- </a:t>
            </a:r>
            <a:r>
              <a:rPr lang="pt-BR" sz="2000" dirty="0">
                <a:solidFill>
                  <a:srgbClr val="202122"/>
                </a:solidFill>
                <a:latin typeface="Montserrat" panose="00000500000000000000" pitchFamily="2" charset="0"/>
                <a:cs typeface="Mongolian Baiti" panose="03000500000000000000" pitchFamily="66" charset="0"/>
              </a:rPr>
              <a:t>Inicialmente, baseadas em Sistemas de Arquivos; </a:t>
            </a:r>
          </a:p>
          <a:p>
            <a:pPr marL="0" marR="0" lvl="0" indent="0" algn="l" rtl="0">
              <a:lnSpc>
                <a:spcPct val="150000"/>
              </a:lnSpc>
              <a:spcBef>
                <a:spcPts val="0"/>
              </a:spcBef>
              <a:spcAft>
                <a:spcPts val="0"/>
              </a:spcAft>
              <a:buClr>
                <a:schemeClr val="lt1"/>
              </a:buClr>
              <a:buSzPts val="2500"/>
              <a:buFont typeface="Calibri"/>
              <a:buNone/>
            </a:pPr>
            <a:r>
              <a:rPr lang="pt-BR" sz="2000" dirty="0">
                <a:solidFill>
                  <a:srgbClr val="202122"/>
                </a:solidFill>
                <a:latin typeface="Montserrat" panose="00000500000000000000" pitchFamily="2" charset="0"/>
                <a:cs typeface="Mongolian Baiti" panose="03000500000000000000" pitchFamily="66" charset="0"/>
              </a:rPr>
              <a:t>	- Duplicação de dados (redundância); </a:t>
            </a:r>
          </a:p>
          <a:p>
            <a:pPr marL="0" marR="0" lvl="0" indent="0" algn="l" rtl="0">
              <a:lnSpc>
                <a:spcPct val="150000"/>
              </a:lnSpc>
              <a:spcBef>
                <a:spcPts val="0"/>
              </a:spcBef>
              <a:spcAft>
                <a:spcPts val="0"/>
              </a:spcAft>
              <a:buClr>
                <a:schemeClr val="lt1"/>
              </a:buClr>
              <a:buSzPts val="2500"/>
              <a:buFont typeface="Calibri"/>
              <a:buNone/>
            </a:pPr>
            <a:r>
              <a:rPr lang="pt-BR" sz="2000" dirty="0">
                <a:solidFill>
                  <a:srgbClr val="202122"/>
                </a:solidFill>
                <a:latin typeface="Montserrat" panose="00000500000000000000" pitchFamily="2" charset="0"/>
                <a:cs typeface="Mongolian Baiti" panose="03000500000000000000" pitchFamily="66" charset="0"/>
              </a:rPr>
              <a:t>	- Incoerência de uma mesma informação armazenada (inconsistência);</a:t>
            </a:r>
          </a:p>
          <a:p>
            <a:pPr marL="0" marR="0" lvl="0" indent="0" algn="l" rtl="0">
              <a:lnSpc>
                <a:spcPct val="150000"/>
              </a:lnSpc>
              <a:spcBef>
                <a:spcPts val="0"/>
              </a:spcBef>
              <a:spcAft>
                <a:spcPts val="0"/>
              </a:spcAft>
              <a:buClr>
                <a:schemeClr val="lt1"/>
              </a:buClr>
              <a:buSzPts val="2500"/>
              <a:buFont typeface="Calibri"/>
              <a:buNone/>
            </a:pPr>
            <a:r>
              <a:rPr lang="pt-BR" sz="2000" dirty="0">
                <a:solidFill>
                  <a:srgbClr val="202122"/>
                </a:solidFill>
                <a:latin typeface="Montserrat" panose="00000500000000000000" pitchFamily="2" charset="0"/>
                <a:cs typeface="Mongolian Baiti" panose="03000500000000000000" pitchFamily="66" charset="0"/>
              </a:rPr>
              <a:t>	- Aumento do grau de complexidade na construção e manutenção das aplicações; 	- Duplicação de tarefas feitas para cada aplicação;</a:t>
            </a:r>
          </a:p>
          <a:p>
            <a:pPr marL="0" marR="0" lvl="0" indent="0" algn="l" rtl="0">
              <a:lnSpc>
                <a:spcPct val="150000"/>
              </a:lnSpc>
              <a:spcBef>
                <a:spcPts val="0"/>
              </a:spcBef>
              <a:spcAft>
                <a:spcPts val="0"/>
              </a:spcAft>
              <a:buClr>
                <a:schemeClr val="lt1"/>
              </a:buClr>
              <a:buSzPts val="2500"/>
              <a:buFont typeface="Calibri"/>
              <a:buNone/>
            </a:pPr>
            <a:r>
              <a:rPr lang="pt-BR" sz="2000" dirty="0">
                <a:solidFill>
                  <a:srgbClr val="202122"/>
                </a:solidFill>
                <a:latin typeface="Montserrat" panose="00000500000000000000" pitchFamily="2" charset="0"/>
                <a:cs typeface="Mongolian Baiti" panose="03000500000000000000" pitchFamily="66" charset="0"/>
              </a:rPr>
              <a:t>	- Aumento do custo de manutenção.</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747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1</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Banco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2059934"/>
            <a:ext cx="12063984"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fontAlgn="base">
              <a:lnSpc>
                <a:spcPct val="150000"/>
              </a:lnSpc>
              <a:buFontTx/>
              <a:buChar char="-"/>
            </a:pPr>
            <a:r>
              <a:rPr lang="pt-BR" sz="2000" b="1" dirty="0">
                <a:solidFill>
                  <a:schemeClr val="tx1"/>
                </a:solidFill>
                <a:latin typeface="Montserrat" panose="00000500000000000000" pitchFamily="2" charset="0"/>
                <a:cs typeface="Mongolian Baiti" panose="03000500000000000000" pitchFamily="66" charset="0"/>
              </a:rPr>
              <a:t>Banco de dados</a:t>
            </a:r>
          </a:p>
          <a:p>
            <a:pPr marL="800100" lvl="1" indent="-342900" fontAlgn="base">
              <a:lnSpc>
                <a:spcPct val="150000"/>
              </a:lnSpc>
              <a:buFontTx/>
              <a:buChar char="-"/>
            </a:pPr>
            <a:r>
              <a:rPr lang="pt-BR" sz="2000" b="1" dirty="0">
                <a:solidFill>
                  <a:schemeClr val="tx1"/>
                </a:solidFill>
                <a:latin typeface="Montserrat" panose="00000500000000000000" pitchFamily="2" charset="0"/>
                <a:cs typeface="Mongolian Baiti" panose="03000500000000000000" pitchFamily="66" charset="0"/>
              </a:rPr>
              <a:t>Pensando em sistemas</a:t>
            </a:r>
          </a:p>
          <a:p>
            <a:pPr fontAlgn="base">
              <a:lnSpc>
                <a:spcPct val="150000"/>
              </a:lnSpc>
              <a:buClr>
                <a:schemeClr val="lt1"/>
              </a:buClr>
              <a:buSzPts val="2500"/>
            </a:pPr>
            <a:r>
              <a:rPr lang="pt-BR" sz="2000" dirty="0">
                <a:solidFill>
                  <a:srgbClr val="202122"/>
                </a:solidFill>
                <a:latin typeface="Montserrat" panose="00000500000000000000" pitchFamily="2" charset="0"/>
                <a:cs typeface="Mongolian Baiti" panose="03000500000000000000" pitchFamily="66" charset="0"/>
              </a:rPr>
              <a:t>	Com o tempo, foram sendo identificadas funcionalidades comuns a</a:t>
            </a:r>
          </a:p>
          <a:p>
            <a:pPr fontAlgn="base">
              <a:lnSpc>
                <a:spcPct val="150000"/>
              </a:lnSpc>
              <a:buClr>
                <a:schemeClr val="lt1"/>
              </a:buClr>
              <a:buSzPts val="2500"/>
            </a:pPr>
            <a:r>
              <a:rPr lang="pt-BR" sz="2000" dirty="0">
                <a:solidFill>
                  <a:srgbClr val="202122"/>
                </a:solidFill>
                <a:latin typeface="Montserrat" panose="00000500000000000000" pitchFamily="2" charset="0"/>
                <a:cs typeface="Mongolian Baiti" panose="03000500000000000000" pitchFamily="66" charset="0"/>
              </a:rPr>
              <a:t>	muitos programas. Por exemplo, hoje em dia, a grande maioria dos programas 	comunica-se com os usuários através de interfaces gráficas de janelas.</a:t>
            </a:r>
          </a:p>
          <a:p>
            <a:pPr fontAlgn="base">
              <a:lnSpc>
                <a:spcPct val="150000"/>
              </a:lnSpc>
              <a:buClr>
                <a:schemeClr val="lt1"/>
              </a:buClr>
              <a:buSzPts val="2500"/>
            </a:pPr>
            <a:r>
              <a:rPr lang="pt-BR" sz="2000" dirty="0">
                <a:solidFill>
                  <a:srgbClr val="202122"/>
                </a:solidFill>
                <a:latin typeface="Montserrat" panose="00000500000000000000" pitchFamily="2" charset="0"/>
                <a:cs typeface="Mongolian Baiti" panose="03000500000000000000" pitchFamily="66" charset="0"/>
              </a:rPr>
              <a:t>	Entretanto, normalmente, os programas não contém todo código referente a</a:t>
            </a:r>
          </a:p>
          <a:p>
            <a:pPr fontAlgn="base">
              <a:lnSpc>
                <a:spcPct val="150000"/>
              </a:lnSpc>
              <a:buClr>
                <a:schemeClr val="lt1"/>
              </a:buClr>
              <a:buSzPts val="2500"/>
            </a:pPr>
            <a:r>
              <a:rPr lang="pt-BR" sz="2000" dirty="0">
                <a:solidFill>
                  <a:srgbClr val="202122"/>
                </a:solidFill>
                <a:latin typeface="Montserrat" panose="00000500000000000000" pitchFamily="2" charset="0"/>
                <a:cs typeface="Mongolian Baiti" panose="03000500000000000000" pitchFamily="66" charset="0"/>
              </a:rPr>
              <a:t>	exibição dos dados na interface, mas utilizam gerenciadores de interface de 	usuário, conjuntos de rotinas que incluem as funcionalidades que um programador 	vai necessitar frequentemente, ao construir uma interface de usuário</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970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1</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Banco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2059934"/>
            <a:ext cx="12063984"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fontAlgn="base">
              <a:lnSpc>
                <a:spcPct val="150000"/>
              </a:lnSpc>
              <a:buFontTx/>
              <a:buChar char="-"/>
            </a:pPr>
            <a:r>
              <a:rPr lang="pt-BR" sz="2000" b="1" dirty="0">
                <a:solidFill>
                  <a:schemeClr val="tx1"/>
                </a:solidFill>
                <a:latin typeface="Montserrat" panose="00000500000000000000" pitchFamily="2" charset="0"/>
                <a:cs typeface="Mongolian Baiti" panose="03000500000000000000" pitchFamily="66" charset="0"/>
              </a:rPr>
              <a:t>Banco de dados</a:t>
            </a:r>
          </a:p>
          <a:p>
            <a:pPr marL="800100" lvl="1" indent="-342900" fontAlgn="base">
              <a:lnSpc>
                <a:spcPct val="150000"/>
              </a:lnSpc>
              <a:buFontTx/>
              <a:buChar char="-"/>
            </a:pPr>
            <a:r>
              <a:rPr lang="pt-BR" sz="2000" b="1" dirty="0">
                <a:solidFill>
                  <a:schemeClr val="tx1"/>
                </a:solidFill>
                <a:latin typeface="Montserrat" panose="00000500000000000000" pitchFamily="2" charset="0"/>
                <a:cs typeface="Mongolian Baiti" panose="03000500000000000000" pitchFamily="66" charset="0"/>
              </a:rPr>
              <a:t>Pensando em sistemas</a:t>
            </a:r>
          </a:p>
          <a:p>
            <a:pPr fontAlgn="base">
              <a:lnSpc>
                <a:spcPct val="150000"/>
              </a:lnSpc>
              <a:buClr>
                <a:schemeClr val="lt1"/>
              </a:buClr>
              <a:buSzPts val="2500"/>
            </a:pPr>
            <a:r>
              <a:rPr lang="pt-BR" sz="2000" dirty="0">
                <a:solidFill>
                  <a:srgbClr val="202122"/>
                </a:solidFill>
                <a:latin typeface="Montserrat" panose="00000500000000000000" pitchFamily="2" charset="0"/>
                <a:cs typeface="Mongolian Baiti" panose="03000500000000000000" pitchFamily="66" charset="0"/>
              </a:rPr>
              <a:t>	Da mesma forma, para comunicar-se com processos remotos, usam gerenciadores</a:t>
            </a:r>
          </a:p>
          <a:p>
            <a:pPr fontAlgn="base">
              <a:lnSpc>
                <a:spcPct val="150000"/>
              </a:lnSpc>
              <a:buClr>
                <a:schemeClr val="lt1"/>
              </a:buClr>
              <a:buSzPts val="2500"/>
            </a:pPr>
            <a:r>
              <a:rPr lang="pt-BR" sz="2000" dirty="0">
                <a:solidFill>
                  <a:srgbClr val="202122"/>
                </a:solidFill>
                <a:latin typeface="Montserrat" panose="00000500000000000000" pitchFamily="2" charset="0"/>
                <a:cs typeface="Mongolian Baiti" panose="03000500000000000000" pitchFamily="66" charset="0"/>
              </a:rPr>
              <a:t>	de comunicação. Para manter grandes repositórios compartilhados de dados,</a:t>
            </a:r>
          </a:p>
          <a:p>
            <a:pPr fontAlgn="base">
              <a:lnSpc>
                <a:spcPct val="150000"/>
              </a:lnSpc>
              <a:buClr>
                <a:schemeClr val="lt1"/>
              </a:buClr>
              <a:buSzPts val="2500"/>
            </a:pPr>
            <a:r>
              <a:rPr lang="pt-BR" sz="2000" dirty="0">
                <a:solidFill>
                  <a:srgbClr val="202122"/>
                </a:solidFill>
                <a:latin typeface="Montserrat" panose="00000500000000000000" pitchFamily="2" charset="0"/>
                <a:cs typeface="Mongolian Baiti" panose="03000500000000000000" pitchFamily="66" charset="0"/>
              </a:rPr>
              <a:t>	ou seja, para manter bancos de dados, são usados sistemas de gerência de banco de</a:t>
            </a:r>
          </a:p>
          <a:p>
            <a:pPr fontAlgn="base">
              <a:lnSpc>
                <a:spcPct val="150000"/>
              </a:lnSpc>
              <a:buClr>
                <a:schemeClr val="lt1"/>
              </a:buClr>
              <a:buSzPts val="2500"/>
            </a:pPr>
            <a:r>
              <a:rPr lang="pt-BR" sz="2000" dirty="0">
                <a:solidFill>
                  <a:srgbClr val="202122"/>
                </a:solidFill>
                <a:latin typeface="Montserrat" panose="00000500000000000000" pitchFamily="2" charset="0"/>
                <a:cs typeface="Mongolian Baiti" panose="03000500000000000000" pitchFamily="66" charset="0"/>
              </a:rPr>
              <a:t>	dados (SGBD)</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10954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Shape 512"/>
        <p:cNvGrpSpPr/>
        <p:nvPr/>
      </p:nvGrpSpPr>
      <p:grpSpPr>
        <a:xfrm>
          <a:off x="0" y="0"/>
          <a:ext cx="0" cy="0"/>
          <a:chOff x="0" y="0"/>
          <a:chExt cx="0" cy="0"/>
        </a:xfrm>
      </p:grpSpPr>
      <p:sp>
        <p:nvSpPr>
          <p:cNvPr id="513" name="Google Shape;513;p51"/>
          <p:cNvSpPr/>
          <p:nvPr/>
        </p:nvSpPr>
        <p:spPr>
          <a:xfrm>
            <a:off x="3685867" y="2769183"/>
            <a:ext cx="2818400" cy="914000"/>
          </a:xfrm>
          <a:prstGeom prst="roundRect">
            <a:avLst>
              <a:gd name="adj" fmla="val 50000"/>
            </a:avLst>
          </a:prstGeom>
          <a:solidFill>
            <a:srgbClr val="ED183F"/>
          </a:solidFill>
          <a:ln>
            <a:noFill/>
          </a:ln>
        </p:spPr>
        <p:txBody>
          <a:bodyPr spcFirstLastPara="1" wrap="square" lIns="60950" tIns="60950" rIns="60950" bIns="60950" anchor="ctr" anchorCtr="0">
            <a:noAutofit/>
          </a:bodyPr>
          <a:lstStyle/>
          <a:p>
            <a:endParaRPr sz="1200"/>
          </a:p>
        </p:txBody>
      </p:sp>
      <p:sp>
        <p:nvSpPr>
          <p:cNvPr id="514" name="Google Shape;514;p51"/>
          <p:cNvSpPr txBox="1"/>
          <p:nvPr/>
        </p:nvSpPr>
        <p:spPr>
          <a:xfrm>
            <a:off x="2016086" y="2955119"/>
            <a:ext cx="9166033" cy="430887"/>
          </a:xfrm>
          <a:prstGeom prst="rect">
            <a:avLst/>
          </a:prstGeom>
          <a:solidFill>
            <a:srgbClr val="7F7F7F">
              <a:alpha val="0"/>
            </a:srgbClr>
          </a:solidFill>
          <a:ln>
            <a:noFill/>
          </a:ln>
        </p:spPr>
        <p:txBody>
          <a:bodyPr spcFirstLastPara="1" wrap="square" lIns="0" tIns="0" rIns="0" bIns="0" anchor="t" anchorCtr="0">
            <a:spAutoFit/>
          </a:bodyPr>
          <a:lstStyle/>
          <a:p>
            <a:pPr algn="ctr"/>
            <a:r>
              <a:rPr lang="pt-BR" sz="2800" dirty="0">
                <a:solidFill>
                  <a:schemeClr val="bg1"/>
                </a:solidFill>
                <a:latin typeface="Open Sans Light"/>
                <a:ea typeface="Open Sans Light"/>
                <a:cs typeface="Open Sans Light"/>
                <a:sym typeface="Open Sans Light"/>
              </a:rPr>
              <a:t>Modelagem de dados</a:t>
            </a:r>
          </a:p>
        </p:txBody>
      </p:sp>
    </p:spTree>
    <p:extLst>
      <p:ext uri="{BB962C8B-B14F-4D97-AF65-F5344CB8AC3E}">
        <p14:creationId xmlns:p14="http://schemas.microsoft.com/office/powerpoint/2010/main" val="3365053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Em Resumo</a:t>
            </a:r>
          </a:p>
          <a:p>
            <a:pPr marL="800100" lvl="1"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A modelagem de dados é o processo de diagramação de fluxos de dados. Ao criar uma estrutura de banco de dados nova ou alternativa, o designer começa com um diagrama de como os dados fluirão para dentro e para fora do banco de dados. Este diagrama de fluxo é usado para definir as características dos formatos de dados, estruturas e funções de manipulação de banco de dados para oferecer suporte eficiente aos requisitos de fluxo de dados. Depois que o banco de dados foi construído e implantado, o modelo de dados continua vivo para se tornar a documentação e a justificativa de por que o banco de dados existe e como os fluxos de dados foram projetados.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8025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Porque modelar</a:t>
            </a:r>
          </a:p>
          <a:p>
            <a:pPr marL="800100" lvl="1"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Um modelo de dados abrangente e otimizado ajuda a criar um banco de dados simplificado e lógico que elimina a redundância, reduz os requisitos de armazenamento e permite uma recuperação eficiente.</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4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Porque modelar</a:t>
            </a:r>
          </a:p>
          <a:p>
            <a:pPr marL="800100" lvl="1"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Um modelo de banco de dados é uma descrição dos tipos de informações que estão armazenadas em um banco de dados. Por exemplo, no caso de uma indústria que produz determinado produto, o modelo de dados poderia informar que o banco de dados armazena informações sobre produtos e que, para cada produto, são armazenados seu código, preço e descrição</a:t>
            </a:r>
          </a:p>
          <a:p>
            <a:pPr marL="800100" lvl="1" indent="-342900" fontAlgn="base">
              <a:lnSpc>
                <a:spcPct val="150000"/>
              </a:lnSpc>
              <a:buFontTx/>
              <a:buChar char="-"/>
            </a:pPr>
            <a:endParaRPr lang="pt-BR" sz="2000" dirty="0">
              <a:solidFill>
                <a:srgbClr val="202122"/>
              </a:solidFill>
              <a:latin typeface="Montserrat" panose="00000500000000000000" pitchFamily="2" charset="0"/>
              <a:cs typeface="Mongolian Baiti" panose="03000500000000000000" pitchFamily="66" charset="0"/>
            </a:endParaRPr>
          </a:p>
          <a:p>
            <a:pPr lvl="2" algn="ctr" fontAlgn="base">
              <a:lnSpc>
                <a:spcPct val="150000"/>
              </a:lnSpc>
            </a:pPr>
            <a:r>
              <a:rPr lang="pt-BR" sz="3200" b="1" dirty="0">
                <a:solidFill>
                  <a:srgbClr val="ED183F"/>
                </a:solidFill>
              </a:rPr>
              <a:t>modelo de dados = descrição formal da estrutura de um banco de dados</a:t>
            </a:r>
            <a:endParaRPr lang="pt-BR" sz="3200" b="1" dirty="0">
              <a:solidFill>
                <a:srgbClr val="ED183F"/>
              </a:solidFill>
              <a:latin typeface="Montserrat" panose="00000500000000000000" pitchFamily="2" charset="0"/>
              <a:cs typeface="Mongolian Baiti" panose="03000500000000000000" pitchFamily="66" charset="0"/>
            </a:endParaRP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12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Modelagem</a:t>
            </a:r>
          </a:p>
          <a:p>
            <a:pPr marL="800100" lvl="1"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No projeto de banco de dados, normalmente são considerados dois níveis de abstração de modelo de dados, o do modelo conceitual e o do modelo lógico.</a:t>
            </a:r>
          </a:p>
          <a:p>
            <a:pPr marL="800100" lvl="1"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Além dos dois citados acima, também temos o modelo físico com a usa implementação.</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300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Modelagem</a:t>
            </a:r>
          </a:p>
          <a:p>
            <a:pPr marL="800100" lvl="1"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Níveis de modelagem - Modelo de dados conceitual </a:t>
            </a: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Este é o modelo de “quadro geral” que representa a estrutura geral e o conteúdo, mas não os detalhes do plano de dados. É o ponto de partida típico para modelagem de dados, identificando os vários conjuntos de dados e fluxo de dados através da organização. O modelo conceitual é o projeto de alto nível para o desenvolvimento dos modelos lógico e físico e é uma parte importante da documentação da arquitetura de dados.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3169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908510"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Modelagem</a:t>
            </a:r>
          </a:p>
          <a:p>
            <a:pPr marL="800100" lvl="1"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Níveis de modelagem - Modelo de dados conceitual </a:t>
            </a: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A técnica mais difundida de modelagem conceitual é a abordagem entidade-relacionamento (ER). Nesta técnica, um modelo conceitual é usualmente representado através de um diagrama, chamado diagrama entidade-relacionamento (DER).</a:t>
            </a:r>
          </a:p>
          <a:p>
            <a:pPr marL="1257300" lvl="2" indent="-342900" fontAlgn="base">
              <a:lnSpc>
                <a:spcPct val="150000"/>
              </a:lnSpc>
              <a:buFontTx/>
              <a:buChar char="-"/>
            </a:pPr>
            <a:endParaRPr lang="pt-BR" sz="2000" dirty="0">
              <a:solidFill>
                <a:srgbClr val="202122"/>
              </a:solidFill>
              <a:latin typeface="Montserrat" panose="00000500000000000000" pitchFamily="2" charset="0"/>
              <a:cs typeface="Mongolian Baiti" panose="03000500000000000000" pitchFamily="66" charset="0"/>
            </a:endParaRP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Imagem 15" descr="Imagem em preto e branco&#10;&#10;Descrição gerada automaticamente">
            <a:extLst>
              <a:ext uri="{FF2B5EF4-FFF2-40B4-BE49-F238E27FC236}">
                <a16:creationId xmlns:a16="http://schemas.microsoft.com/office/drawing/2014/main" id="{31F48EC6-6771-1923-78BA-98D241A88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121" y="4473843"/>
            <a:ext cx="7367017" cy="2314366"/>
          </a:xfrm>
          <a:prstGeom prst="rect">
            <a:avLst/>
          </a:prstGeom>
        </p:spPr>
      </p:pic>
    </p:spTree>
    <p:extLst>
      <p:ext uri="{BB962C8B-B14F-4D97-AF65-F5344CB8AC3E}">
        <p14:creationId xmlns:p14="http://schemas.microsoft.com/office/powerpoint/2010/main" val="284953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5" name="Google Shape;84;p13">
            <a:extLst>
              <a:ext uri="{FF2B5EF4-FFF2-40B4-BE49-F238E27FC236}">
                <a16:creationId xmlns:a16="http://schemas.microsoft.com/office/drawing/2014/main" id="{416D56A6-F004-46CC-A195-E816457BEB8A}"/>
              </a:ext>
            </a:extLst>
          </p:cNvPr>
          <p:cNvPicPr preferRelativeResize="0"/>
          <p:nvPr/>
        </p:nvPicPr>
        <p:blipFill rotWithShape="1">
          <a:blip r:embed="rId2">
            <a:alphaModFix/>
          </a:blip>
          <a:srcRect l="8137" t="-423" r="16304" b="7935"/>
          <a:stretch/>
        </p:blipFill>
        <p:spPr>
          <a:xfrm>
            <a:off x="0" y="-40061"/>
            <a:ext cx="12192000" cy="6938123"/>
          </a:xfrm>
          <a:prstGeom prst="rect">
            <a:avLst/>
          </a:prstGeom>
          <a:noFill/>
          <a:ln>
            <a:noFill/>
          </a:ln>
        </p:spPr>
      </p:pic>
      <p:sp>
        <p:nvSpPr>
          <p:cNvPr id="2" name="Título 1">
            <a:extLst>
              <a:ext uri="{FF2B5EF4-FFF2-40B4-BE49-F238E27FC236}">
                <a16:creationId xmlns:a16="http://schemas.microsoft.com/office/drawing/2014/main" id="{59B4AF05-9567-4712-BE9C-416D8904E6A3}"/>
              </a:ext>
            </a:extLst>
          </p:cNvPr>
          <p:cNvSpPr>
            <a:spLocks noGrp="1"/>
          </p:cNvSpPr>
          <p:nvPr>
            <p:ph type="title"/>
          </p:nvPr>
        </p:nvSpPr>
        <p:spPr>
          <a:xfrm>
            <a:off x="582059" y="219480"/>
            <a:ext cx="2504295" cy="957600"/>
          </a:xfrm>
        </p:spPr>
        <p:txBody>
          <a:bodyPr>
            <a:normAutofit fontScale="90000"/>
          </a:bodyPr>
          <a:lstStyle/>
          <a:p>
            <a:r>
              <a:rPr lang="pt-BR" dirty="0">
                <a:solidFill>
                  <a:schemeClr val="tx1"/>
                </a:solidFill>
              </a:rPr>
              <a:t>Agenda</a:t>
            </a:r>
          </a:p>
        </p:txBody>
      </p:sp>
      <p:sp>
        <p:nvSpPr>
          <p:cNvPr id="3" name="Título 2">
            <a:extLst>
              <a:ext uri="{FF2B5EF4-FFF2-40B4-BE49-F238E27FC236}">
                <a16:creationId xmlns:a16="http://schemas.microsoft.com/office/drawing/2014/main" id="{02E9180A-B6BA-4C01-91B4-BF4A357DA2C8}"/>
              </a:ext>
            </a:extLst>
          </p:cNvPr>
          <p:cNvSpPr>
            <a:spLocks noGrp="1"/>
          </p:cNvSpPr>
          <p:nvPr>
            <p:ph type="title" idx="2"/>
          </p:nvPr>
        </p:nvSpPr>
        <p:spPr>
          <a:xfrm>
            <a:off x="582059" y="1005930"/>
            <a:ext cx="4464954" cy="506764"/>
          </a:xfrm>
        </p:spPr>
        <p:txBody>
          <a:bodyPr>
            <a:normAutofit fontScale="90000"/>
          </a:bodyPr>
          <a:lstStyle/>
          <a:p>
            <a:r>
              <a:rPr lang="pt-BR" b="1" dirty="0" err="1">
                <a:solidFill>
                  <a:schemeClr val="tx1"/>
                </a:solidFill>
              </a:rPr>
              <a:t>Database</a:t>
            </a:r>
            <a:r>
              <a:rPr lang="pt-BR" b="1" dirty="0">
                <a:solidFill>
                  <a:schemeClr val="tx1"/>
                </a:solidFill>
              </a:rPr>
              <a:t> Management System</a:t>
            </a:r>
          </a:p>
        </p:txBody>
      </p:sp>
      <p:grpSp>
        <p:nvGrpSpPr>
          <p:cNvPr id="50" name="Agrupar 49">
            <a:extLst>
              <a:ext uri="{FF2B5EF4-FFF2-40B4-BE49-F238E27FC236}">
                <a16:creationId xmlns:a16="http://schemas.microsoft.com/office/drawing/2014/main" id="{11D0C958-13DD-4A32-AB2F-9E6612CCF0FB}"/>
              </a:ext>
            </a:extLst>
          </p:cNvPr>
          <p:cNvGrpSpPr/>
          <p:nvPr/>
        </p:nvGrpSpPr>
        <p:grpSpPr>
          <a:xfrm>
            <a:off x="582059" y="1812275"/>
            <a:ext cx="7448026" cy="782198"/>
            <a:chOff x="4283726" y="1988544"/>
            <a:chExt cx="7448026" cy="782198"/>
          </a:xfrm>
        </p:grpSpPr>
        <p:grpSp>
          <p:nvGrpSpPr>
            <p:cNvPr id="32" name="Agrupar 31">
              <a:extLst>
                <a:ext uri="{FF2B5EF4-FFF2-40B4-BE49-F238E27FC236}">
                  <a16:creationId xmlns:a16="http://schemas.microsoft.com/office/drawing/2014/main" id="{B4E54B96-7285-4A07-A7FB-E48389D04662}"/>
                </a:ext>
              </a:extLst>
            </p:cNvPr>
            <p:cNvGrpSpPr/>
            <p:nvPr/>
          </p:nvGrpSpPr>
          <p:grpSpPr>
            <a:xfrm>
              <a:off x="4283726" y="1988544"/>
              <a:ext cx="7448026" cy="782198"/>
              <a:chOff x="4283726" y="1988544"/>
              <a:chExt cx="7448026" cy="782198"/>
            </a:xfrm>
          </p:grpSpPr>
          <p:sp>
            <p:nvSpPr>
              <p:cNvPr id="31" name="Retângulo: Cantos Arredondados 30">
                <a:extLst>
                  <a:ext uri="{FF2B5EF4-FFF2-40B4-BE49-F238E27FC236}">
                    <a16:creationId xmlns:a16="http://schemas.microsoft.com/office/drawing/2014/main" id="{2D149402-6C44-41E4-9EDF-553FEA217088}"/>
                  </a:ext>
                </a:extLst>
              </p:cNvPr>
              <p:cNvSpPr/>
              <p:nvPr/>
            </p:nvSpPr>
            <p:spPr>
              <a:xfrm>
                <a:off x="4283726" y="1988544"/>
                <a:ext cx="7448026" cy="782198"/>
              </a:xfrm>
              <a:prstGeom prst="roundRect">
                <a:avLst/>
              </a:prstGeom>
              <a:solidFill>
                <a:schemeClr val="lt1">
                  <a:alpha val="52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30" name="Retângulo: Cantos Arredondados 29">
                <a:extLst>
                  <a:ext uri="{FF2B5EF4-FFF2-40B4-BE49-F238E27FC236}">
                    <a16:creationId xmlns:a16="http://schemas.microsoft.com/office/drawing/2014/main" id="{D971E6E1-A3DD-4F6A-B9A7-049DA47BDDD6}"/>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1</a:t>
                </a:r>
              </a:p>
            </p:txBody>
          </p:sp>
        </p:grpSp>
        <p:sp>
          <p:nvSpPr>
            <p:cNvPr id="33" name="CaixaDeTexto 32">
              <a:extLst>
                <a:ext uri="{FF2B5EF4-FFF2-40B4-BE49-F238E27FC236}">
                  <a16:creationId xmlns:a16="http://schemas.microsoft.com/office/drawing/2014/main" id="{F683404F-348B-46B0-903C-1995173DF484}"/>
                </a:ext>
              </a:extLst>
            </p:cNvPr>
            <p:cNvSpPr txBox="1"/>
            <p:nvPr/>
          </p:nvSpPr>
          <p:spPr>
            <a:xfrm>
              <a:off x="5226808" y="2175832"/>
              <a:ext cx="6169446" cy="400110"/>
            </a:xfrm>
            <a:prstGeom prst="rect">
              <a:avLst/>
            </a:prstGeom>
            <a:noFill/>
          </p:spPr>
          <p:txBody>
            <a:bodyPr wrap="square" rtlCol="0">
              <a:spAutoFit/>
            </a:bodyPr>
            <a:lstStyle/>
            <a:p>
              <a:r>
                <a:rPr lang="pt-BR" sz="2000" dirty="0">
                  <a:latin typeface="Open Sans Light"/>
                  <a:ea typeface="Open Sans Light"/>
                  <a:cs typeface="Open Sans Light"/>
                  <a:sym typeface="Open Sans Light"/>
                </a:rPr>
                <a:t>Banco de Dados (</a:t>
              </a:r>
              <a:r>
                <a:rPr lang="pt-BR" sz="2000" dirty="0" err="1">
                  <a:latin typeface="Open Sans Light"/>
                  <a:ea typeface="Open Sans Light"/>
                  <a:cs typeface="Open Sans Light"/>
                  <a:sym typeface="Open Sans Light"/>
                </a:rPr>
                <a:t>Database</a:t>
              </a:r>
              <a:r>
                <a:rPr lang="pt-BR" sz="2000" dirty="0">
                  <a:latin typeface="Open Sans Light"/>
                  <a:ea typeface="Open Sans Light"/>
                  <a:cs typeface="Open Sans Light"/>
                  <a:sym typeface="Open Sans Light"/>
                </a:rPr>
                <a:t>)</a:t>
              </a:r>
            </a:p>
          </p:txBody>
        </p:sp>
      </p:grpSp>
      <p:grpSp>
        <p:nvGrpSpPr>
          <p:cNvPr id="54" name="Agrupar 53">
            <a:extLst>
              <a:ext uri="{FF2B5EF4-FFF2-40B4-BE49-F238E27FC236}">
                <a16:creationId xmlns:a16="http://schemas.microsoft.com/office/drawing/2014/main" id="{58F18DAA-227E-4CAE-ABEE-806E839F3B1E}"/>
              </a:ext>
            </a:extLst>
          </p:cNvPr>
          <p:cNvGrpSpPr/>
          <p:nvPr/>
        </p:nvGrpSpPr>
        <p:grpSpPr>
          <a:xfrm>
            <a:off x="582059" y="2737417"/>
            <a:ext cx="7448026" cy="782198"/>
            <a:chOff x="4283726" y="2902680"/>
            <a:chExt cx="7448026" cy="782198"/>
          </a:xfrm>
        </p:grpSpPr>
        <p:grpSp>
          <p:nvGrpSpPr>
            <p:cNvPr id="34" name="Agrupar 33">
              <a:extLst>
                <a:ext uri="{FF2B5EF4-FFF2-40B4-BE49-F238E27FC236}">
                  <a16:creationId xmlns:a16="http://schemas.microsoft.com/office/drawing/2014/main" id="{B5C550B0-B860-48F5-B0EE-5D6E591E4635}"/>
                </a:ext>
              </a:extLst>
            </p:cNvPr>
            <p:cNvGrpSpPr/>
            <p:nvPr/>
          </p:nvGrpSpPr>
          <p:grpSpPr>
            <a:xfrm>
              <a:off x="4283726" y="2902680"/>
              <a:ext cx="7448026" cy="782198"/>
              <a:chOff x="4283726" y="1988544"/>
              <a:chExt cx="7448026" cy="782198"/>
            </a:xfrm>
          </p:grpSpPr>
          <p:sp>
            <p:nvSpPr>
              <p:cNvPr id="35" name="Retângulo: Cantos Arredondados 34">
                <a:extLst>
                  <a:ext uri="{FF2B5EF4-FFF2-40B4-BE49-F238E27FC236}">
                    <a16:creationId xmlns:a16="http://schemas.microsoft.com/office/drawing/2014/main" id="{35EC7894-B0FC-4ED5-B91D-A6FD8AA98786}"/>
                  </a:ext>
                </a:extLst>
              </p:cNvPr>
              <p:cNvSpPr/>
              <p:nvPr/>
            </p:nvSpPr>
            <p:spPr>
              <a:xfrm>
                <a:off x="4283726" y="1988544"/>
                <a:ext cx="7448026" cy="782198"/>
              </a:xfrm>
              <a:prstGeom prst="roundRect">
                <a:avLst/>
              </a:prstGeom>
              <a:solidFill>
                <a:schemeClr val="lt1">
                  <a:alpha val="52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36" name="Retângulo: Cantos Arredondados 35">
                <a:extLst>
                  <a:ext uri="{FF2B5EF4-FFF2-40B4-BE49-F238E27FC236}">
                    <a16:creationId xmlns:a16="http://schemas.microsoft.com/office/drawing/2014/main" id="{1DC354A4-5251-43CF-8FC3-8D5A788B18AF}"/>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37" name="CaixaDeTexto 36">
              <a:extLst>
                <a:ext uri="{FF2B5EF4-FFF2-40B4-BE49-F238E27FC236}">
                  <a16:creationId xmlns:a16="http://schemas.microsoft.com/office/drawing/2014/main" id="{FF3885D2-4649-4856-BC0E-D39BA8251E9B}"/>
                </a:ext>
              </a:extLst>
            </p:cNvPr>
            <p:cNvSpPr txBox="1"/>
            <p:nvPr/>
          </p:nvSpPr>
          <p:spPr>
            <a:xfrm>
              <a:off x="5226808" y="3089968"/>
              <a:ext cx="6169446" cy="400110"/>
            </a:xfrm>
            <a:prstGeom prst="rect">
              <a:avLst/>
            </a:prstGeom>
            <a:noFill/>
          </p:spPr>
          <p:txBody>
            <a:bodyPr wrap="square" rtlCol="0">
              <a:spAutoFit/>
            </a:bodyPr>
            <a:lstStyle/>
            <a:p>
              <a:r>
                <a:rPr lang="pt-BR" sz="2000" dirty="0">
                  <a:latin typeface="Open Sans Light"/>
                  <a:ea typeface="Open Sans Light"/>
                  <a:cs typeface="Open Sans Light"/>
                  <a:sym typeface="Open Sans Light"/>
                </a:rPr>
                <a:t>Modelagem de dados (</a:t>
              </a:r>
              <a:r>
                <a:rPr lang="pt-BR" sz="2000" dirty="0" err="1">
                  <a:latin typeface="Open Sans Light"/>
                  <a:ea typeface="Open Sans Light"/>
                  <a:cs typeface="Open Sans Light"/>
                  <a:sym typeface="Open Sans Light"/>
                </a:rPr>
                <a:t>Database</a:t>
              </a:r>
              <a:r>
                <a:rPr lang="pt-BR" sz="2000" dirty="0">
                  <a:latin typeface="Open Sans Light"/>
                  <a:ea typeface="Open Sans Light"/>
                  <a:cs typeface="Open Sans Light"/>
                  <a:sym typeface="Open Sans Light"/>
                </a:rPr>
                <a:t> Model)</a:t>
              </a:r>
            </a:p>
          </p:txBody>
        </p:sp>
      </p:grpSp>
      <p:grpSp>
        <p:nvGrpSpPr>
          <p:cNvPr id="51" name="Agrupar 50">
            <a:extLst>
              <a:ext uri="{FF2B5EF4-FFF2-40B4-BE49-F238E27FC236}">
                <a16:creationId xmlns:a16="http://schemas.microsoft.com/office/drawing/2014/main" id="{625BE97D-9B8A-4B1A-874E-4C10AAB760EB}"/>
              </a:ext>
            </a:extLst>
          </p:cNvPr>
          <p:cNvGrpSpPr/>
          <p:nvPr/>
        </p:nvGrpSpPr>
        <p:grpSpPr>
          <a:xfrm>
            <a:off x="582059" y="3662559"/>
            <a:ext cx="7448026" cy="782198"/>
            <a:chOff x="4283726" y="3853502"/>
            <a:chExt cx="7448026" cy="782198"/>
          </a:xfrm>
        </p:grpSpPr>
        <p:grpSp>
          <p:nvGrpSpPr>
            <p:cNvPr id="38" name="Agrupar 37">
              <a:extLst>
                <a:ext uri="{FF2B5EF4-FFF2-40B4-BE49-F238E27FC236}">
                  <a16:creationId xmlns:a16="http://schemas.microsoft.com/office/drawing/2014/main" id="{5561B056-5858-4D38-8F40-875D0AD7A2F6}"/>
                </a:ext>
              </a:extLst>
            </p:cNvPr>
            <p:cNvGrpSpPr/>
            <p:nvPr/>
          </p:nvGrpSpPr>
          <p:grpSpPr>
            <a:xfrm>
              <a:off x="4283726" y="3853502"/>
              <a:ext cx="7448026" cy="782198"/>
              <a:chOff x="4283726" y="1988544"/>
              <a:chExt cx="7448026" cy="782198"/>
            </a:xfrm>
          </p:grpSpPr>
          <p:sp>
            <p:nvSpPr>
              <p:cNvPr id="39" name="Retângulo: Cantos Arredondados 38">
                <a:extLst>
                  <a:ext uri="{FF2B5EF4-FFF2-40B4-BE49-F238E27FC236}">
                    <a16:creationId xmlns:a16="http://schemas.microsoft.com/office/drawing/2014/main" id="{74C91564-096A-4E06-9494-00D3C4F10A66}"/>
                  </a:ext>
                </a:extLst>
              </p:cNvPr>
              <p:cNvSpPr/>
              <p:nvPr/>
            </p:nvSpPr>
            <p:spPr>
              <a:xfrm>
                <a:off x="4283726" y="1988544"/>
                <a:ext cx="7448026" cy="782198"/>
              </a:xfrm>
              <a:prstGeom prst="roundRect">
                <a:avLst/>
              </a:prstGeom>
              <a:solidFill>
                <a:schemeClr val="lt1">
                  <a:alpha val="52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pt-BR"/>
              </a:p>
            </p:txBody>
          </p:sp>
          <p:sp>
            <p:nvSpPr>
              <p:cNvPr id="40" name="Retângulo: Cantos Arredondados 39">
                <a:extLst>
                  <a:ext uri="{FF2B5EF4-FFF2-40B4-BE49-F238E27FC236}">
                    <a16:creationId xmlns:a16="http://schemas.microsoft.com/office/drawing/2014/main" id="{0A993764-BB52-4C1B-8788-AB02284762AA}"/>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3</a:t>
                </a:r>
              </a:p>
            </p:txBody>
          </p:sp>
        </p:grpSp>
        <p:sp>
          <p:nvSpPr>
            <p:cNvPr id="41" name="CaixaDeTexto 40">
              <a:extLst>
                <a:ext uri="{FF2B5EF4-FFF2-40B4-BE49-F238E27FC236}">
                  <a16:creationId xmlns:a16="http://schemas.microsoft.com/office/drawing/2014/main" id="{D5146A3A-544C-4795-B25F-B75D5CDED674}"/>
                </a:ext>
              </a:extLst>
            </p:cNvPr>
            <p:cNvSpPr txBox="1"/>
            <p:nvPr/>
          </p:nvSpPr>
          <p:spPr>
            <a:xfrm>
              <a:off x="5226808" y="4040790"/>
              <a:ext cx="6169446" cy="400110"/>
            </a:xfrm>
            <a:prstGeom prst="rect">
              <a:avLst/>
            </a:prstGeom>
            <a:noFill/>
          </p:spPr>
          <p:txBody>
            <a:bodyPr wrap="square" rtlCol="0">
              <a:spAutoFit/>
            </a:bodyPr>
            <a:lstStyle/>
            <a:p>
              <a:pPr algn="just"/>
              <a:r>
                <a:rPr lang="pt-BR" sz="2000" dirty="0">
                  <a:latin typeface="Open Sans Light"/>
                  <a:ea typeface="Open Sans Light"/>
                  <a:cs typeface="Open Sans Light"/>
                </a:rPr>
                <a:t>Microsoft SQL Server</a:t>
              </a:r>
            </a:p>
          </p:txBody>
        </p:sp>
      </p:grpSp>
      <p:grpSp>
        <p:nvGrpSpPr>
          <p:cNvPr id="74" name="Google Shape;369;p46">
            <a:extLst>
              <a:ext uri="{FF2B5EF4-FFF2-40B4-BE49-F238E27FC236}">
                <a16:creationId xmlns:a16="http://schemas.microsoft.com/office/drawing/2014/main" id="{CAAD8E85-6936-4328-85CF-91061EF4D680}"/>
              </a:ext>
            </a:extLst>
          </p:cNvPr>
          <p:cNvGrpSpPr/>
          <p:nvPr/>
        </p:nvGrpSpPr>
        <p:grpSpPr>
          <a:xfrm>
            <a:off x="10061155" y="6191026"/>
            <a:ext cx="1471055" cy="117579"/>
            <a:chOff x="4935498" y="1642212"/>
            <a:chExt cx="2734980" cy="217042"/>
          </a:xfrm>
        </p:grpSpPr>
        <p:sp>
          <p:nvSpPr>
            <p:cNvPr id="75" name="Google Shape;370;p46">
              <a:extLst>
                <a:ext uri="{FF2B5EF4-FFF2-40B4-BE49-F238E27FC236}">
                  <a16:creationId xmlns:a16="http://schemas.microsoft.com/office/drawing/2014/main" id="{7EC76E22-DB59-4A9E-8B6B-8CCFDA7C98B4}"/>
                </a:ext>
              </a:extLst>
            </p:cNvPr>
            <p:cNvSpPr/>
            <p:nvPr/>
          </p:nvSpPr>
          <p:spPr>
            <a:xfrm>
              <a:off x="5197136" y="1646235"/>
              <a:ext cx="18839" cy="209333"/>
            </a:xfrm>
            <a:custGeom>
              <a:avLst/>
              <a:gdLst/>
              <a:ahLst/>
              <a:cxnLst/>
              <a:rect l="l" t="t" r="r" b="b"/>
              <a:pathLst>
                <a:path w="501" h="5567" extrusionOk="0">
                  <a:moveTo>
                    <a:pt x="1" y="0"/>
                  </a:moveTo>
                  <a:lnTo>
                    <a:pt x="1" y="5567"/>
                  </a:lnTo>
                  <a:lnTo>
                    <a:pt x="500" y="5567"/>
                  </a:lnTo>
                  <a:lnTo>
                    <a:pt x="500" y="0"/>
                  </a:ln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76" name="Google Shape;371;p46">
              <a:extLst>
                <a:ext uri="{FF2B5EF4-FFF2-40B4-BE49-F238E27FC236}">
                  <a16:creationId xmlns:a16="http://schemas.microsoft.com/office/drawing/2014/main" id="{BF5D88D2-12ED-40B8-8AD0-CC99E98C74CD}"/>
                </a:ext>
              </a:extLst>
            </p:cNvPr>
            <p:cNvSpPr/>
            <p:nvPr/>
          </p:nvSpPr>
          <p:spPr>
            <a:xfrm>
              <a:off x="5299114" y="1642550"/>
              <a:ext cx="199293" cy="216703"/>
            </a:xfrm>
            <a:custGeom>
              <a:avLst/>
              <a:gdLst/>
              <a:ahLst/>
              <a:cxnLst/>
              <a:rect l="l" t="t" r="r" b="b"/>
              <a:pathLst>
                <a:path w="5300" h="5763" extrusionOk="0">
                  <a:moveTo>
                    <a:pt x="2820" y="0"/>
                  </a:moveTo>
                  <a:cubicBezTo>
                    <a:pt x="2204" y="0"/>
                    <a:pt x="1687" y="107"/>
                    <a:pt x="1268" y="321"/>
                  </a:cubicBezTo>
                  <a:cubicBezTo>
                    <a:pt x="848" y="544"/>
                    <a:pt x="527" y="865"/>
                    <a:pt x="322" y="1294"/>
                  </a:cubicBezTo>
                  <a:cubicBezTo>
                    <a:pt x="108" y="1722"/>
                    <a:pt x="1" y="2248"/>
                    <a:pt x="1" y="2882"/>
                  </a:cubicBezTo>
                  <a:cubicBezTo>
                    <a:pt x="1" y="3845"/>
                    <a:pt x="233" y="4568"/>
                    <a:pt x="697" y="5049"/>
                  </a:cubicBezTo>
                  <a:cubicBezTo>
                    <a:pt x="1161" y="5522"/>
                    <a:pt x="1856" y="5763"/>
                    <a:pt x="2775" y="5763"/>
                  </a:cubicBezTo>
                  <a:cubicBezTo>
                    <a:pt x="3043" y="5763"/>
                    <a:pt x="3302" y="5727"/>
                    <a:pt x="3560" y="5674"/>
                  </a:cubicBezTo>
                  <a:cubicBezTo>
                    <a:pt x="3810" y="5620"/>
                    <a:pt x="4042" y="5522"/>
                    <a:pt x="4256" y="5397"/>
                  </a:cubicBezTo>
                  <a:cubicBezTo>
                    <a:pt x="4470" y="5272"/>
                    <a:pt x="4649" y="5103"/>
                    <a:pt x="4774" y="4898"/>
                  </a:cubicBezTo>
                  <a:lnTo>
                    <a:pt x="4845" y="5665"/>
                  </a:lnTo>
                  <a:lnTo>
                    <a:pt x="5300" y="5665"/>
                  </a:lnTo>
                  <a:lnTo>
                    <a:pt x="5300" y="2783"/>
                  </a:lnTo>
                  <a:lnTo>
                    <a:pt x="2632" y="2783"/>
                  </a:lnTo>
                  <a:lnTo>
                    <a:pt x="2632" y="3265"/>
                  </a:lnTo>
                  <a:lnTo>
                    <a:pt x="4738" y="3265"/>
                  </a:lnTo>
                  <a:lnTo>
                    <a:pt x="4738" y="3408"/>
                  </a:lnTo>
                  <a:cubicBezTo>
                    <a:pt x="4738" y="3827"/>
                    <a:pt x="4666" y="4175"/>
                    <a:pt x="4542" y="4452"/>
                  </a:cubicBezTo>
                  <a:cubicBezTo>
                    <a:pt x="4408" y="4728"/>
                    <a:pt x="4203" y="4933"/>
                    <a:pt x="3908" y="5067"/>
                  </a:cubicBezTo>
                  <a:cubicBezTo>
                    <a:pt x="3623" y="5201"/>
                    <a:pt x="3230" y="5263"/>
                    <a:pt x="2748" y="5263"/>
                  </a:cubicBezTo>
                  <a:cubicBezTo>
                    <a:pt x="2302" y="5263"/>
                    <a:pt x="1919" y="5192"/>
                    <a:pt x="1598" y="5040"/>
                  </a:cubicBezTo>
                  <a:cubicBezTo>
                    <a:pt x="1276" y="4889"/>
                    <a:pt x="1027" y="4639"/>
                    <a:pt x="857" y="4300"/>
                  </a:cubicBezTo>
                  <a:cubicBezTo>
                    <a:pt x="679" y="3961"/>
                    <a:pt x="598" y="3515"/>
                    <a:pt x="598" y="2971"/>
                  </a:cubicBezTo>
                  <a:lnTo>
                    <a:pt x="598" y="2792"/>
                  </a:lnTo>
                  <a:cubicBezTo>
                    <a:pt x="598" y="2382"/>
                    <a:pt x="643" y="2034"/>
                    <a:pt x="750" y="1740"/>
                  </a:cubicBezTo>
                  <a:cubicBezTo>
                    <a:pt x="848" y="1445"/>
                    <a:pt x="1000" y="1213"/>
                    <a:pt x="1196" y="1026"/>
                  </a:cubicBezTo>
                  <a:cubicBezTo>
                    <a:pt x="1392" y="839"/>
                    <a:pt x="1624" y="705"/>
                    <a:pt x="1901" y="616"/>
                  </a:cubicBezTo>
                  <a:cubicBezTo>
                    <a:pt x="2169" y="535"/>
                    <a:pt x="2481" y="491"/>
                    <a:pt x="2820" y="491"/>
                  </a:cubicBezTo>
                  <a:cubicBezTo>
                    <a:pt x="3087" y="491"/>
                    <a:pt x="3346" y="517"/>
                    <a:pt x="3578" y="571"/>
                  </a:cubicBezTo>
                  <a:cubicBezTo>
                    <a:pt x="3810" y="616"/>
                    <a:pt x="4015" y="705"/>
                    <a:pt x="4185" y="821"/>
                  </a:cubicBezTo>
                  <a:cubicBezTo>
                    <a:pt x="4354" y="937"/>
                    <a:pt x="4488" y="1088"/>
                    <a:pt x="4586" y="1285"/>
                  </a:cubicBezTo>
                  <a:cubicBezTo>
                    <a:pt x="4684" y="1472"/>
                    <a:pt x="4738" y="1713"/>
                    <a:pt x="4738" y="1989"/>
                  </a:cubicBezTo>
                  <a:lnTo>
                    <a:pt x="5300" y="1989"/>
                  </a:lnTo>
                  <a:cubicBezTo>
                    <a:pt x="5300" y="1659"/>
                    <a:pt x="5246" y="1365"/>
                    <a:pt x="5130" y="1115"/>
                  </a:cubicBezTo>
                  <a:cubicBezTo>
                    <a:pt x="5023" y="865"/>
                    <a:pt x="4854" y="660"/>
                    <a:pt x="4640" y="500"/>
                  </a:cubicBezTo>
                  <a:cubicBezTo>
                    <a:pt x="4426" y="330"/>
                    <a:pt x="4167" y="205"/>
                    <a:pt x="3864" y="125"/>
                  </a:cubicBezTo>
                  <a:cubicBezTo>
                    <a:pt x="3560" y="36"/>
                    <a:pt x="3212" y="0"/>
                    <a:pt x="2820" y="0"/>
                  </a:cubicBez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77" name="Google Shape;372;p46">
              <a:extLst>
                <a:ext uri="{FF2B5EF4-FFF2-40B4-BE49-F238E27FC236}">
                  <a16:creationId xmlns:a16="http://schemas.microsoft.com/office/drawing/2014/main" id="{74F3DE81-3251-4B6F-8DBC-8F34F726BDAD}"/>
                </a:ext>
              </a:extLst>
            </p:cNvPr>
            <p:cNvSpPr/>
            <p:nvPr/>
          </p:nvSpPr>
          <p:spPr>
            <a:xfrm>
              <a:off x="5599031" y="1646235"/>
              <a:ext cx="24517" cy="209333"/>
            </a:xfrm>
            <a:custGeom>
              <a:avLst/>
              <a:gdLst/>
              <a:ahLst/>
              <a:cxnLst/>
              <a:rect l="l" t="t" r="r" b="b"/>
              <a:pathLst>
                <a:path w="652" h="5567" extrusionOk="0">
                  <a:moveTo>
                    <a:pt x="0" y="0"/>
                  </a:moveTo>
                  <a:lnTo>
                    <a:pt x="0" y="5567"/>
                  </a:lnTo>
                  <a:lnTo>
                    <a:pt x="651" y="5567"/>
                  </a:lnTo>
                  <a:lnTo>
                    <a:pt x="651" y="0"/>
                  </a:ln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78" name="Google Shape;373;p46">
              <a:extLst>
                <a:ext uri="{FF2B5EF4-FFF2-40B4-BE49-F238E27FC236}">
                  <a16:creationId xmlns:a16="http://schemas.microsoft.com/office/drawing/2014/main" id="{22F2181C-C693-4B17-AC96-8B7E410D0398}"/>
                </a:ext>
              </a:extLst>
            </p:cNvPr>
            <p:cNvSpPr/>
            <p:nvPr/>
          </p:nvSpPr>
          <p:spPr>
            <a:xfrm>
              <a:off x="5703679" y="1645897"/>
              <a:ext cx="173122" cy="209672"/>
            </a:xfrm>
            <a:custGeom>
              <a:avLst/>
              <a:gdLst/>
              <a:ahLst/>
              <a:cxnLst/>
              <a:rect l="l" t="t" r="r" b="b"/>
              <a:pathLst>
                <a:path w="4604" h="5576" extrusionOk="0">
                  <a:moveTo>
                    <a:pt x="1" y="0"/>
                  </a:moveTo>
                  <a:lnTo>
                    <a:pt x="1" y="651"/>
                  </a:lnTo>
                  <a:lnTo>
                    <a:pt x="1927" y="651"/>
                  </a:lnTo>
                  <a:lnTo>
                    <a:pt x="1927" y="5576"/>
                  </a:lnTo>
                  <a:lnTo>
                    <a:pt x="2677" y="5576"/>
                  </a:lnTo>
                  <a:lnTo>
                    <a:pt x="2677" y="651"/>
                  </a:lnTo>
                  <a:lnTo>
                    <a:pt x="4604" y="651"/>
                  </a:lnTo>
                  <a:lnTo>
                    <a:pt x="4604" y="0"/>
                  </a:ln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79" name="Google Shape;374;p46">
              <a:extLst>
                <a:ext uri="{FF2B5EF4-FFF2-40B4-BE49-F238E27FC236}">
                  <a16:creationId xmlns:a16="http://schemas.microsoft.com/office/drawing/2014/main" id="{61479650-96C5-46BF-B171-8DB4745D8E4C}"/>
                </a:ext>
              </a:extLst>
            </p:cNvPr>
            <p:cNvSpPr/>
            <p:nvPr/>
          </p:nvSpPr>
          <p:spPr>
            <a:xfrm>
              <a:off x="5915344" y="1646235"/>
              <a:ext cx="206363" cy="209333"/>
            </a:xfrm>
            <a:custGeom>
              <a:avLst/>
              <a:gdLst/>
              <a:ahLst/>
              <a:cxnLst/>
              <a:rect l="l" t="t" r="r" b="b"/>
              <a:pathLst>
                <a:path w="5488" h="5567" extrusionOk="0">
                  <a:moveTo>
                    <a:pt x="2739" y="714"/>
                  </a:moveTo>
                  <a:cubicBezTo>
                    <a:pt x="2775" y="812"/>
                    <a:pt x="2802" y="910"/>
                    <a:pt x="2838" y="1017"/>
                  </a:cubicBezTo>
                  <a:cubicBezTo>
                    <a:pt x="2873" y="1124"/>
                    <a:pt x="2909" y="1231"/>
                    <a:pt x="2954" y="1338"/>
                  </a:cubicBezTo>
                  <a:cubicBezTo>
                    <a:pt x="2989" y="1445"/>
                    <a:pt x="3025" y="1543"/>
                    <a:pt x="3052" y="1624"/>
                  </a:cubicBezTo>
                  <a:cubicBezTo>
                    <a:pt x="3078" y="1704"/>
                    <a:pt x="3105" y="1775"/>
                    <a:pt x="3132" y="1820"/>
                  </a:cubicBezTo>
                  <a:lnTo>
                    <a:pt x="3774" y="3515"/>
                  </a:lnTo>
                  <a:lnTo>
                    <a:pt x="1651" y="3515"/>
                  </a:lnTo>
                  <a:lnTo>
                    <a:pt x="2302" y="1820"/>
                  </a:lnTo>
                  <a:cubicBezTo>
                    <a:pt x="2338" y="1740"/>
                    <a:pt x="2374" y="1633"/>
                    <a:pt x="2418" y="1499"/>
                  </a:cubicBezTo>
                  <a:cubicBezTo>
                    <a:pt x="2463" y="1365"/>
                    <a:pt x="2516" y="1231"/>
                    <a:pt x="2561" y="1089"/>
                  </a:cubicBezTo>
                  <a:cubicBezTo>
                    <a:pt x="2606" y="955"/>
                    <a:pt x="2650" y="830"/>
                    <a:pt x="2695" y="714"/>
                  </a:cubicBezTo>
                  <a:close/>
                  <a:moveTo>
                    <a:pt x="2195" y="0"/>
                  </a:moveTo>
                  <a:lnTo>
                    <a:pt x="1" y="5567"/>
                  </a:lnTo>
                  <a:lnTo>
                    <a:pt x="866" y="5567"/>
                  </a:lnTo>
                  <a:lnTo>
                    <a:pt x="1375" y="4229"/>
                  </a:lnTo>
                  <a:lnTo>
                    <a:pt x="4051" y="4229"/>
                  </a:lnTo>
                  <a:lnTo>
                    <a:pt x="4577" y="5567"/>
                  </a:lnTo>
                  <a:lnTo>
                    <a:pt x="5487" y="5567"/>
                  </a:lnTo>
                  <a:lnTo>
                    <a:pt x="3284" y="0"/>
                  </a:ln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80" name="Google Shape;375;p46">
              <a:extLst>
                <a:ext uri="{FF2B5EF4-FFF2-40B4-BE49-F238E27FC236}">
                  <a16:creationId xmlns:a16="http://schemas.microsoft.com/office/drawing/2014/main" id="{AAE1EC2D-D8D1-4292-B5BC-2290834B472B}"/>
                </a:ext>
              </a:extLst>
            </p:cNvPr>
            <p:cNvSpPr/>
            <p:nvPr/>
          </p:nvSpPr>
          <p:spPr>
            <a:xfrm>
              <a:off x="6194467" y="1645897"/>
              <a:ext cx="139919" cy="209672"/>
            </a:xfrm>
            <a:custGeom>
              <a:avLst/>
              <a:gdLst/>
              <a:ahLst/>
              <a:cxnLst/>
              <a:rect l="l" t="t" r="r" b="b"/>
              <a:pathLst>
                <a:path w="3721" h="5576" extrusionOk="0">
                  <a:moveTo>
                    <a:pt x="0" y="0"/>
                  </a:moveTo>
                  <a:lnTo>
                    <a:pt x="0" y="5576"/>
                  </a:lnTo>
                  <a:lnTo>
                    <a:pt x="3720" y="5576"/>
                  </a:lnTo>
                  <a:lnTo>
                    <a:pt x="3720" y="4764"/>
                  </a:lnTo>
                  <a:lnTo>
                    <a:pt x="937" y="4764"/>
                  </a:lnTo>
                  <a:lnTo>
                    <a:pt x="937" y="0"/>
                  </a:ln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81" name="Google Shape;376;p46">
              <a:extLst>
                <a:ext uri="{FF2B5EF4-FFF2-40B4-BE49-F238E27FC236}">
                  <a16:creationId xmlns:a16="http://schemas.microsoft.com/office/drawing/2014/main" id="{2F7FE8D7-8D0B-4585-B058-AC7E0E141FC6}"/>
                </a:ext>
              </a:extLst>
            </p:cNvPr>
            <p:cNvSpPr/>
            <p:nvPr/>
          </p:nvSpPr>
          <p:spPr>
            <a:xfrm>
              <a:off x="6410155" y="1645897"/>
              <a:ext cx="176469" cy="209672"/>
            </a:xfrm>
            <a:custGeom>
              <a:avLst/>
              <a:gdLst/>
              <a:ahLst/>
              <a:cxnLst/>
              <a:rect l="l" t="t" r="r" b="b"/>
              <a:pathLst>
                <a:path w="4693" h="5576" extrusionOk="0">
                  <a:moveTo>
                    <a:pt x="0" y="0"/>
                  </a:moveTo>
                  <a:lnTo>
                    <a:pt x="0" y="5576"/>
                  </a:lnTo>
                  <a:lnTo>
                    <a:pt x="1035" y="5576"/>
                  </a:lnTo>
                  <a:lnTo>
                    <a:pt x="1035" y="3167"/>
                  </a:lnTo>
                  <a:lnTo>
                    <a:pt x="3658" y="3167"/>
                  </a:lnTo>
                  <a:lnTo>
                    <a:pt x="3658" y="5576"/>
                  </a:lnTo>
                  <a:lnTo>
                    <a:pt x="4693" y="5576"/>
                  </a:lnTo>
                  <a:lnTo>
                    <a:pt x="4693" y="0"/>
                  </a:lnTo>
                  <a:lnTo>
                    <a:pt x="3658" y="0"/>
                  </a:lnTo>
                  <a:lnTo>
                    <a:pt x="3658" y="2275"/>
                  </a:lnTo>
                  <a:lnTo>
                    <a:pt x="1035" y="2275"/>
                  </a:lnTo>
                  <a:lnTo>
                    <a:pt x="1035" y="0"/>
                  </a:ln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82" name="Google Shape;377;p46">
              <a:extLst>
                <a:ext uri="{FF2B5EF4-FFF2-40B4-BE49-F238E27FC236}">
                  <a16:creationId xmlns:a16="http://schemas.microsoft.com/office/drawing/2014/main" id="{E7F9E35C-D73F-4623-94B6-7DC4EBA03B0A}"/>
                </a:ext>
              </a:extLst>
            </p:cNvPr>
            <p:cNvSpPr/>
            <p:nvPr/>
          </p:nvSpPr>
          <p:spPr>
            <a:xfrm>
              <a:off x="6666416" y="1642550"/>
              <a:ext cx="213394" cy="216703"/>
            </a:xfrm>
            <a:custGeom>
              <a:avLst/>
              <a:gdLst/>
              <a:ahLst/>
              <a:cxnLst/>
              <a:rect l="l" t="t" r="r" b="b"/>
              <a:pathLst>
                <a:path w="5675" h="5763" extrusionOk="0">
                  <a:moveTo>
                    <a:pt x="2829" y="946"/>
                  </a:moveTo>
                  <a:cubicBezTo>
                    <a:pt x="3105" y="946"/>
                    <a:pt x="3337" y="981"/>
                    <a:pt x="3543" y="1062"/>
                  </a:cubicBezTo>
                  <a:cubicBezTo>
                    <a:pt x="3748" y="1142"/>
                    <a:pt x="3926" y="1258"/>
                    <a:pt x="4069" y="1410"/>
                  </a:cubicBezTo>
                  <a:cubicBezTo>
                    <a:pt x="4203" y="1570"/>
                    <a:pt x="4310" y="1757"/>
                    <a:pt x="4390" y="1980"/>
                  </a:cubicBezTo>
                  <a:cubicBezTo>
                    <a:pt x="4461" y="2212"/>
                    <a:pt x="4497" y="2471"/>
                    <a:pt x="4497" y="2774"/>
                  </a:cubicBezTo>
                  <a:lnTo>
                    <a:pt x="4497" y="2989"/>
                  </a:lnTo>
                  <a:cubicBezTo>
                    <a:pt x="4497" y="3292"/>
                    <a:pt x="4461" y="3551"/>
                    <a:pt x="4390" y="3774"/>
                  </a:cubicBezTo>
                  <a:cubicBezTo>
                    <a:pt x="4310" y="3997"/>
                    <a:pt x="4203" y="4193"/>
                    <a:pt x="4069" y="4345"/>
                  </a:cubicBezTo>
                  <a:cubicBezTo>
                    <a:pt x="3926" y="4496"/>
                    <a:pt x="3748" y="4612"/>
                    <a:pt x="3543" y="4692"/>
                  </a:cubicBezTo>
                  <a:cubicBezTo>
                    <a:pt x="3337" y="4773"/>
                    <a:pt x="3105" y="4808"/>
                    <a:pt x="2829" y="4808"/>
                  </a:cubicBezTo>
                  <a:cubicBezTo>
                    <a:pt x="2561" y="4808"/>
                    <a:pt x="2320" y="4773"/>
                    <a:pt x="2115" y="4692"/>
                  </a:cubicBezTo>
                  <a:cubicBezTo>
                    <a:pt x="1910" y="4612"/>
                    <a:pt x="1741" y="4496"/>
                    <a:pt x="1598" y="4345"/>
                  </a:cubicBezTo>
                  <a:cubicBezTo>
                    <a:pt x="1464" y="4193"/>
                    <a:pt x="1357" y="3997"/>
                    <a:pt x="1286" y="3774"/>
                  </a:cubicBezTo>
                  <a:cubicBezTo>
                    <a:pt x="1223" y="3551"/>
                    <a:pt x="1187" y="3292"/>
                    <a:pt x="1187" y="2989"/>
                  </a:cubicBezTo>
                  <a:lnTo>
                    <a:pt x="1187" y="2774"/>
                  </a:lnTo>
                  <a:cubicBezTo>
                    <a:pt x="1187" y="2471"/>
                    <a:pt x="1223" y="2212"/>
                    <a:pt x="1286" y="1980"/>
                  </a:cubicBezTo>
                  <a:cubicBezTo>
                    <a:pt x="1357" y="1757"/>
                    <a:pt x="1464" y="1570"/>
                    <a:pt x="1598" y="1410"/>
                  </a:cubicBezTo>
                  <a:cubicBezTo>
                    <a:pt x="1741" y="1258"/>
                    <a:pt x="1910" y="1142"/>
                    <a:pt x="2115" y="1062"/>
                  </a:cubicBezTo>
                  <a:cubicBezTo>
                    <a:pt x="2320" y="981"/>
                    <a:pt x="2561" y="946"/>
                    <a:pt x="2829" y="946"/>
                  </a:cubicBezTo>
                  <a:close/>
                  <a:moveTo>
                    <a:pt x="2829" y="0"/>
                  </a:moveTo>
                  <a:cubicBezTo>
                    <a:pt x="2249" y="0"/>
                    <a:pt x="1741" y="98"/>
                    <a:pt x="1321" y="312"/>
                  </a:cubicBezTo>
                  <a:cubicBezTo>
                    <a:pt x="893" y="517"/>
                    <a:pt x="563" y="830"/>
                    <a:pt x="340" y="1258"/>
                  </a:cubicBezTo>
                  <a:cubicBezTo>
                    <a:pt x="117" y="1686"/>
                    <a:pt x="1" y="2221"/>
                    <a:pt x="1" y="2882"/>
                  </a:cubicBezTo>
                  <a:cubicBezTo>
                    <a:pt x="1" y="3524"/>
                    <a:pt x="117" y="4059"/>
                    <a:pt x="340" y="4487"/>
                  </a:cubicBezTo>
                  <a:cubicBezTo>
                    <a:pt x="563" y="4915"/>
                    <a:pt x="893" y="5237"/>
                    <a:pt x="1321" y="5451"/>
                  </a:cubicBezTo>
                  <a:cubicBezTo>
                    <a:pt x="1741" y="5656"/>
                    <a:pt x="2249" y="5763"/>
                    <a:pt x="2829" y="5763"/>
                  </a:cubicBezTo>
                  <a:cubicBezTo>
                    <a:pt x="3427" y="5763"/>
                    <a:pt x="3935" y="5656"/>
                    <a:pt x="4354" y="5451"/>
                  </a:cubicBezTo>
                  <a:cubicBezTo>
                    <a:pt x="4783" y="5237"/>
                    <a:pt x="5104" y="4915"/>
                    <a:pt x="5336" y="4487"/>
                  </a:cubicBezTo>
                  <a:cubicBezTo>
                    <a:pt x="5559" y="4059"/>
                    <a:pt x="5675" y="3524"/>
                    <a:pt x="5675" y="2882"/>
                  </a:cubicBezTo>
                  <a:cubicBezTo>
                    <a:pt x="5675" y="2221"/>
                    <a:pt x="5559" y="1686"/>
                    <a:pt x="5336" y="1258"/>
                  </a:cubicBezTo>
                  <a:cubicBezTo>
                    <a:pt x="5104" y="830"/>
                    <a:pt x="4783" y="517"/>
                    <a:pt x="4354" y="312"/>
                  </a:cubicBezTo>
                  <a:cubicBezTo>
                    <a:pt x="3935" y="98"/>
                    <a:pt x="3427" y="0"/>
                    <a:pt x="2829" y="0"/>
                  </a:cubicBez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83" name="Google Shape;378;p46">
              <a:extLst>
                <a:ext uri="{FF2B5EF4-FFF2-40B4-BE49-F238E27FC236}">
                  <a16:creationId xmlns:a16="http://schemas.microsoft.com/office/drawing/2014/main" id="{126164AD-6F42-44B4-A129-A65DC6F42277}"/>
                </a:ext>
              </a:extLst>
            </p:cNvPr>
            <p:cNvSpPr/>
            <p:nvPr/>
          </p:nvSpPr>
          <p:spPr>
            <a:xfrm>
              <a:off x="6958625" y="1645897"/>
              <a:ext cx="186884" cy="213357"/>
            </a:xfrm>
            <a:custGeom>
              <a:avLst/>
              <a:gdLst/>
              <a:ahLst/>
              <a:cxnLst/>
              <a:rect l="l" t="t" r="r" b="b"/>
              <a:pathLst>
                <a:path w="4970" h="5674" extrusionOk="0">
                  <a:moveTo>
                    <a:pt x="0" y="0"/>
                  </a:moveTo>
                  <a:lnTo>
                    <a:pt x="0" y="3453"/>
                  </a:lnTo>
                  <a:cubicBezTo>
                    <a:pt x="0" y="3943"/>
                    <a:pt x="98" y="4354"/>
                    <a:pt x="295" y="4684"/>
                  </a:cubicBezTo>
                  <a:cubicBezTo>
                    <a:pt x="491" y="5014"/>
                    <a:pt x="776" y="5264"/>
                    <a:pt x="1142" y="5424"/>
                  </a:cubicBezTo>
                  <a:cubicBezTo>
                    <a:pt x="1517" y="5585"/>
                    <a:pt x="1963" y="5674"/>
                    <a:pt x="2480" y="5674"/>
                  </a:cubicBezTo>
                  <a:cubicBezTo>
                    <a:pt x="2998" y="5674"/>
                    <a:pt x="3444" y="5585"/>
                    <a:pt x="3818" y="5424"/>
                  </a:cubicBezTo>
                  <a:cubicBezTo>
                    <a:pt x="4184" y="5264"/>
                    <a:pt x="4470" y="5014"/>
                    <a:pt x="4675" y="4684"/>
                  </a:cubicBezTo>
                  <a:cubicBezTo>
                    <a:pt x="4871" y="4354"/>
                    <a:pt x="4969" y="3943"/>
                    <a:pt x="4969" y="3453"/>
                  </a:cubicBezTo>
                  <a:lnTo>
                    <a:pt x="4969" y="0"/>
                  </a:lnTo>
                  <a:lnTo>
                    <a:pt x="3685" y="0"/>
                  </a:lnTo>
                  <a:lnTo>
                    <a:pt x="3685" y="3426"/>
                  </a:lnTo>
                  <a:cubicBezTo>
                    <a:pt x="3685" y="3810"/>
                    <a:pt x="3578" y="4104"/>
                    <a:pt x="3372" y="4318"/>
                  </a:cubicBezTo>
                  <a:cubicBezTo>
                    <a:pt x="3158" y="4532"/>
                    <a:pt x="2864" y="4639"/>
                    <a:pt x="2471" y="4639"/>
                  </a:cubicBezTo>
                  <a:cubicBezTo>
                    <a:pt x="2088" y="4639"/>
                    <a:pt x="1793" y="4532"/>
                    <a:pt x="1588" y="4318"/>
                  </a:cubicBezTo>
                  <a:cubicBezTo>
                    <a:pt x="1383" y="4104"/>
                    <a:pt x="1276" y="3810"/>
                    <a:pt x="1276" y="3426"/>
                  </a:cubicBezTo>
                  <a:lnTo>
                    <a:pt x="1276" y="0"/>
                  </a:ln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84" name="Google Shape;379;p46">
              <a:extLst>
                <a:ext uri="{FF2B5EF4-FFF2-40B4-BE49-F238E27FC236}">
                  <a16:creationId xmlns:a16="http://schemas.microsoft.com/office/drawing/2014/main" id="{29F659AD-18BB-4015-A02F-593E944E1E50}"/>
                </a:ext>
              </a:extLst>
            </p:cNvPr>
            <p:cNvSpPr/>
            <p:nvPr/>
          </p:nvSpPr>
          <p:spPr>
            <a:xfrm>
              <a:off x="7223610" y="1642212"/>
              <a:ext cx="187223" cy="217042"/>
            </a:xfrm>
            <a:custGeom>
              <a:avLst/>
              <a:gdLst/>
              <a:ahLst/>
              <a:cxnLst/>
              <a:rect l="l" t="t" r="r" b="b"/>
              <a:pathLst>
                <a:path w="4979" h="5772" extrusionOk="0">
                  <a:moveTo>
                    <a:pt x="2490" y="0"/>
                  </a:moveTo>
                  <a:cubicBezTo>
                    <a:pt x="2169" y="0"/>
                    <a:pt x="1865" y="27"/>
                    <a:pt x="1580" y="89"/>
                  </a:cubicBezTo>
                  <a:cubicBezTo>
                    <a:pt x="1294" y="152"/>
                    <a:pt x="1036" y="250"/>
                    <a:pt x="822" y="384"/>
                  </a:cubicBezTo>
                  <a:cubicBezTo>
                    <a:pt x="599" y="526"/>
                    <a:pt x="429" y="696"/>
                    <a:pt x="304" y="910"/>
                  </a:cubicBezTo>
                  <a:cubicBezTo>
                    <a:pt x="179" y="1124"/>
                    <a:pt x="117" y="1374"/>
                    <a:pt x="117" y="1668"/>
                  </a:cubicBezTo>
                  <a:cubicBezTo>
                    <a:pt x="117" y="1936"/>
                    <a:pt x="161" y="2159"/>
                    <a:pt x="260" y="2346"/>
                  </a:cubicBezTo>
                  <a:cubicBezTo>
                    <a:pt x="349" y="2534"/>
                    <a:pt x="483" y="2685"/>
                    <a:pt x="643" y="2810"/>
                  </a:cubicBezTo>
                  <a:cubicBezTo>
                    <a:pt x="795" y="2935"/>
                    <a:pt x="982" y="3042"/>
                    <a:pt x="1178" y="3122"/>
                  </a:cubicBezTo>
                  <a:cubicBezTo>
                    <a:pt x="1384" y="3203"/>
                    <a:pt x="1589" y="3274"/>
                    <a:pt x="1803" y="3328"/>
                  </a:cubicBezTo>
                  <a:cubicBezTo>
                    <a:pt x="2017" y="3381"/>
                    <a:pt x="2231" y="3435"/>
                    <a:pt x="2427" y="3479"/>
                  </a:cubicBezTo>
                  <a:cubicBezTo>
                    <a:pt x="2633" y="3524"/>
                    <a:pt x="2811" y="3577"/>
                    <a:pt x="2972" y="3631"/>
                  </a:cubicBezTo>
                  <a:cubicBezTo>
                    <a:pt x="3132" y="3684"/>
                    <a:pt x="3257" y="3756"/>
                    <a:pt x="3346" y="3836"/>
                  </a:cubicBezTo>
                  <a:cubicBezTo>
                    <a:pt x="3444" y="3916"/>
                    <a:pt x="3489" y="4023"/>
                    <a:pt x="3489" y="4148"/>
                  </a:cubicBezTo>
                  <a:cubicBezTo>
                    <a:pt x="3489" y="4220"/>
                    <a:pt x="3480" y="4291"/>
                    <a:pt x="3444" y="4345"/>
                  </a:cubicBezTo>
                  <a:cubicBezTo>
                    <a:pt x="3418" y="4398"/>
                    <a:pt x="3373" y="4452"/>
                    <a:pt x="3311" y="4487"/>
                  </a:cubicBezTo>
                  <a:cubicBezTo>
                    <a:pt x="3248" y="4532"/>
                    <a:pt x="3177" y="4568"/>
                    <a:pt x="3096" y="4594"/>
                  </a:cubicBezTo>
                  <a:cubicBezTo>
                    <a:pt x="3016" y="4621"/>
                    <a:pt x="2918" y="4639"/>
                    <a:pt x="2820" y="4648"/>
                  </a:cubicBezTo>
                  <a:cubicBezTo>
                    <a:pt x="2713" y="4657"/>
                    <a:pt x="2606" y="4666"/>
                    <a:pt x="2490" y="4666"/>
                  </a:cubicBezTo>
                  <a:cubicBezTo>
                    <a:pt x="2267" y="4666"/>
                    <a:pt x="2079" y="4639"/>
                    <a:pt x="1919" y="4594"/>
                  </a:cubicBezTo>
                  <a:cubicBezTo>
                    <a:pt x="1758" y="4550"/>
                    <a:pt x="1633" y="4470"/>
                    <a:pt x="1544" y="4371"/>
                  </a:cubicBezTo>
                  <a:cubicBezTo>
                    <a:pt x="1455" y="4264"/>
                    <a:pt x="1410" y="4122"/>
                    <a:pt x="1410" y="3952"/>
                  </a:cubicBezTo>
                  <a:cubicBezTo>
                    <a:pt x="1410" y="3934"/>
                    <a:pt x="1410" y="3916"/>
                    <a:pt x="1410" y="3890"/>
                  </a:cubicBezTo>
                  <a:cubicBezTo>
                    <a:pt x="1410" y="3863"/>
                    <a:pt x="1410" y="3845"/>
                    <a:pt x="1410" y="3827"/>
                  </a:cubicBezTo>
                  <a:lnTo>
                    <a:pt x="10" y="3827"/>
                  </a:lnTo>
                  <a:cubicBezTo>
                    <a:pt x="1" y="3845"/>
                    <a:pt x="1" y="3863"/>
                    <a:pt x="1" y="3890"/>
                  </a:cubicBezTo>
                  <a:lnTo>
                    <a:pt x="1" y="3970"/>
                  </a:lnTo>
                  <a:cubicBezTo>
                    <a:pt x="1" y="4300"/>
                    <a:pt x="72" y="4585"/>
                    <a:pt x="206" y="4817"/>
                  </a:cubicBezTo>
                  <a:cubicBezTo>
                    <a:pt x="340" y="5040"/>
                    <a:pt x="527" y="5228"/>
                    <a:pt x="759" y="5371"/>
                  </a:cubicBezTo>
                  <a:cubicBezTo>
                    <a:pt x="1000" y="5513"/>
                    <a:pt x="1268" y="5611"/>
                    <a:pt x="1580" y="5674"/>
                  </a:cubicBezTo>
                  <a:cubicBezTo>
                    <a:pt x="1883" y="5736"/>
                    <a:pt x="2213" y="5772"/>
                    <a:pt x="2570" y="5772"/>
                  </a:cubicBezTo>
                  <a:cubicBezTo>
                    <a:pt x="3025" y="5772"/>
                    <a:pt x="3444" y="5710"/>
                    <a:pt x="3801" y="5585"/>
                  </a:cubicBezTo>
                  <a:cubicBezTo>
                    <a:pt x="4167" y="5460"/>
                    <a:pt x="4461" y="5263"/>
                    <a:pt x="4667" y="4987"/>
                  </a:cubicBezTo>
                  <a:cubicBezTo>
                    <a:pt x="4872" y="4719"/>
                    <a:pt x="4979" y="4362"/>
                    <a:pt x="4979" y="3916"/>
                  </a:cubicBezTo>
                  <a:cubicBezTo>
                    <a:pt x="4979" y="3667"/>
                    <a:pt x="4934" y="3444"/>
                    <a:pt x="4836" y="3265"/>
                  </a:cubicBezTo>
                  <a:cubicBezTo>
                    <a:pt x="4738" y="3087"/>
                    <a:pt x="4613" y="2935"/>
                    <a:pt x="4452" y="2819"/>
                  </a:cubicBezTo>
                  <a:cubicBezTo>
                    <a:pt x="4292" y="2694"/>
                    <a:pt x="4104" y="2596"/>
                    <a:pt x="3908" y="2516"/>
                  </a:cubicBezTo>
                  <a:cubicBezTo>
                    <a:pt x="3703" y="2436"/>
                    <a:pt x="3498" y="2373"/>
                    <a:pt x="3284" y="2320"/>
                  </a:cubicBezTo>
                  <a:cubicBezTo>
                    <a:pt x="3070" y="2275"/>
                    <a:pt x="2864" y="2221"/>
                    <a:pt x="2668" y="2177"/>
                  </a:cubicBezTo>
                  <a:cubicBezTo>
                    <a:pt x="2463" y="2132"/>
                    <a:pt x="2285" y="2079"/>
                    <a:pt x="2124" y="2025"/>
                  </a:cubicBezTo>
                  <a:cubicBezTo>
                    <a:pt x="1955" y="1972"/>
                    <a:pt x="1830" y="1909"/>
                    <a:pt x="1731" y="1829"/>
                  </a:cubicBezTo>
                  <a:cubicBezTo>
                    <a:pt x="1642" y="1758"/>
                    <a:pt x="1598" y="1659"/>
                    <a:pt x="1598" y="1543"/>
                  </a:cubicBezTo>
                  <a:cubicBezTo>
                    <a:pt x="1598" y="1445"/>
                    <a:pt x="1633" y="1356"/>
                    <a:pt x="1705" y="1285"/>
                  </a:cubicBezTo>
                  <a:cubicBezTo>
                    <a:pt x="1776" y="1213"/>
                    <a:pt x="1883" y="1160"/>
                    <a:pt x="2017" y="1124"/>
                  </a:cubicBezTo>
                  <a:cubicBezTo>
                    <a:pt x="2160" y="1088"/>
                    <a:pt x="2329" y="1071"/>
                    <a:pt x="2525" y="1071"/>
                  </a:cubicBezTo>
                  <a:cubicBezTo>
                    <a:pt x="2731" y="1071"/>
                    <a:pt x="2891" y="1097"/>
                    <a:pt x="3034" y="1151"/>
                  </a:cubicBezTo>
                  <a:cubicBezTo>
                    <a:pt x="3168" y="1213"/>
                    <a:pt x="3266" y="1285"/>
                    <a:pt x="3337" y="1383"/>
                  </a:cubicBezTo>
                  <a:cubicBezTo>
                    <a:pt x="3400" y="1472"/>
                    <a:pt x="3435" y="1588"/>
                    <a:pt x="3435" y="1713"/>
                  </a:cubicBezTo>
                  <a:lnTo>
                    <a:pt x="3435" y="1766"/>
                  </a:lnTo>
                  <a:lnTo>
                    <a:pt x="4836" y="1766"/>
                  </a:lnTo>
                  <a:lnTo>
                    <a:pt x="4836" y="1668"/>
                  </a:lnTo>
                  <a:cubicBezTo>
                    <a:pt x="4827" y="1374"/>
                    <a:pt x="4765" y="1124"/>
                    <a:pt x="4640" y="919"/>
                  </a:cubicBezTo>
                  <a:cubicBezTo>
                    <a:pt x="4524" y="714"/>
                    <a:pt x="4354" y="535"/>
                    <a:pt x="4131" y="402"/>
                  </a:cubicBezTo>
                  <a:cubicBezTo>
                    <a:pt x="3917" y="259"/>
                    <a:pt x="3667" y="161"/>
                    <a:pt x="3391" y="98"/>
                  </a:cubicBezTo>
                  <a:cubicBezTo>
                    <a:pt x="3114" y="27"/>
                    <a:pt x="2811" y="0"/>
                    <a:pt x="2490" y="0"/>
                  </a:cubicBez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85" name="Google Shape;380;p46">
              <a:extLst>
                <a:ext uri="{FF2B5EF4-FFF2-40B4-BE49-F238E27FC236}">
                  <a16:creationId xmlns:a16="http://schemas.microsoft.com/office/drawing/2014/main" id="{36443F9F-E602-4283-B065-6E9F9257C2B2}"/>
                </a:ext>
              </a:extLst>
            </p:cNvPr>
            <p:cNvSpPr/>
            <p:nvPr/>
          </p:nvSpPr>
          <p:spPr>
            <a:xfrm>
              <a:off x="7489309" y="1645559"/>
              <a:ext cx="181169" cy="210010"/>
            </a:xfrm>
            <a:custGeom>
              <a:avLst/>
              <a:gdLst/>
              <a:ahLst/>
              <a:cxnLst/>
              <a:rect l="l" t="t" r="r" b="b"/>
              <a:pathLst>
                <a:path w="4818" h="5585" extrusionOk="0">
                  <a:moveTo>
                    <a:pt x="0" y="0"/>
                  </a:moveTo>
                  <a:lnTo>
                    <a:pt x="0" y="5585"/>
                  </a:lnTo>
                  <a:lnTo>
                    <a:pt x="4818" y="5585"/>
                  </a:lnTo>
                  <a:lnTo>
                    <a:pt x="4818" y="4300"/>
                  </a:lnTo>
                  <a:lnTo>
                    <a:pt x="1686" y="4300"/>
                  </a:lnTo>
                  <a:lnTo>
                    <a:pt x="1686" y="3364"/>
                  </a:lnTo>
                  <a:lnTo>
                    <a:pt x="4443" y="3364"/>
                  </a:lnTo>
                  <a:lnTo>
                    <a:pt x="4443" y="2132"/>
                  </a:lnTo>
                  <a:lnTo>
                    <a:pt x="1686" y="2132"/>
                  </a:lnTo>
                  <a:lnTo>
                    <a:pt x="1686" y="1276"/>
                  </a:lnTo>
                  <a:lnTo>
                    <a:pt x="4764" y="1276"/>
                  </a:lnTo>
                  <a:lnTo>
                    <a:pt x="4764" y="0"/>
                  </a:ln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sp>
          <p:nvSpPr>
            <p:cNvPr id="86" name="Google Shape;381;p46">
              <a:extLst>
                <a:ext uri="{FF2B5EF4-FFF2-40B4-BE49-F238E27FC236}">
                  <a16:creationId xmlns:a16="http://schemas.microsoft.com/office/drawing/2014/main" id="{BE3F27DA-9F14-429D-98F0-F00D64A8E0F5}"/>
                </a:ext>
              </a:extLst>
            </p:cNvPr>
            <p:cNvSpPr/>
            <p:nvPr/>
          </p:nvSpPr>
          <p:spPr>
            <a:xfrm>
              <a:off x="4935498" y="1646235"/>
              <a:ext cx="178837" cy="208995"/>
            </a:xfrm>
            <a:custGeom>
              <a:avLst/>
              <a:gdLst/>
              <a:ahLst/>
              <a:cxnLst/>
              <a:rect l="l" t="t" r="r" b="b"/>
              <a:pathLst>
                <a:path w="4756" h="5558" extrusionOk="0">
                  <a:moveTo>
                    <a:pt x="2552" y="437"/>
                  </a:moveTo>
                  <a:cubicBezTo>
                    <a:pt x="3524" y="437"/>
                    <a:pt x="4318" y="1231"/>
                    <a:pt x="4318" y="2204"/>
                  </a:cubicBezTo>
                  <a:lnTo>
                    <a:pt x="4318" y="3354"/>
                  </a:lnTo>
                  <a:cubicBezTo>
                    <a:pt x="4318" y="4327"/>
                    <a:pt x="3524" y="5112"/>
                    <a:pt x="2552" y="5112"/>
                  </a:cubicBezTo>
                  <a:lnTo>
                    <a:pt x="437" y="5112"/>
                  </a:lnTo>
                  <a:lnTo>
                    <a:pt x="437" y="437"/>
                  </a:lnTo>
                  <a:close/>
                  <a:moveTo>
                    <a:pt x="0" y="0"/>
                  </a:moveTo>
                  <a:lnTo>
                    <a:pt x="0" y="5558"/>
                  </a:lnTo>
                  <a:lnTo>
                    <a:pt x="2552" y="5558"/>
                  </a:lnTo>
                  <a:cubicBezTo>
                    <a:pt x="3765" y="5558"/>
                    <a:pt x="4755" y="4568"/>
                    <a:pt x="4755" y="3354"/>
                  </a:cubicBezTo>
                  <a:lnTo>
                    <a:pt x="4755" y="2204"/>
                  </a:lnTo>
                  <a:cubicBezTo>
                    <a:pt x="4755" y="981"/>
                    <a:pt x="3765" y="0"/>
                    <a:pt x="2552" y="0"/>
                  </a:cubicBezTo>
                  <a:close/>
                </a:path>
              </a:pathLst>
            </a:custGeom>
            <a:solidFill>
              <a:srgbClr val="FFFFFF"/>
            </a:solidFill>
            <a:ln>
              <a:noFill/>
            </a:ln>
          </p:spPr>
          <p:txBody>
            <a:bodyPr spcFirstLastPara="1" wrap="square" lIns="121900" tIns="121900" rIns="121900" bIns="121900" anchor="ctr" anchorCtr="0">
              <a:noAutofit/>
            </a:bodyPr>
            <a:lstStyle/>
            <a:p>
              <a:endParaRPr sz="1867">
                <a:solidFill>
                  <a:srgbClr val="FFFFFF"/>
                </a:solidFill>
              </a:endParaRPr>
            </a:p>
          </p:txBody>
        </p:sp>
      </p:grpSp>
      <p:grpSp>
        <p:nvGrpSpPr>
          <p:cNvPr id="87" name="Google Shape;382;p46">
            <a:extLst>
              <a:ext uri="{FF2B5EF4-FFF2-40B4-BE49-F238E27FC236}">
                <a16:creationId xmlns:a16="http://schemas.microsoft.com/office/drawing/2014/main" id="{DA362E60-3943-4C21-8995-482FD6C91C0D}"/>
              </a:ext>
            </a:extLst>
          </p:cNvPr>
          <p:cNvGrpSpPr/>
          <p:nvPr/>
        </p:nvGrpSpPr>
        <p:grpSpPr>
          <a:xfrm>
            <a:off x="9245330" y="3289205"/>
            <a:ext cx="3023600" cy="3593800"/>
            <a:chOff x="6933997" y="2466904"/>
            <a:chExt cx="2267700" cy="2695350"/>
          </a:xfrm>
        </p:grpSpPr>
        <p:grpSp>
          <p:nvGrpSpPr>
            <p:cNvPr id="88" name="Google Shape;383;p46">
              <a:extLst>
                <a:ext uri="{FF2B5EF4-FFF2-40B4-BE49-F238E27FC236}">
                  <a16:creationId xmlns:a16="http://schemas.microsoft.com/office/drawing/2014/main" id="{560D7E3D-46F6-4BBE-A6B9-059F8DBECEEB}"/>
                </a:ext>
              </a:extLst>
            </p:cNvPr>
            <p:cNvGrpSpPr/>
            <p:nvPr/>
          </p:nvGrpSpPr>
          <p:grpSpPr>
            <a:xfrm>
              <a:off x="6933997" y="2466904"/>
              <a:ext cx="2267700" cy="2695350"/>
              <a:chOff x="6933997" y="2466904"/>
              <a:chExt cx="2267700" cy="2695350"/>
            </a:xfrm>
          </p:grpSpPr>
          <p:sp>
            <p:nvSpPr>
              <p:cNvPr id="90" name="Google Shape;384;p46">
                <a:extLst>
                  <a:ext uri="{FF2B5EF4-FFF2-40B4-BE49-F238E27FC236}">
                    <a16:creationId xmlns:a16="http://schemas.microsoft.com/office/drawing/2014/main" id="{B1139331-D773-4F12-A058-D97ED4087796}"/>
                  </a:ext>
                </a:extLst>
              </p:cNvPr>
              <p:cNvSpPr/>
              <p:nvPr/>
            </p:nvSpPr>
            <p:spPr>
              <a:xfrm rot="-5400000">
                <a:off x="6933997" y="2466904"/>
                <a:ext cx="2267700" cy="2267700"/>
              </a:xfrm>
              <a:prstGeom prst="arc">
                <a:avLst>
                  <a:gd name="adj1" fmla="val 16200000"/>
                  <a:gd name="adj2" fmla="val 0"/>
                </a:avLst>
              </a:prstGeom>
              <a:noFill/>
              <a:ln w="19050" cap="flat" cmpd="sng">
                <a:solidFill>
                  <a:schemeClr val="lt1"/>
                </a:solidFill>
                <a:prstDash val="solid"/>
                <a:round/>
                <a:headEnd type="none" w="sm" len="sm"/>
                <a:tailEnd type="none" w="sm" len="sm"/>
              </a:ln>
            </p:spPr>
            <p:txBody>
              <a:bodyPr spcFirstLastPara="1" wrap="square" lIns="60967" tIns="60967" rIns="60967" bIns="60967" anchor="ctr" anchorCtr="0">
                <a:noAutofit/>
              </a:bodyPr>
              <a:lstStyle/>
              <a:p>
                <a:endParaRPr sz="933">
                  <a:solidFill>
                    <a:schemeClr val="lt1"/>
                  </a:solidFill>
                </a:endParaRPr>
              </a:p>
            </p:txBody>
          </p:sp>
          <p:cxnSp>
            <p:nvCxnSpPr>
              <p:cNvPr id="91" name="Google Shape;385;p46">
                <a:extLst>
                  <a:ext uri="{FF2B5EF4-FFF2-40B4-BE49-F238E27FC236}">
                    <a16:creationId xmlns:a16="http://schemas.microsoft.com/office/drawing/2014/main" id="{1131E121-3D75-49ED-AEF8-A0D25AA06E33}"/>
                  </a:ext>
                </a:extLst>
              </p:cNvPr>
              <p:cNvCxnSpPr>
                <a:stCxn id="90" idx="0"/>
              </p:cNvCxnSpPr>
              <p:nvPr/>
            </p:nvCxnSpPr>
            <p:spPr>
              <a:xfrm>
                <a:off x="6933997" y="3600754"/>
                <a:ext cx="0" cy="1561500"/>
              </a:xfrm>
              <a:prstGeom prst="straightConnector1">
                <a:avLst/>
              </a:prstGeom>
              <a:noFill/>
              <a:ln w="19050" cap="flat" cmpd="sng">
                <a:solidFill>
                  <a:schemeClr val="lt1"/>
                </a:solidFill>
                <a:prstDash val="solid"/>
                <a:round/>
                <a:headEnd type="none" w="sm" len="sm"/>
                <a:tailEnd type="none" w="sm" len="sm"/>
              </a:ln>
            </p:spPr>
          </p:cxnSp>
        </p:grpSp>
        <p:cxnSp>
          <p:nvCxnSpPr>
            <p:cNvPr id="89" name="Google Shape;386;p46">
              <a:extLst>
                <a:ext uri="{FF2B5EF4-FFF2-40B4-BE49-F238E27FC236}">
                  <a16:creationId xmlns:a16="http://schemas.microsoft.com/office/drawing/2014/main" id="{EC689CE8-5F42-438D-B091-BE008E2653DA}"/>
                </a:ext>
              </a:extLst>
            </p:cNvPr>
            <p:cNvCxnSpPr>
              <a:stCxn id="90" idx="2"/>
            </p:cNvCxnSpPr>
            <p:nvPr/>
          </p:nvCxnSpPr>
          <p:spPr>
            <a:xfrm>
              <a:off x="8067847" y="2466904"/>
              <a:ext cx="1122000" cy="0"/>
            </a:xfrm>
            <a:prstGeom prst="straightConnector1">
              <a:avLst/>
            </a:prstGeom>
            <a:noFill/>
            <a:ln w="19050" cap="flat" cmpd="sng">
              <a:solidFill>
                <a:schemeClr val="lt1"/>
              </a:solidFill>
              <a:prstDash val="solid"/>
              <a:round/>
              <a:headEnd type="none" w="sm" len="sm"/>
              <a:tailEnd type="none" w="sm" len="sm"/>
            </a:ln>
          </p:spPr>
        </p:cxnSp>
      </p:grpSp>
    </p:spTree>
    <p:extLst>
      <p:ext uri="{BB962C8B-B14F-4D97-AF65-F5344CB8AC3E}">
        <p14:creationId xmlns:p14="http://schemas.microsoft.com/office/powerpoint/2010/main" val="2277259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Modelagem</a:t>
            </a:r>
          </a:p>
          <a:p>
            <a:pPr marL="800100" lvl="1"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Níveis de modelagem - Modelo de dados lógico</a:t>
            </a: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Um modelo lógico é uma descrição de um banco de dados no nível de abstração visto pelo usuário do SGBD. Assim, o modelo lógico é dependente do tipo particular de SGBD que está sendo usado. Vamos tratar apenas modelos lógicos referentes a SGBD relacional. Em um SGBD relacional, os dados estão organizados na forma de tabelas</a:t>
            </a:r>
            <a:r>
              <a:rPr lang="pt-BR" sz="2000" dirty="0"/>
              <a:t>.</a:t>
            </a:r>
            <a:endParaRPr lang="pt-BR" sz="2000" dirty="0">
              <a:solidFill>
                <a:srgbClr val="202122"/>
              </a:solidFill>
              <a:latin typeface="Montserrat" panose="00000500000000000000" pitchFamily="2" charset="0"/>
              <a:cs typeface="Mongolian Baiti" panose="03000500000000000000" pitchFamily="66" charset="0"/>
            </a:endParaRP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369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Modelagem</a:t>
            </a:r>
          </a:p>
          <a:p>
            <a:pPr marL="800100" lvl="1"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Níveis de modelagem - Modelo de dados lógico</a:t>
            </a: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Um modelo lógico para o BD acima deve definir quais as tabelas que o banco contém e, para cada tabela, quais os nomes das colunas.</a:t>
            </a:r>
          </a:p>
          <a:p>
            <a:pPr marL="1257300" lvl="2" indent="-342900" fontAlgn="base">
              <a:lnSpc>
                <a:spcPct val="150000"/>
              </a:lnSpc>
              <a:buFontTx/>
              <a:buChar char="-"/>
            </a:pPr>
            <a:r>
              <a:rPr lang="pt-BR" sz="2000" dirty="0" err="1"/>
              <a:t>TipoDeProduto</a:t>
            </a:r>
            <a:r>
              <a:rPr lang="pt-BR" sz="2000" dirty="0"/>
              <a:t>(</a:t>
            </a:r>
            <a:r>
              <a:rPr lang="pt-BR" sz="2000" dirty="0" err="1"/>
              <a:t>CodTipoProd</a:t>
            </a:r>
            <a:r>
              <a:rPr lang="pt-BR" sz="2000" dirty="0"/>
              <a:t> , </a:t>
            </a:r>
            <a:r>
              <a:rPr lang="pt-BR" sz="2000" dirty="0" err="1"/>
              <a:t>DescrTipoProd</a:t>
            </a:r>
            <a:r>
              <a:rPr lang="pt-BR" sz="2000" dirty="0"/>
              <a:t>)</a:t>
            </a:r>
          </a:p>
          <a:p>
            <a:pPr marL="1257300" lvl="2" indent="-342900" fontAlgn="base">
              <a:lnSpc>
                <a:spcPct val="150000"/>
              </a:lnSpc>
              <a:buFontTx/>
              <a:buChar char="-"/>
            </a:pPr>
            <a:r>
              <a:rPr lang="pt-BR" sz="2000" dirty="0"/>
              <a:t>Produto(</a:t>
            </a:r>
            <a:r>
              <a:rPr lang="pt-BR" sz="2000" dirty="0" err="1"/>
              <a:t>CodProd</a:t>
            </a:r>
            <a:r>
              <a:rPr lang="pt-BR" sz="2000" dirty="0"/>
              <a:t>, </a:t>
            </a:r>
            <a:r>
              <a:rPr lang="pt-BR" sz="2000" dirty="0" err="1"/>
              <a:t>DescrProd</a:t>
            </a:r>
            <a:r>
              <a:rPr lang="pt-BR" sz="2000" dirty="0"/>
              <a:t>, </a:t>
            </a:r>
            <a:r>
              <a:rPr lang="pt-BR" sz="2000" dirty="0" err="1"/>
              <a:t>PrecoProd</a:t>
            </a:r>
            <a:r>
              <a:rPr lang="pt-BR" sz="2000" dirty="0"/>
              <a:t>, </a:t>
            </a:r>
            <a:r>
              <a:rPr lang="pt-BR" sz="2000" dirty="0" err="1"/>
              <a:t>CodTipoProd</a:t>
            </a:r>
            <a:r>
              <a:rPr lang="pt-BR" sz="2000" dirty="0"/>
              <a:t>) </a:t>
            </a:r>
          </a:p>
          <a:p>
            <a:pPr marL="2171700" lvl="4" indent="-342900" fontAlgn="base">
              <a:lnSpc>
                <a:spcPct val="150000"/>
              </a:lnSpc>
              <a:buFontTx/>
              <a:buChar char="-"/>
            </a:pPr>
            <a:r>
              <a:rPr lang="pt-BR" sz="2000" b="1" dirty="0" err="1">
                <a:solidFill>
                  <a:srgbClr val="ED183F"/>
                </a:solidFill>
              </a:rPr>
              <a:t>CodTipoProd</a:t>
            </a:r>
            <a:r>
              <a:rPr lang="pt-BR" sz="2000" b="1" dirty="0">
                <a:solidFill>
                  <a:srgbClr val="ED183F"/>
                </a:solidFill>
              </a:rPr>
              <a:t> referencia </a:t>
            </a:r>
            <a:r>
              <a:rPr lang="pt-BR" sz="2000" b="1" dirty="0" err="1">
                <a:solidFill>
                  <a:srgbClr val="ED183F"/>
                </a:solidFill>
              </a:rPr>
              <a:t>TipoDeProduto</a:t>
            </a:r>
            <a:endParaRPr lang="pt-BR" sz="2000" b="1" dirty="0">
              <a:solidFill>
                <a:srgbClr val="ED183F"/>
              </a:solidFill>
              <a:latin typeface="Montserrat" panose="00000500000000000000" pitchFamily="2" charset="0"/>
              <a:cs typeface="Mongolian Baiti" panose="03000500000000000000" pitchFamily="66" charset="0"/>
            </a:endParaRP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860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Modelagem</a:t>
            </a:r>
          </a:p>
          <a:p>
            <a:pPr marL="800100" lvl="1"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Níveis de modelagem - Modelo de dados lógico</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Imagem 14" descr="Texto&#10;&#10;Descrição gerada automaticamente">
            <a:extLst>
              <a:ext uri="{FF2B5EF4-FFF2-40B4-BE49-F238E27FC236}">
                <a16:creationId xmlns:a16="http://schemas.microsoft.com/office/drawing/2014/main" id="{D7C30E24-8150-159D-CD59-A0F87068E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746" y="2740529"/>
            <a:ext cx="8736508" cy="4190476"/>
          </a:xfrm>
          <a:prstGeom prst="rect">
            <a:avLst/>
          </a:prstGeom>
        </p:spPr>
      </p:pic>
    </p:spTree>
    <p:extLst>
      <p:ext uri="{BB962C8B-B14F-4D97-AF65-F5344CB8AC3E}">
        <p14:creationId xmlns:p14="http://schemas.microsoft.com/office/powerpoint/2010/main" val="4002407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Modelagem</a:t>
            </a:r>
          </a:p>
          <a:p>
            <a:pPr marL="800100" lvl="1"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Níveis de modelagem - Modelo de dados lógico</a:t>
            </a: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O modelo lógico descreve a estrutura do banco de dados, conforme vista pelo usuário do SGBD. Detalhes de armazenamento interno de informações, que não tem influencia sobre a programação de aplicações no SGBD, mas podem influenciar a performance da aplicações (por exemplo, as estruturas de arquivos usadas no acesso as informações) não fazem parte do modelo lógico. Estas são representadas no modelo físico</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7436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Modelagem</a:t>
            </a:r>
          </a:p>
          <a:p>
            <a:pPr marL="800100" lvl="1"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Níveis de modelagem - Modelo de dados físico</a:t>
            </a: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O modelo de banco de dados físico descreve as especificidades de como o modelo lógico será realizado. Ele deve conter detalhes suficientes para permitir que os tecnólogos criem a estrutura real do banco de dados em hardware e software para suportar os aplicativos que o utilizarão. Desnecessário dizer que o modelo de dados físicos é específico para um sistema de software de banco de dados designado. Pode haver vários modelos físicos derivados de um único modelo lógico se forem usados sistemas de banco de dados diferentes.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34566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1748212"/>
            <a:ext cx="11558016" cy="4663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Modelagem</a:t>
            </a:r>
          </a:p>
          <a:p>
            <a:pPr marL="800100" lvl="1"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Como realizar a modelagem de dados</a:t>
            </a: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A modelagem de dados sempre começa com um requisito de dados do mundo real. O modelo se refere a algo que existe fora do banco de dados, seja uma entidade física ou algo puramente digital. O objetivo é capturar essas entidades do mundo real em estruturas de dados relacionais.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3198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4" name="Google Shape;84;p13">
            <a:extLst>
              <a:ext uri="{FF2B5EF4-FFF2-40B4-BE49-F238E27FC236}">
                <a16:creationId xmlns:a16="http://schemas.microsoft.com/office/drawing/2014/main" id="{34B722F9-9277-4517-879F-DEA5AAD811C5}"/>
              </a:ext>
            </a:extLst>
          </p:cNvPr>
          <p:cNvPicPr preferRelativeResize="0"/>
          <p:nvPr/>
        </p:nvPicPr>
        <p:blipFill rotWithShape="1">
          <a:blip r:embed="rId2">
            <a:alphaModFix/>
          </a:blip>
          <a:srcRect l="8137" t="-423" r="16304" b="7935"/>
          <a:stretch/>
        </p:blipFill>
        <p:spPr>
          <a:xfrm>
            <a:off x="0" y="-40061"/>
            <a:ext cx="12192000" cy="6938123"/>
          </a:xfrm>
          <a:prstGeom prst="rect">
            <a:avLst/>
          </a:prstGeom>
          <a:noFill/>
          <a:ln>
            <a:noFill/>
          </a:ln>
        </p:spPr>
      </p:pic>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94631" y="2059934"/>
            <a:ext cx="3753080"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algn="just" rtl="0" fontAlgn="base">
              <a:lnSpc>
                <a:spcPct val="150000"/>
              </a:lnSpc>
              <a:spcBef>
                <a:spcPts val="0"/>
              </a:spcBef>
              <a:spcAft>
                <a:spcPts val="0"/>
              </a:spcAft>
            </a:pPr>
            <a:r>
              <a:rPr lang="pt-BR" sz="2000" b="1" dirty="0">
                <a:solidFill>
                  <a:srgbClr val="202122"/>
                </a:solidFill>
                <a:latin typeface="Montserrat" panose="00000500000000000000" pitchFamily="2" charset="0"/>
                <a:cs typeface="Mongolian Baiti" panose="03000500000000000000" pitchFamily="66" charset="0"/>
              </a:rPr>
              <a:t>- Identifique entidades de dados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Conector reto 15">
            <a:extLst>
              <a:ext uri="{FF2B5EF4-FFF2-40B4-BE49-F238E27FC236}">
                <a16:creationId xmlns:a16="http://schemas.microsoft.com/office/drawing/2014/main" id="{CB8F5D5A-14D4-40BB-986F-42CA90FEEB89}"/>
              </a:ext>
            </a:extLst>
          </p:cNvPr>
          <p:cNvCxnSpPr/>
          <p:nvPr/>
        </p:nvCxnSpPr>
        <p:spPr>
          <a:xfrm>
            <a:off x="4065224" y="2148289"/>
            <a:ext cx="0" cy="4043191"/>
          </a:xfrm>
          <a:prstGeom prst="line">
            <a:avLst/>
          </a:prstGeom>
          <a:ln>
            <a:solidFill>
              <a:srgbClr val="ED183F"/>
            </a:solidFill>
          </a:ln>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id="{0F4C41EB-82CC-4B37-B660-7824A06F6CE2}"/>
              </a:ext>
            </a:extLst>
          </p:cNvPr>
          <p:cNvSpPr/>
          <p:nvPr/>
        </p:nvSpPr>
        <p:spPr>
          <a:xfrm>
            <a:off x="4291142" y="2059934"/>
            <a:ext cx="77062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algn="just" rtl="0" fontAlgn="base">
              <a:lnSpc>
                <a:spcPct val="150000"/>
              </a:lnSpc>
              <a:spcBef>
                <a:spcPts val="0"/>
              </a:spcBef>
              <a:spcAft>
                <a:spcPts val="0"/>
              </a:spcAft>
            </a:pPr>
            <a:r>
              <a:rPr lang="pt-BR" sz="2000" dirty="0">
                <a:solidFill>
                  <a:srgbClr val="000000"/>
                </a:solidFill>
                <a:latin typeface="Montserrat" panose="00000500000000000000" pitchFamily="2" charset="0"/>
                <a:cs typeface="Mongolian Baiti" panose="03000500000000000000" pitchFamily="66" charset="0"/>
              </a:rPr>
              <a:t>Que coisas o banco de dados estará descrevendo? Por exemplo, um banco de dados de comércio eletrônico pode se referir a várias entidades da vida real, incluindo clientes, produtos e registros de vendas. </a:t>
            </a:r>
          </a:p>
        </p:txBody>
      </p:sp>
    </p:spTree>
    <p:extLst>
      <p:ext uri="{BB962C8B-B14F-4D97-AF65-F5344CB8AC3E}">
        <p14:creationId xmlns:p14="http://schemas.microsoft.com/office/powerpoint/2010/main" val="3316783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4" name="Google Shape;84;p13">
            <a:extLst>
              <a:ext uri="{FF2B5EF4-FFF2-40B4-BE49-F238E27FC236}">
                <a16:creationId xmlns:a16="http://schemas.microsoft.com/office/drawing/2014/main" id="{34B722F9-9277-4517-879F-DEA5AAD811C5}"/>
              </a:ext>
            </a:extLst>
          </p:cNvPr>
          <p:cNvPicPr preferRelativeResize="0"/>
          <p:nvPr/>
        </p:nvPicPr>
        <p:blipFill rotWithShape="1">
          <a:blip r:embed="rId2">
            <a:alphaModFix/>
          </a:blip>
          <a:srcRect l="8137" t="-423" r="16304" b="7935"/>
          <a:stretch/>
        </p:blipFill>
        <p:spPr>
          <a:xfrm>
            <a:off x="0" y="-40061"/>
            <a:ext cx="12192000" cy="6938123"/>
          </a:xfrm>
          <a:prstGeom prst="rect">
            <a:avLst/>
          </a:prstGeom>
          <a:noFill/>
          <a:ln>
            <a:noFill/>
          </a:ln>
        </p:spPr>
      </p:pic>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94631" y="2059934"/>
            <a:ext cx="3753080"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algn="just" rtl="0" fontAlgn="base">
              <a:lnSpc>
                <a:spcPct val="150000"/>
              </a:lnSpc>
              <a:spcBef>
                <a:spcPts val="0"/>
              </a:spcBef>
              <a:spcAft>
                <a:spcPts val="0"/>
              </a:spcAft>
            </a:pPr>
            <a:r>
              <a:rPr lang="pt-BR" sz="2000" b="1" dirty="0">
                <a:solidFill>
                  <a:srgbClr val="202122"/>
                </a:solidFill>
                <a:latin typeface="Montserrat" panose="00000500000000000000" pitchFamily="2" charset="0"/>
                <a:cs typeface="Mongolian Baiti" panose="03000500000000000000" pitchFamily="66" charset="0"/>
              </a:rPr>
              <a:t>- Defina os atributos de cada entidade</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Conector reto 15">
            <a:extLst>
              <a:ext uri="{FF2B5EF4-FFF2-40B4-BE49-F238E27FC236}">
                <a16:creationId xmlns:a16="http://schemas.microsoft.com/office/drawing/2014/main" id="{CB8F5D5A-14D4-40BB-986F-42CA90FEEB89}"/>
              </a:ext>
            </a:extLst>
          </p:cNvPr>
          <p:cNvCxnSpPr/>
          <p:nvPr/>
        </p:nvCxnSpPr>
        <p:spPr>
          <a:xfrm>
            <a:off x="4065224" y="2148289"/>
            <a:ext cx="0" cy="4043191"/>
          </a:xfrm>
          <a:prstGeom prst="line">
            <a:avLst/>
          </a:prstGeom>
          <a:ln>
            <a:solidFill>
              <a:srgbClr val="ED183F"/>
            </a:solidFill>
          </a:ln>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id="{0F4C41EB-82CC-4B37-B660-7824A06F6CE2}"/>
              </a:ext>
            </a:extLst>
          </p:cNvPr>
          <p:cNvSpPr/>
          <p:nvPr/>
        </p:nvSpPr>
        <p:spPr>
          <a:xfrm>
            <a:off x="4291142" y="2059934"/>
            <a:ext cx="77062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algn="just" rtl="0" fontAlgn="base">
              <a:lnSpc>
                <a:spcPct val="150000"/>
              </a:lnSpc>
              <a:spcBef>
                <a:spcPts val="0"/>
              </a:spcBef>
              <a:spcAft>
                <a:spcPts val="0"/>
              </a:spcAft>
            </a:pPr>
            <a:r>
              <a:rPr lang="pt-BR" sz="2000" dirty="0">
                <a:solidFill>
                  <a:srgbClr val="000000"/>
                </a:solidFill>
                <a:latin typeface="Montserrat" panose="00000500000000000000" pitchFamily="2" charset="0"/>
                <a:cs typeface="Mongolian Baiti" panose="03000500000000000000" pitchFamily="66" charset="0"/>
              </a:rPr>
              <a:t>Cada entidade de dados contém vários atributos. Por exemplo, os clientes têm um nome, endereço e data do último pedido. Os produtos têm um nome de produto, código de produto e preço. Os registros de vendas terão uma data, valor e um identificador de cliente.</a:t>
            </a:r>
          </a:p>
        </p:txBody>
      </p:sp>
    </p:spTree>
    <p:extLst>
      <p:ext uri="{BB962C8B-B14F-4D97-AF65-F5344CB8AC3E}">
        <p14:creationId xmlns:p14="http://schemas.microsoft.com/office/powerpoint/2010/main" val="23455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4" name="Google Shape;84;p13">
            <a:extLst>
              <a:ext uri="{FF2B5EF4-FFF2-40B4-BE49-F238E27FC236}">
                <a16:creationId xmlns:a16="http://schemas.microsoft.com/office/drawing/2014/main" id="{34B722F9-9277-4517-879F-DEA5AAD811C5}"/>
              </a:ext>
            </a:extLst>
          </p:cNvPr>
          <p:cNvPicPr preferRelativeResize="0"/>
          <p:nvPr/>
        </p:nvPicPr>
        <p:blipFill rotWithShape="1">
          <a:blip r:embed="rId2">
            <a:alphaModFix/>
          </a:blip>
          <a:srcRect l="8137" t="-423" r="16304" b="7935"/>
          <a:stretch/>
        </p:blipFill>
        <p:spPr>
          <a:xfrm>
            <a:off x="0" y="-40061"/>
            <a:ext cx="12192000" cy="6938123"/>
          </a:xfrm>
          <a:prstGeom prst="rect">
            <a:avLst/>
          </a:prstGeom>
          <a:noFill/>
          <a:ln>
            <a:noFill/>
          </a:ln>
        </p:spPr>
      </p:pic>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94631" y="2059934"/>
            <a:ext cx="3753080"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algn="just" rtl="0" fontAlgn="base">
              <a:lnSpc>
                <a:spcPct val="150000"/>
              </a:lnSpc>
              <a:spcBef>
                <a:spcPts val="0"/>
              </a:spcBef>
              <a:spcAft>
                <a:spcPts val="0"/>
              </a:spcAft>
            </a:pPr>
            <a:r>
              <a:rPr lang="pt-BR" sz="2000" b="1" dirty="0">
                <a:solidFill>
                  <a:srgbClr val="202122"/>
                </a:solidFill>
                <a:latin typeface="Montserrat" panose="00000500000000000000" pitchFamily="2" charset="0"/>
                <a:cs typeface="Mongolian Baiti" panose="03000500000000000000" pitchFamily="66" charset="0"/>
              </a:rPr>
              <a:t>- Defina relacionamentos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Conector reto 15">
            <a:extLst>
              <a:ext uri="{FF2B5EF4-FFF2-40B4-BE49-F238E27FC236}">
                <a16:creationId xmlns:a16="http://schemas.microsoft.com/office/drawing/2014/main" id="{CB8F5D5A-14D4-40BB-986F-42CA90FEEB89}"/>
              </a:ext>
            </a:extLst>
          </p:cNvPr>
          <p:cNvCxnSpPr/>
          <p:nvPr/>
        </p:nvCxnSpPr>
        <p:spPr>
          <a:xfrm>
            <a:off x="4065224" y="2148289"/>
            <a:ext cx="0" cy="4043191"/>
          </a:xfrm>
          <a:prstGeom prst="line">
            <a:avLst/>
          </a:prstGeom>
          <a:ln>
            <a:solidFill>
              <a:srgbClr val="ED183F"/>
            </a:solidFill>
          </a:ln>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id="{0F4C41EB-82CC-4B37-B660-7824A06F6CE2}"/>
              </a:ext>
            </a:extLst>
          </p:cNvPr>
          <p:cNvSpPr/>
          <p:nvPr/>
        </p:nvSpPr>
        <p:spPr>
          <a:xfrm>
            <a:off x="4291142" y="2059934"/>
            <a:ext cx="77062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algn="just" fontAlgn="base">
              <a:lnSpc>
                <a:spcPct val="150000"/>
              </a:lnSpc>
            </a:pPr>
            <a:r>
              <a:rPr lang="pt-BR" sz="2000" dirty="0">
                <a:solidFill>
                  <a:srgbClr val="000000"/>
                </a:solidFill>
                <a:latin typeface="Montserrat" panose="00000500000000000000" pitchFamily="2" charset="0"/>
                <a:cs typeface="Mongolian Baiti" panose="03000500000000000000" pitchFamily="66" charset="0"/>
              </a:rPr>
              <a:t>Em um modelo, as relações são de um para um ou de um para muitos. Por exemplo, cada cliente pode estar conectado a um vendedor e a vários registros de vendas.</a:t>
            </a:r>
          </a:p>
        </p:txBody>
      </p:sp>
    </p:spTree>
    <p:extLst>
      <p:ext uri="{BB962C8B-B14F-4D97-AF65-F5344CB8AC3E}">
        <p14:creationId xmlns:p14="http://schemas.microsoft.com/office/powerpoint/2010/main" val="2838643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4" name="Google Shape;84;p13">
            <a:extLst>
              <a:ext uri="{FF2B5EF4-FFF2-40B4-BE49-F238E27FC236}">
                <a16:creationId xmlns:a16="http://schemas.microsoft.com/office/drawing/2014/main" id="{34B722F9-9277-4517-879F-DEA5AAD811C5}"/>
              </a:ext>
            </a:extLst>
          </p:cNvPr>
          <p:cNvPicPr preferRelativeResize="0"/>
          <p:nvPr/>
        </p:nvPicPr>
        <p:blipFill rotWithShape="1">
          <a:blip r:embed="rId2">
            <a:alphaModFix/>
          </a:blip>
          <a:srcRect l="8137" t="-423" r="16304" b="7935"/>
          <a:stretch/>
        </p:blipFill>
        <p:spPr>
          <a:xfrm>
            <a:off x="0" y="-40061"/>
            <a:ext cx="12192000" cy="6938123"/>
          </a:xfrm>
          <a:prstGeom prst="rect">
            <a:avLst/>
          </a:prstGeom>
          <a:noFill/>
          <a:ln>
            <a:noFill/>
          </a:ln>
        </p:spPr>
      </p:pic>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94631" y="2059934"/>
            <a:ext cx="3753080"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algn="just" rtl="0" fontAlgn="base">
              <a:lnSpc>
                <a:spcPct val="150000"/>
              </a:lnSpc>
              <a:spcBef>
                <a:spcPts val="0"/>
              </a:spcBef>
              <a:spcAft>
                <a:spcPts val="0"/>
              </a:spcAft>
            </a:pPr>
            <a:r>
              <a:rPr lang="pt-BR" sz="2000" b="1" dirty="0">
                <a:solidFill>
                  <a:srgbClr val="202122"/>
                </a:solidFill>
                <a:latin typeface="Montserrat" panose="00000500000000000000" pitchFamily="2" charset="0"/>
                <a:cs typeface="Mongolian Baiti" panose="03000500000000000000" pitchFamily="66" charset="0"/>
              </a:rPr>
              <a:t>- Crie chaves estrangeiras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Conector reto 15">
            <a:extLst>
              <a:ext uri="{FF2B5EF4-FFF2-40B4-BE49-F238E27FC236}">
                <a16:creationId xmlns:a16="http://schemas.microsoft.com/office/drawing/2014/main" id="{CB8F5D5A-14D4-40BB-986F-42CA90FEEB89}"/>
              </a:ext>
            </a:extLst>
          </p:cNvPr>
          <p:cNvCxnSpPr/>
          <p:nvPr/>
        </p:nvCxnSpPr>
        <p:spPr>
          <a:xfrm>
            <a:off x="4065224" y="2148289"/>
            <a:ext cx="0" cy="4043191"/>
          </a:xfrm>
          <a:prstGeom prst="line">
            <a:avLst/>
          </a:prstGeom>
          <a:ln>
            <a:solidFill>
              <a:srgbClr val="ED183F"/>
            </a:solidFill>
          </a:ln>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id="{0F4C41EB-82CC-4B37-B660-7824A06F6CE2}"/>
              </a:ext>
            </a:extLst>
          </p:cNvPr>
          <p:cNvSpPr/>
          <p:nvPr/>
        </p:nvSpPr>
        <p:spPr>
          <a:xfrm>
            <a:off x="4291142" y="2059934"/>
            <a:ext cx="77062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algn="just" fontAlgn="base">
              <a:lnSpc>
                <a:spcPct val="150000"/>
              </a:lnSpc>
            </a:pPr>
            <a:r>
              <a:rPr lang="pt-BR" sz="2000" b="0" i="0" dirty="0">
                <a:solidFill>
                  <a:schemeClr val="tx1"/>
                </a:solidFill>
                <a:effectLst/>
                <a:latin typeface="Montserrat" panose="00000500000000000000" pitchFamily="2" charset="0"/>
              </a:rPr>
              <a:t>Tabelas de referência adicionais são necessárias ao modelar um relacionamento muitos para muitos. Essas tabelas de referência contêm chaves estrangeiras que são usadas para gerenciar relacionamentos complexos entre tabelas de dados.</a:t>
            </a:r>
            <a:endParaRPr lang="pt-BR" sz="2000" dirty="0">
              <a:solidFill>
                <a:schemeClr val="tx1"/>
              </a:solidFill>
              <a:latin typeface="Montserrat" panose="00000500000000000000" pitchFamily="2" charset="0"/>
              <a:cs typeface="Mongolian Baiti" panose="03000500000000000000" pitchFamily="66" charset="0"/>
            </a:endParaRPr>
          </a:p>
        </p:txBody>
      </p:sp>
    </p:spTree>
    <p:extLst>
      <p:ext uri="{BB962C8B-B14F-4D97-AF65-F5344CB8AC3E}">
        <p14:creationId xmlns:p14="http://schemas.microsoft.com/office/powerpoint/2010/main" val="184909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Shape 512"/>
        <p:cNvGrpSpPr/>
        <p:nvPr/>
      </p:nvGrpSpPr>
      <p:grpSpPr>
        <a:xfrm>
          <a:off x="0" y="0"/>
          <a:ext cx="0" cy="0"/>
          <a:chOff x="0" y="0"/>
          <a:chExt cx="0" cy="0"/>
        </a:xfrm>
      </p:grpSpPr>
      <p:sp>
        <p:nvSpPr>
          <p:cNvPr id="513" name="Google Shape;513;p51"/>
          <p:cNvSpPr/>
          <p:nvPr/>
        </p:nvSpPr>
        <p:spPr>
          <a:xfrm>
            <a:off x="3685867" y="2769183"/>
            <a:ext cx="2818400" cy="914000"/>
          </a:xfrm>
          <a:prstGeom prst="roundRect">
            <a:avLst>
              <a:gd name="adj" fmla="val 50000"/>
            </a:avLst>
          </a:prstGeom>
          <a:solidFill>
            <a:srgbClr val="ED183F"/>
          </a:solidFill>
          <a:ln>
            <a:noFill/>
          </a:ln>
        </p:spPr>
        <p:txBody>
          <a:bodyPr spcFirstLastPara="1" wrap="square" lIns="60950" tIns="60950" rIns="60950" bIns="60950" anchor="ctr" anchorCtr="0">
            <a:noAutofit/>
          </a:bodyPr>
          <a:lstStyle/>
          <a:p>
            <a:endParaRPr sz="1200"/>
          </a:p>
        </p:txBody>
      </p:sp>
      <p:sp>
        <p:nvSpPr>
          <p:cNvPr id="514" name="Google Shape;514;p51"/>
          <p:cNvSpPr txBox="1"/>
          <p:nvPr/>
        </p:nvSpPr>
        <p:spPr>
          <a:xfrm>
            <a:off x="2016086" y="2955119"/>
            <a:ext cx="9166033" cy="430887"/>
          </a:xfrm>
          <a:prstGeom prst="rect">
            <a:avLst/>
          </a:prstGeom>
          <a:solidFill>
            <a:srgbClr val="7F7F7F">
              <a:alpha val="0"/>
            </a:srgbClr>
          </a:solidFill>
          <a:ln>
            <a:noFill/>
          </a:ln>
        </p:spPr>
        <p:txBody>
          <a:bodyPr spcFirstLastPara="1" wrap="square" lIns="0" tIns="0" rIns="0" bIns="0" anchor="t" anchorCtr="0">
            <a:spAutoFit/>
          </a:bodyPr>
          <a:lstStyle/>
          <a:p>
            <a:pPr algn="ctr"/>
            <a:r>
              <a:rPr lang="pt-BR" sz="2800" dirty="0">
                <a:solidFill>
                  <a:schemeClr val="bg1"/>
                </a:solidFill>
                <a:latin typeface="Open Sans Light"/>
                <a:ea typeface="Open Sans Light"/>
                <a:cs typeface="Open Sans Light"/>
                <a:sym typeface="Open Sans Light"/>
              </a:rPr>
              <a:t>Banco de Dados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4" name="Google Shape;84;p13">
            <a:extLst>
              <a:ext uri="{FF2B5EF4-FFF2-40B4-BE49-F238E27FC236}">
                <a16:creationId xmlns:a16="http://schemas.microsoft.com/office/drawing/2014/main" id="{34B722F9-9277-4517-879F-DEA5AAD811C5}"/>
              </a:ext>
            </a:extLst>
          </p:cNvPr>
          <p:cNvPicPr preferRelativeResize="0"/>
          <p:nvPr/>
        </p:nvPicPr>
        <p:blipFill rotWithShape="1">
          <a:blip r:embed="rId2">
            <a:alphaModFix/>
          </a:blip>
          <a:srcRect l="8137" t="-423" r="16304" b="7935"/>
          <a:stretch/>
        </p:blipFill>
        <p:spPr>
          <a:xfrm>
            <a:off x="0" y="-40061"/>
            <a:ext cx="12192000" cy="6938123"/>
          </a:xfrm>
          <a:prstGeom prst="rect">
            <a:avLst/>
          </a:prstGeom>
          <a:noFill/>
          <a:ln>
            <a:noFill/>
          </a:ln>
        </p:spPr>
      </p:pic>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2</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Modelagem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94631" y="2059934"/>
            <a:ext cx="3753080"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algn="just" rtl="0" fontAlgn="base">
              <a:lnSpc>
                <a:spcPct val="150000"/>
              </a:lnSpc>
              <a:spcBef>
                <a:spcPts val="0"/>
              </a:spcBef>
              <a:spcAft>
                <a:spcPts val="0"/>
              </a:spcAft>
            </a:pPr>
            <a:r>
              <a:rPr lang="pt-BR" sz="2000" b="1" dirty="0">
                <a:solidFill>
                  <a:srgbClr val="202122"/>
                </a:solidFill>
                <a:latin typeface="Montserrat" panose="00000500000000000000" pitchFamily="2" charset="0"/>
                <a:cs typeface="Mongolian Baiti" panose="03000500000000000000" pitchFamily="66" charset="0"/>
              </a:rPr>
              <a:t>- Normalize o modelo</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Conector reto 15">
            <a:extLst>
              <a:ext uri="{FF2B5EF4-FFF2-40B4-BE49-F238E27FC236}">
                <a16:creationId xmlns:a16="http://schemas.microsoft.com/office/drawing/2014/main" id="{CB8F5D5A-14D4-40BB-986F-42CA90FEEB89}"/>
              </a:ext>
            </a:extLst>
          </p:cNvPr>
          <p:cNvCxnSpPr/>
          <p:nvPr/>
        </p:nvCxnSpPr>
        <p:spPr>
          <a:xfrm>
            <a:off x="4065224" y="2148289"/>
            <a:ext cx="0" cy="4043191"/>
          </a:xfrm>
          <a:prstGeom prst="line">
            <a:avLst/>
          </a:prstGeom>
          <a:ln>
            <a:solidFill>
              <a:srgbClr val="ED183F"/>
            </a:solidFill>
          </a:ln>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id="{0F4C41EB-82CC-4B37-B660-7824A06F6CE2}"/>
              </a:ext>
            </a:extLst>
          </p:cNvPr>
          <p:cNvSpPr/>
          <p:nvPr/>
        </p:nvSpPr>
        <p:spPr>
          <a:xfrm>
            <a:off x="4291142" y="2059934"/>
            <a:ext cx="77062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algn="just" fontAlgn="base">
              <a:lnSpc>
                <a:spcPct val="150000"/>
              </a:lnSpc>
            </a:pPr>
            <a:r>
              <a:rPr lang="pt-BR" sz="2000" b="0" i="0" dirty="0">
                <a:solidFill>
                  <a:schemeClr val="tx1"/>
                </a:solidFill>
                <a:effectLst/>
                <a:latin typeface="Montserrat" panose="00000500000000000000" pitchFamily="2" charset="0"/>
              </a:rPr>
              <a:t>O modelo inicial pode conter algumas inconsistências, redundâncias e dependências que podem afetar a eficiência do banco de dados resultante. A normalização remove esses problemas e produz o modelo de dados mais eficiente possível.</a:t>
            </a:r>
            <a:endParaRPr lang="pt-BR" sz="2000" dirty="0">
              <a:solidFill>
                <a:schemeClr val="tx1"/>
              </a:solidFill>
              <a:latin typeface="Montserrat" panose="00000500000000000000" pitchFamily="2" charset="0"/>
              <a:cs typeface="Mongolian Baiti" panose="03000500000000000000" pitchFamily="66" charset="0"/>
            </a:endParaRPr>
          </a:p>
        </p:txBody>
      </p:sp>
    </p:spTree>
    <p:extLst>
      <p:ext uri="{BB962C8B-B14F-4D97-AF65-F5344CB8AC3E}">
        <p14:creationId xmlns:p14="http://schemas.microsoft.com/office/powerpoint/2010/main" val="2891485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Shape 512"/>
        <p:cNvGrpSpPr/>
        <p:nvPr/>
      </p:nvGrpSpPr>
      <p:grpSpPr>
        <a:xfrm>
          <a:off x="0" y="0"/>
          <a:ext cx="0" cy="0"/>
          <a:chOff x="0" y="0"/>
          <a:chExt cx="0" cy="0"/>
        </a:xfrm>
      </p:grpSpPr>
      <p:sp>
        <p:nvSpPr>
          <p:cNvPr id="513" name="Google Shape;513;p51"/>
          <p:cNvSpPr/>
          <p:nvPr/>
        </p:nvSpPr>
        <p:spPr>
          <a:xfrm>
            <a:off x="3685867" y="2769183"/>
            <a:ext cx="2818400" cy="914000"/>
          </a:xfrm>
          <a:prstGeom prst="roundRect">
            <a:avLst>
              <a:gd name="adj" fmla="val 50000"/>
            </a:avLst>
          </a:prstGeom>
          <a:solidFill>
            <a:srgbClr val="ED183F"/>
          </a:solidFill>
          <a:ln>
            <a:noFill/>
          </a:ln>
        </p:spPr>
        <p:txBody>
          <a:bodyPr spcFirstLastPara="1" wrap="square" lIns="60950" tIns="60950" rIns="60950" bIns="60950" anchor="ctr" anchorCtr="0">
            <a:noAutofit/>
          </a:bodyPr>
          <a:lstStyle/>
          <a:p>
            <a:endParaRPr sz="1200"/>
          </a:p>
        </p:txBody>
      </p:sp>
      <p:sp>
        <p:nvSpPr>
          <p:cNvPr id="514" name="Google Shape;514;p51"/>
          <p:cNvSpPr txBox="1"/>
          <p:nvPr/>
        </p:nvSpPr>
        <p:spPr>
          <a:xfrm>
            <a:off x="2016086" y="2955119"/>
            <a:ext cx="9166033" cy="430887"/>
          </a:xfrm>
          <a:prstGeom prst="rect">
            <a:avLst/>
          </a:prstGeom>
          <a:solidFill>
            <a:srgbClr val="7F7F7F">
              <a:alpha val="0"/>
            </a:srgbClr>
          </a:solidFill>
          <a:ln>
            <a:noFill/>
          </a:ln>
        </p:spPr>
        <p:txBody>
          <a:bodyPr spcFirstLastPara="1" wrap="square" lIns="0" tIns="0" rIns="0" bIns="0" anchor="t" anchorCtr="0">
            <a:spAutoFit/>
          </a:bodyPr>
          <a:lstStyle/>
          <a:p>
            <a:pPr algn="ctr"/>
            <a:r>
              <a:rPr lang="pt-BR" sz="2800" dirty="0">
                <a:solidFill>
                  <a:schemeClr val="bg1"/>
                </a:solidFill>
                <a:latin typeface="Open Sans Light"/>
                <a:ea typeface="Open Sans Light"/>
                <a:cs typeface="Open Sans Light"/>
              </a:rPr>
              <a:t>Sistemas e banco de dados</a:t>
            </a:r>
          </a:p>
        </p:txBody>
      </p:sp>
    </p:spTree>
    <p:extLst>
      <p:ext uri="{BB962C8B-B14F-4D97-AF65-F5344CB8AC3E}">
        <p14:creationId xmlns:p14="http://schemas.microsoft.com/office/powerpoint/2010/main" val="3544894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3</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rPr>
                <a:t>Sistemas e banco de dados</a:t>
              </a:r>
            </a:p>
          </p:txBody>
        </p:sp>
      </p:gr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tângulo 13">
            <a:extLst>
              <a:ext uri="{FF2B5EF4-FFF2-40B4-BE49-F238E27FC236}">
                <a16:creationId xmlns:a16="http://schemas.microsoft.com/office/drawing/2014/main" id="{D57B276E-137F-4008-AC82-31CB33311389}"/>
              </a:ext>
            </a:extLst>
          </p:cNvPr>
          <p:cNvSpPr/>
          <p:nvPr/>
        </p:nvSpPr>
        <p:spPr>
          <a:xfrm>
            <a:off x="194630" y="2059934"/>
            <a:ext cx="114839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0" marR="0" lvl="0" indent="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Os dados são apenas os fatos brutos, o material para obter informações. Os sistemas de informação usam dados armazenados em bancos de dados de computador para fornecer as informações necessárias. Um banco de dados é uma coleção organizada de dados inter-relacionados que refletem um aspecto importante das atividades de uma empresa.</a:t>
            </a:r>
          </a:p>
          <a:p>
            <a:pPr marL="0" marR="0" lvl="0" indent="0" algn="l" defTabSz="914400" rtl="0" eaLnBrk="0" fontAlgn="base" latinLnBrk="0" hangingPunct="0">
              <a:lnSpc>
                <a:spcPct val="150000"/>
              </a:lnSpc>
              <a:spcBef>
                <a:spcPct val="0"/>
              </a:spcBef>
              <a:spcAft>
                <a:spcPct val="0"/>
              </a:spcAft>
              <a:buClrTx/>
              <a:buSzTx/>
              <a:tabLst/>
            </a:pPr>
            <a:endParaRPr lang="pt-BR" altLang="pt-BR" sz="2000" dirty="0">
              <a:solidFill>
                <a:srgbClr val="171717"/>
              </a:solidFill>
              <a:latin typeface="Montserrat" panose="00000500000000000000" pitchFamily="2"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A saber</a:t>
            </a:r>
            <a:endParaRPr kumimoji="0" lang="pt-BR" altLang="pt-BR" sz="2000" strike="noStrike" cap="none" normalizeH="0" baseline="0" dirty="0">
              <a:ln>
                <a:noFill/>
              </a:ln>
              <a:solidFill>
                <a:srgbClr val="171717"/>
              </a:solidFill>
              <a:effectLst/>
              <a:latin typeface="Montserrat" panose="00000500000000000000" pitchFamily="2" charset="0"/>
              <a:cs typeface="Segoe UI" panose="020B0502040204020203" pitchFamily="34" charset="0"/>
            </a:endParaRPr>
          </a:p>
        </p:txBody>
      </p:sp>
    </p:spTree>
    <p:extLst>
      <p:ext uri="{BB962C8B-B14F-4D97-AF65-F5344CB8AC3E}">
        <p14:creationId xmlns:p14="http://schemas.microsoft.com/office/powerpoint/2010/main" val="2698130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3</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rPr>
                <a:t>Sistemas e banco de dados</a:t>
              </a:r>
            </a:p>
          </p:txBody>
        </p:sp>
      </p:gr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tângulo 13">
            <a:extLst>
              <a:ext uri="{FF2B5EF4-FFF2-40B4-BE49-F238E27FC236}">
                <a16:creationId xmlns:a16="http://schemas.microsoft.com/office/drawing/2014/main" id="{D57B276E-137F-4008-AC82-31CB33311389}"/>
              </a:ext>
            </a:extLst>
          </p:cNvPr>
          <p:cNvSpPr/>
          <p:nvPr/>
        </p:nvSpPr>
        <p:spPr>
          <a:xfrm>
            <a:off x="194630" y="2059934"/>
            <a:ext cx="114839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457200" marR="0" lvl="0" indent="-457200" algn="l" defTabSz="914400" rtl="0" eaLnBrk="0" fontAlgn="base" latinLnBrk="0" hangingPunct="0">
              <a:lnSpc>
                <a:spcPct val="150000"/>
              </a:lnSpc>
              <a:spcBef>
                <a:spcPct val="0"/>
              </a:spcBef>
              <a:spcAft>
                <a:spcPct val="0"/>
              </a:spcAft>
              <a:buClrTx/>
              <a:buSzTx/>
              <a:buAutoNum type="arabicPeriod"/>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Os sistemas de informação capturam dados da organização (dados internos) e seu ambiente (dados externos);</a:t>
            </a:r>
          </a:p>
          <a:p>
            <a:pPr marL="457200" marR="0" lvl="0" indent="-457200" algn="l" defTabSz="914400" rtl="0" eaLnBrk="0" fontAlgn="base" latinLnBrk="0" hangingPunct="0">
              <a:lnSpc>
                <a:spcPct val="150000"/>
              </a:lnSpc>
              <a:spcBef>
                <a:spcPct val="0"/>
              </a:spcBef>
              <a:spcAft>
                <a:spcPct val="0"/>
              </a:spcAft>
              <a:buClrTx/>
              <a:buSzTx/>
              <a:buAutoNum type="arabicPeriod"/>
              <a:tabLst/>
            </a:pPr>
            <a:r>
              <a:rPr kumimoji="0" lang="pt-BR" altLang="pt-BR" sz="2000" strike="noStrike" cap="none" normalizeH="0" baseline="0" dirty="0">
                <a:ln>
                  <a:noFill/>
                </a:ln>
                <a:solidFill>
                  <a:srgbClr val="171717"/>
                </a:solidFill>
                <a:effectLst/>
                <a:latin typeface="Montserrat" panose="00000500000000000000" pitchFamily="2" charset="0"/>
                <a:cs typeface="Segoe UI" panose="020B0502040204020203" pitchFamily="34" charset="0"/>
              </a:rPr>
              <a:t>Eles armazenam os itens do banco de dados por um longo período de tempo;</a:t>
            </a:r>
          </a:p>
          <a:p>
            <a:pPr marL="457200" marR="0" lvl="0" indent="-457200" algn="l" defTabSz="914400" rtl="0" eaLnBrk="0" fontAlgn="base" latinLnBrk="0" hangingPunct="0">
              <a:lnSpc>
                <a:spcPct val="150000"/>
              </a:lnSpc>
              <a:spcBef>
                <a:spcPct val="0"/>
              </a:spcBef>
              <a:spcAft>
                <a:spcPct val="0"/>
              </a:spcAft>
              <a:buClrTx/>
              <a:buSzTx/>
              <a:buAutoNum type="arabicPeriod"/>
              <a:tabLst/>
            </a:pPr>
            <a:r>
              <a:rPr kumimoji="0" lang="pt-BR" altLang="pt-BR" sz="2000" strike="noStrike" cap="none" normalizeH="0" baseline="0" dirty="0">
                <a:ln>
                  <a:noFill/>
                </a:ln>
                <a:solidFill>
                  <a:srgbClr val="171717"/>
                </a:solidFill>
                <a:effectLst/>
                <a:latin typeface="Montserrat" panose="00000500000000000000" pitchFamily="2" charset="0"/>
                <a:cs typeface="Segoe UI" panose="020B0502040204020203" pitchFamily="34" charset="0"/>
              </a:rPr>
              <a:t>Quando informações específicas são necessárias, os itens de dados apropriados são manipulados conforme necessário e o usuário recebe as informações resultantes;</a:t>
            </a:r>
          </a:p>
          <a:p>
            <a:pPr marL="457200" marR="0" lvl="0" indent="-457200" algn="l" defTabSz="914400" rtl="0" eaLnBrk="0" fontAlgn="base" latinLnBrk="0" hangingPunct="0">
              <a:lnSpc>
                <a:spcPct val="150000"/>
              </a:lnSpc>
              <a:spcBef>
                <a:spcPct val="0"/>
              </a:spcBef>
              <a:spcAft>
                <a:spcPct val="0"/>
              </a:spcAft>
              <a:buClrTx/>
              <a:buSzTx/>
              <a:buAutoNum type="arabicPeriod"/>
              <a:tabLst/>
            </a:pPr>
            <a:r>
              <a:rPr kumimoji="0" lang="pt-BR" altLang="pt-BR" sz="2000" strike="noStrike" cap="none" normalizeH="0" baseline="0" dirty="0">
                <a:ln>
                  <a:noFill/>
                </a:ln>
                <a:solidFill>
                  <a:srgbClr val="171717"/>
                </a:solidFill>
                <a:effectLst/>
                <a:latin typeface="Montserrat" panose="00000500000000000000" pitchFamily="2" charset="0"/>
                <a:cs typeface="Segoe UI" panose="020B0502040204020203" pitchFamily="34" charset="0"/>
              </a:rPr>
              <a:t>Dependendo do tipo de sistema de informação, a saída de informação pode assumir a forma de uma resposta de consulta, resultado de decisão, conselho de sistema especialista, documento de transação ou relatório.</a:t>
            </a:r>
          </a:p>
          <a:p>
            <a:pPr marL="0" marR="0" lvl="0" indent="0" algn="l" defTabSz="914400" rtl="0" eaLnBrk="0" fontAlgn="base" latinLnBrk="0" hangingPunct="0">
              <a:lnSpc>
                <a:spcPct val="150000"/>
              </a:lnSpc>
              <a:spcBef>
                <a:spcPct val="0"/>
              </a:spcBef>
              <a:spcAft>
                <a:spcPct val="0"/>
              </a:spcAft>
              <a:buClrTx/>
              <a:buSzTx/>
              <a:tabLst/>
            </a:pPr>
            <a:endParaRPr kumimoji="0" lang="pt-BR" altLang="pt-BR" sz="2000" strike="noStrike" cap="none" normalizeH="0" baseline="0" dirty="0">
              <a:ln>
                <a:noFill/>
              </a:ln>
              <a:solidFill>
                <a:srgbClr val="171717"/>
              </a:solidFill>
              <a:effectLst/>
              <a:latin typeface="Montserrat" panose="00000500000000000000" pitchFamily="2" charset="0"/>
              <a:cs typeface="Segoe UI" panose="020B0502040204020203" pitchFamily="34" charset="0"/>
            </a:endParaRPr>
          </a:p>
        </p:txBody>
      </p:sp>
    </p:spTree>
    <p:extLst>
      <p:ext uri="{BB962C8B-B14F-4D97-AF65-F5344CB8AC3E}">
        <p14:creationId xmlns:p14="http://schemas.microsoft.com/office/powerpoint/2010/main" val="2011443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3</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rPr>
                <a:t>Sistemas e banco de dados</a:t>
              </a:r>
            </a:p>
          </p:txBody>
        </p:sp>
      </p:gr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tângulo 13">
            <a:extLst>
              <a:ext uri="{FF2B5EF4-FFF2-40B4-BE49-F238E27FC236}">
                <a16:creationId xmlns:a16="http://schemas.microsoft.com/office/drawing/2014/main" id="{D57B276E-137F-4008-AC82-31CB33311389}"/>
              </a:ext>
            </a:extLst>
          </p:cNvPr>
          <p:cNvSpPr/>
          <p:nvPr/>
        </p:nvSpPr>
        <p:spPr>
          <a:xfrm>
            <a:off x="194630" y="2059934"/>
            <a:ext cx="114839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R="0" lvl="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Os sistemas formais de informação dependem de procedimentos (estabelecidos e aceitos pela prática organizacional) para coletar, armazenar, manipular e acessar dados para obter informações. Os sistemas formais não precisam ser informatizados, mas hoje geralmente o são. Sistemas informais de informação também existem dentro de uma organização (redes interpessoais, fofocas de bebedouro, etc.).</a:t>
            </a:r>
            <a:endParaRPr kumimoji="0" lang="pt-BR" altLang="pt-BR" sz="2000" strike="noStrike" cap="none" normalizeH="0" baseline="0" dirty="0">
              <a:ln>
                <a:noFill/>
              </a:ln>
              <a:solidFill>
                <a:srgbClr val="171717"/>
              </a:solidFill>
              <a:effectLst/>
              <a:latin typeface="Montserrat" panose="00000500000000000000" pitchFamily="2" charset="0"/>
              <a:cs typeface="Segoe UI" panose="020B0502040204020203" pitchFamily="34" charset="0"/>
            </a:endParaRPr>
          </a:p>
        </p:txBody>
      </p:sp>
    </p:spTree>
    <p:extLst>
      <p:ext uri="{BB962C8B-B14F-4D97-AF65-F5344CB8AC3E}">
        <p14:creationId xmlns:p14="http://schemas.microsoft.com/office/powerpoint/2010/main" val="846831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3</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rPr>
                <a:t>Sistemas e banco de dados</a:t>
              </a:r>
            </a:p>
          </p:txBody>
        </p:sp>
      </p:gr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tângulo 13">
            <a:extLst>
              <a:ext uri="{FF2B5EF4-FFF2-40B4-BE49-F238E27FC236}">
                <a16:creationId xmlns:a16="http://schemas.microsoft.com/office/drawing/2014/main" id="{D57B276E-137F-4008-AC82-31CB33311389}"/>
              </a:ext>
            </a:extLst>
          </p:cNvPr>
          <p:cNvSpPr/>
          <p:nvPr/>
        </p:nvSpPr>
        <p:spPr>
          <a:xfrm>
            <a:off x="194630" y="2059934"/>
            <a:ext cx="114839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R="0" lvl="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A informação de qualidade precisa possuir vários atributos. Notavelmente, tem que ser:</a:t>
            </a:r>
          </a:p>
          <a:p>
            <a:pPr marR="0" lvl="0" algn="l" defTabSz="914400" rtl="0" eaLnBrk="0" fontAlgn="base" latinLnBrk="0" hangingPunct="0">
              <a:lnSpc>
                <a:spcPct val="150000"/>
              </a:lnSpc>
              <a:spcBef>
                <a:spcPct val="0"/>
              </a:spcBef>
              <a:spcAft>
                <a:spcPct val="0"/>
              </a:spcAft>
              <a:buClrTx/>
              <a:buSzTx/>
              <a:tabLst/>
            </a:pPr>
            <a:endPar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endParaRPr>
          </a:p>
          <a:p>
            <a:pPr marR="0" lvl="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1. Disponível: Em tempo hábil quando necessário e não desatualizado quando disponibilizado;</a:t>
            </a:r>
          </a:p>
          <a:p>
            <a:pPr marR="0" lvl="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2. Completo: Inclui tudo o que o usuário precisa saber sobre a situação em que a informação será utilizada;</a:t>
            </a:r>
          </a:p>
          <a:p>
            <a:pPr marR="0" lvl="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3. Conciso: Não inclui elementos desnecessários ao usuário;</a:t>
            </a:r>
          </a:p>
        </p:txBody>
      </p:sp>
    </p:spTree>
    <p:extLst>
      <p:ext uri="{BB962C8B-B14F-4D97-AF65-F5344CB8AC3E}">
        <p14:creationId xmlns:p14="http://schemas.microsoft.com/office/powerpoint/2010/main" val="3688269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3</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rPr>
                <a:t>Sistemas e banco de dados</a:t>
              </a:r>
            </a:p>
          </p:txBody>
        </p:sp>
      </p:gr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tângulo 13">
            <a:extLst>
              <a:ext uri="{FF2B5EF4-FFF2-40B4-BE49-F238E27FC236}">
                <a16:creationId xmlns:a16="http://schemas.microsoft.com/office/drawing/2014/main" id="{D57B276E-137F-4008-AC82-31CB33311389}"/>
              </a:ext>
            </a:extLst>
          </p:cNvPr>
          <p:cNvSpPr/>
          <p:nvPr/>
        </p:nvSpPr>
        <p:spPr>
          <a:xfrm>
            <a:off x="194630" y="2059934"/>
            <a:ext cx="114839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R="0" lvl="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4. Relevante: Tem relação direta com a situação;</a:t>
            </a:r>
          </a:p>
          <a:p>
            <a:pPr marR="0" lvl="0" algn="l" defTabSz="914400" rtl="0" eaLnBrk="0" fontAlgn="base" latinLnBrk="0" hangingPunct="0">
              <a:lnSpc>
                <a:spcPct val="150000"/>
              </a:lnSpc>
              <a:spcBef>
                <a:spcPct val="0"/>
              </a:spcBef>
              <a:spcAft>
                <a:spcPct val="0"/>
              </a:spcAft>
              <a:buClrTx/>
              <a:buSzTx/>
              <a:tabLst/>
            </a:pPr>
            <a:endPar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endParaRPr>
          </a:p>
          <a:p>
            <a:pPr marR="0" lvl="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5. Preciso: Oferece informações quantitativas com um grau de exatidão adequado aos dados subjacentes;</a:t>
            </a:r>
          </a:p>
          <a:p>
            <a:pPr marR="0" lvl="0" algn="l" defTabSz="914400" rtl="0" eaLnBrk="0" fontAlgn="base" latinLnBrk="0" hangingPunct="0">
              <a:lnSpc>
                <a:spcPct val="150000"/>
              </a:lnSpc>
              <a:spcBef>
                <a:spcPct val="0"/>
              </a:spcBef>
              <a:spcAft>
                <a:spcPct val="0"/>
              </a:spcAft>
              <a:buClrTx/>
              <a:buSzTx/>
              <a:tabLst/>
            </a:pPr>
            <a:endPar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endParaRPr>
          </a:p>
          <a:p>
            <a:pPr marR="0" lvl="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6. Forma: O nível de detalhamento, apresentação tabular versus gráfica e forma quantitativa versus qualitativa são selecionados de acordo com a situação Informações Internas e Externas.</a:t>
            </a:r>
            <a:endParaRPr kumimoji="0" lang="pt-BR" altLang="pt-BR" sz="2000" strike="noStrike" cap="none" normalizeH="0" baseline="0" dirty="0">
              <a:ln>
                <a:noFill/>
              </a:ln>
              <a:solidFill>
                <a:srgbClr val="171717"/>
              </a:solidFill>
              <a:effectLst/>
              <a:latin typeface="Montserrat" panose="00000500000000000000" pitchFamily="2" charset="0"/>
              <a:cs typeface="Segoe UI" panose="020B0502040204020203" pitchFamily="34" charset="0"/>
            </a:endParaRPr>
          </a:p>
        </p:txBody>
      </p:sp>
    </p:spTree>
    <p:extLst>
      <p:ext uri="{BB962C8B-B14F-4D97-AF65-F5344CB8AC3E}">
        <p14:creationId xmlns:p14="http://schemas.microsoft.com/office/powerpoint/2010/main" val="2751010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3</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rPr>
                <a:t>Sistemas e banco de dados</a:t>
              </a:r>
            </a:p>
          </p:txBody>
        </p:sp>
      </p:gr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tângulo 13">
            <a:extLst>
              <a:ext uri="{FF2B5EF4-FFF2-40B4-BE49-F238E27FC236}">
                <a16:creationId xmlns:a16="http://schemas.microsoft.com/office/drawing/2014/main" id="{D57B276E-137F-4008-AC82-31CB33311389}"/>
              </a:ext>
            </a:extLst>
          </p:cNvPr>
          <p:cNvSpPr/>
          <p:nvPr/>
        </p:nvSpPr>
        <p:spPr>
          <a:xfrm>
            <a:off x="194630" y="2059934"/>
            <a:ext cx="114839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R="0" lvl="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A maior parte dos dados captados pelos sistemas de informação diz respeito às operações da própria organização, servindo para a produção de informações internas. Mas em um mercado cada vez mais competitivo, uma empresa precisa acessar cada vez mais informações externas. Portanto, é importante observar que os tomadores de decisão precisam tanto das informações internas sobre sua organização quanto das informações externas sobre seu ambiente.</a:t>
            </a:r>
            <a:endParaRPr kumimoji="0" lang="pt-BR" altLang="pt-BR" sz="2000" strike="noStrike" cap="none" normalizeH="0" baseline="0" dirty="0">
              <a:ln>
                <a:noFill/>
              </a:ln>
              <a:solidFill>
                <a:srgbClr val="171717"/>
              </a:solidFill>
              <a:effectLst/>
              <a:latin typeface="Montserrat" panose="00000500000000000000" pitchFamily="2" charset="0"/>
              <a:cs typeface="Segoe UI" panose="020B0502040204020203" pitchFamily="34" charset="0"/>
            </a:endParaRPr>
          </a:p>
        </p:txBody>
      </p:sp>
    </p:spTree>
    <p:extLst>
      <p:ext uri="{BB962C8B-B14F-4D97-AF65-F5344CB8AC3E}">
        <p14:creationId xmlns:p14="http://schemas.microsoft.com/office/powerpoint/2010/main" val="241899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3</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rPr>
                <a:t>Sistemas e banco de dados</a:t>
              </a:r>
            </a:p>
          </p:txBody>
        </p:sp>
      </p:gr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tângulo 13">
            <a:extLst>
              <a:ext uri="{FF2B5EF4-FFF2-40B4-BE49-F238E27FC236}">
                <a16:creationId xmlns:a16="http://schemas.microsoft.com/office/drawing/2014/main" id="{D57B276E-137F-4008-AC82-31CB33311389}"/>
              </a:ext>
            </a:extLst>
          </p:cNvPr>
          <p:cNvSpPr/>
          <p:nvPr/>
        </p:nvSpPr>
        <p:spPr>
          <a:xfrm>
            <a:off x="194630" y="2059934"/>
            <a:ext cx="11483925"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R="0" lvl="0" algn="l" defTabSz="914400" rtl="0" eaLnBrk="0" fontAlgn="base" latinLnBrk="0" hangingPunct="0">
              <a:lnSpc>
                <a:spcPct val="150000"/>
              </a:lnSpc>
              <a:spcBef>
                <a:spcPct val="0"/>
              </a:spcBef>
              <a:spcAft>
                <a:spcPct val="0"/>
              </a:spcAft>
              <a:buClrTx/>
              <a:buSzTx/>
              <a:tabLst/>
            </a:pPr>
            <a:r>
              <a:rPr kumimoji="0" lang="pt-BR" altLang="pt-BR" sz="2000" b="0" i="0" u="none" strike="noStrike" cap="none" normalizeH="0" baseline="0" dirty="0">
                <a:ln>
                  <a:noFill/>
                </a:ln>
                <a:solidFill>
                  <a:srgbClr val="171717"/>
                </a:solidFill>
                <a:effectLst/>
                <a:latin typeface="Montserrat" panose="00000500000000000000" pitchFamily="2" charset="0"/>
                <a:cs typeface="Segoe UI" panose="020B0502040204020203" pitchFamily="34" charset="0"/>
              </a:rPr>
              <a:t>Uma empresa só pode ter sucesso adaptando-se às demandas de seu ambiente externo. O meio ambiente é representado por uma série de grupos que afetam a capacidade da empresa em atingir seus objetivos ou que são afetados por ela. Esses grupos são chamados de partes interessadas de uma empresa, que inclui partes interessadas internas e externas.</a:t>
            </a:r>
            <a:endParaRPr kumimoji="0" lang="pt-BR" altLang="pt-BR" sz="2000" strike="noStrike" cap="none" normalizeH="0" baseline="0" dirty="0">
              <a:ln>
                <a:noFill/>
              </a:ln>
              <a:solidFill>
                <a:srgbClr val="171717"/>
              </a:solidFill>
              <a:effectLst/>
              <a:latin typeface="Montserrat" panose="00000500000000000000" pitchFamily="2" charset="0"/>
              <a:cs typeface="Segoe UI" panose="020B0502040204020203" pitchFamily="34" charset="0"/>
            </a:endParaRPr>
          </a:p>
        </p:txBody>
      </p:sp>
    </p:spTree>
    <p:extLst>
      <p:ext uri="{BB962C8B-B14F-4D97-AF65-F5344CB8AC3E}">
        <p14:creationId xmlns:p14="http://schemas.microsoft.com/office/powerpoint/2010/main" val="235864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Shape 1520"/>
        <p:cNvGrpSpPr/>
        <p:nvPr/>
      </p:nvGrpSpPr>
      <p:grpSpPr>
        <a:xfrm>
          <a:off x="0" y="0"/>
          <a:ext cx="0" cy="0"/>
          <a:chOff x="0" y="0"/>
          <a:chExt cx="0" cy="0"/>
        </a:xfrm>
      </p:grpSpPr>
      <p:grpSp>
        <p:nvGrpSpPr>
          <p:cNvPr id="1521" name="Google Shape;1521;p82"/>
          <p:cNvGrpSpPr/>
          <p:nvPr/>
        </p:nvGrpSpPr>
        <p:grpSpPr>
          <a:xfrm rot="10800000">
            <a:off x="14014050" y="1410995"/>
            <a:ext cx="1034364" cy="6724375"/>
            <a:chOff x="-3766725" y="2744225"/>
            <a:chExt cx="3492900" cy="1362000"/>
          </a:xfrm>
        </p:grpSpPr>
        <p:cxnSp>
          <p:nvCxnSpPr>
            <p:cNvPr id="1522" name="Google Shape;1522;p82"/>
            <p:cNvCxnSpPr/>
            <p:nvPr/>
          </p:nvCxnSpPr>
          <p:spPr>
            <a:xfrm>
              <a:off x="-3766725" y="2744225"/>
              <a:ext cx="3492900" cy="0"/>
            </a:xfrm>
            <a:prstGeom prst="straightConnector1">
              <a:avLst/>
            </a:prstGeom>
            <a:noFill/>
            <a:ln w="9525" cap="flat" cmpd="sng">
              <a:solidFill>
                <a:srgbClr val="00E0CA"/>
              </a:solidFill>
              <a:prstDash val="solid"/>
              <a:round/>
              <a:headEnd type="none" w="med" len="med"/>
              <a:tailEnd type="none" w="med" len="med"/>
            </a:ln>
          </p:spPr>
        </p:cxnSp>
        <p:cxnSp>
          <p:nvCxnSpPr>
            <p:cNvPr id="1523" name="Google Shape;1523;p82"/>
            <p:cNvCxnSpPr/>
            <p:nvPr/>
          </p:nvCxnSpPr>
          <p:spPr>
            <a:xfrm>
              <a:off x="-3766725" y="4106225"/>
              <a:ext cx="3492900" cy="0"/>
            </a:xfrm>
            <a:prstGeom prst="straightConnector1">
              <a:avLst/>
            </a:prstGeom>
            <a:noFill/>
            <a:ln w="9525" cap="flat" cmpd="sng">
              <a:solidFill>
                <a:srgbClr val="00E0CA"/>
              </a:solidFill>
              <a:prstDash val="solid"/>
              <a:round/>
              <a:headEnd type="none" w="med" len="med"/>
              <a:tailEnd type="none" w="med" len="med"/>
            </a:ln>
          </p:spPr>
        </p:cxnSp>
        <p:cxnSp>
          <p:nvCxnSpPr>
            <p:cNvPr id="1524" name="Google Shape;1524;p82"/>
            <p:cNvCxnSpPr/>
            <p:nvPr/>
          </p:nvCxnSpPr>
          <p:spPr>
            <a:xfrm>
              <a:off x="-3766725" y="3833825"/>
              <a:ext cx="3492900" cy="0"/>
            </a:xfrm>
            <a:prstGeom prst="straightConnector1">
              <a:avLst/>
            </a:prstGeom>
            <a:noFill/>
            <a:ln w="9525" cap="flat" cmpd="sng">
              <a:solidFill>
                <a:srgbClr val="00E0CA"/>
              </a:solidFill>
              <a:prstDash val="solid"/>
              <a:round/>
              <a:headEnd type="none" w="med" len="med"/>
              <a:tailEnd type="none" w="med" len="med"/>
            </a:ln>
          </p:spPr>
        </p:cxnSp>
        <p:cxnSp>
          <p:nvCxnSpPr>
            <p:cNvPr id="1525" name="Google Shape;1525;p82"/>
            <p:cNvCxnSpPr/>
            <p:nvPr/>
          </p:nvCxnSpPr>
          <p:spPr>
            <a:xfrm>
              <a:off x="-3766725" y="3561425"/>
              <a:ext cx="3492900" cy="0"/>
            </a:xfrm>
            <a:prstGeom prst="straightConnector1">
              <a:avLst/>
            </a:prstGeom>
            <a:noFill/>
            <a:ln w="9525" cap="flat" cmpd="sng">
              <a:solidFill>
                <a:srgbClr val="00E0CA"/>
              </a:solidFill>
              <a:prstDash val="solid"/>
              <a:round/>
              <a:headEnd type="none" w="med" len="med"/>
              <a:tailEnd type="none" w="med" len="med"/>
            </a:ln>
          </p:spPr>
        </p:cxnSp>
        <p:cxnSp>
          <p:nvCxnSpPr>
            <p:cNvPr id="1526" name="Google Shape;1526;p82"/>
            <p:cNvCxnSpPr/>
            <p:nvPr/>
          </p:nvCxnSpPr>
          <p:spPr>
            <a:xfrm>
              <a:off x="-3766725" y="3289025"/>
              <a:ext cx="3492900" cy="0"/>
            </a:xfrm>
            <a:prstGeom prst="straightConnector1">
              <a:avLst/>
            </a:prstGeom>
            <a:noFill/>
            <a:ln w="9525" cap="flat" cmpd="sng">
              <a:solidFill>
                <a:srgbClr val="00E0CA"/>
              </a:solidFill>
              <a:prstDash val="solid"/>
              <a:round/>
              <a:headEnd type="none" w="med" len="med"/>
              <a:tailEnd type="none" w="med" len="med"/>
            </a:ln>
          </p:spPr>
        </p:cxnSp>
        <p:cxnSp>
          <p:nvCxnSpPr>
            <p:cNvPr id="1527" name="Google Shape;1527;p82"/>
            <p:cNvCxnSpPr/>
            <p:nvPr/>
          </p:nvCxnSpPr>
          <p:spPr>
            <a:xfrm>
              <a:off x="-3766725" y="3016625"/>
              <a:ext cx="3492900" cy="0"/>
            </a:xfrm>
            <a:prstGeom prst="straightConnector1">
              <a:avLst/>
            </a:prstGeom>
            <a:noFill/>
            <a:ln w="9525" cap="flat" cmpd="sng">
              <a:solidFill>
                <a:srgbClr val="00E0CA"/>
              </a:solidFill>
              <a:prstDash val="solid"/>
              <a:round/>
              <a:headEnd type="none" w="med" len="med"/>
              <a:tailEnd type="none" w="med" len="med"/>
            </a:ln>
          </p:spPr>
        </p:cxnSp>
      </p:grpSp>
      <p:grpSp>
        <p:nvGrpSpPr>
          <p:cNvPr id="1529" name="Google Shape;1529;p82"/>
          <p:cNvGrpSpPr/>
          <p:nvPr/>
        </p:nvGrpSpPr>
        <p:grpSpPr>
          <a:xfrm>
            <a:off x="609192" y="597134"/>
            <a:ext cx="1501322" cy="119995"/>
            <a:chOff x="4935498" y="1642212"/>
            <a:chExt cx="2734980" cy="217042"/>
          </a:xfrm>
        </p:grpSpPr>
        <p:sp>
          <p:nvSpPr>
            <p:cNvPr id="1530" name="Google Shape;1530;p82"/>
            <p:cNvSpPr/>
            <p:nvPr/>
          </p:nvSpPr>
          <p:spPr>
            <a:xfrm>
              <a:off x="5197136" y="1646235"/>
              <a:ext cx="18839" cy="209333"/>
            </a:xfrm>
            <a:custGeom>
              <a:avLst/>
              <a:gdLst/>
              <a:ahLst/>
              <a:cxnLst/>
              <a:rect l="l" t="t" r="r" b="b"/>
              <a:pathLst>
                <a:path w="501" h="5567" extrusionOk="0">
                  <a:moveTo>
                    <a:pt x="1" y="0"/>
                  </a:moveTo>
                  <a:lnTo>
                    <a:pt x="1" y="5567"/>
                  </a:lnTo>
                  <a:lnTo>
                    <a:pt x="500" y="5567"/>
                  </a:lnTo>
                  <a:lnTo>
                    <a:pt x="500" y="0"/>
                  </a:ln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31" name="Google Shape;1531;p82"/>
            <p:cNvSpPr/>
            <p:nvPr/>
          </p:nvSpPr>
          <p:spPr>
            <a:xfrm>
              <a:off x="5299114" y="1642550"/>
              <a:ext cx="199293" cy="216703"/>
            </a:xfrm>
            <a:custGeom>
              <a:avLst/>
              <a:gdLst/>
              <a:ahLst/>
              <a:cxnLst/>
              <a:rect l="l" t="t" r="r" b="b"/>
              <a:pathLst>
                <a:path w="5300" h="5763" extrusionOk="0">
                  <a:moveTo>
                    <a:pt x="2820" y="0"/>
                  </a:moveTo>
                  <a:cubicBezTo>
                    <a:pt x="2204" y="0"/>
                    <a:pt x="1687" y="107"/>
                    <a:pt x="1268" y="321"/>
                  </a:cubicBezTo>
                  <a:cubicBezTo>
                    <a:pt x="848" y="544"/>
                    <a:pt x="527" y="865"/>
                    <a:pt x="322" y="1294"/>
                  </a:cubicBezTo>
                  <a:cubicBezTo>
                    <a:pt x="108" y="1722"/>
                    <a:pt x="1" y="2248"/>
                    <a:pt x="1" y="2882"/>
                  </a:cubicBezTo>
                  <a:cubicBezTo>
                    <a:pt x="1" y="3845"/>
                    <a:pt x="233" y="4568"/>
                    <a:pt x="697" y="5049"/>
                  </a:cubicBezTo>
                  <a:cubicBezTo>
                    <a:pt x="1161" y="5522"/>
                    <a:pt x="1856" y="5763"/>
                    <a:pt x="2775" y="5763"/>
                  </a:cubicBezTo>
                  <a:cubicBezTo>
                    <a:pt x="3043" y="5763"/>
                    <a:pt x="3302" y="5727"/>
                    <a:pt x="3560" y="5674"/>
                  </a:cubicBezTo>
                  <a:cubicBezTo>
                    <a:pt x="3810" y="5620"/>
                    <a:pt x="4042" y="5522"/>
                    <a:pt x="4256" y="5397"/>
                  </a:cubicBezTo>
                  <a:cubicBezTo>
                    <a:pt x="4470" y="5272"/>
                    <a:pt x="4649" y="5103"/>
                    <a:pt x="4774" y="4898"/>
                  </a:cubicBezTo>
                  <a:lnTo>
                    <a:pt x="4845" y="5665"/>
                  </a:lnTo>
                  <a:lnTo>
                    <a:pt x="5300" y="5665"/>
                  </a:lnTo>
                  <a:lnTo>
                    <a:pt x="5300" y="2783"/>
                  </a:lnTo>
                  <a:lnTo>
                    <a:pt x="2632" y="2783"/>
                  </a:lnTo>
                  <a:lnTo>
                    <a:pt x="2632" y="3265"/>
                  </a:lnTo>
                  <a:lnTo>
                    <a:pt x="4738" y="3265"/>
                  </a:lnTo>
                  <a:lnTo>
                    <a:pt x="4738" y="3408"/>
                  </a:lnTo>
                  <a:cubicBezTo>
                    <a:pt x="4738" y="3827"/>
                    <a:pt x="4666" y="4175"/>
                    <a:pt x="4542" y="4452"/>
                  </a:cubicBezTo>
                  <a:cubicBezTo>
                    <a:pt x="4408" y="4728"/>
                    <a:pt x="4203" y="4933"/>
                    <a:pt x="3908" y="5067"/>
                  </a:cubicBezTo>
                  <a:cubicBezTo>
                    <a:pt x="3623" y="5201"/>
                    <a:pt x="3230" y="5263"/>
                    <a:pt x="2748" y="5263"/>
                  </a:cubicBezTo>
                  <a:cubicBezTo>
                    <a:pt x="2302" y="5263"/>
                    <a:pt x="1919" y="5192"/>
                    <a:pt x="1598" y="5040"/>
                  </a:cubicBezTo>
                  <a:cubicBezTo>
                    <a:pt x="1276" y="4889"/>
                    <a:pt x="1027" y="4639"/>
                    <a:pt x="857" y="4300"/>
                  </a:cubicBezTo>
                  <a:cubicBezTo>
                    <a:pt x="679" y="3961"/>
                    <a:pt x="598" y="3515"/>
                    <a:pt x="598" y="2971"/>
                  </a:cubicBezTo>
                  <a:lnTo>
                    <a:pt x="598" y="2792"/>
                  </a:lnTo>
                  <a:cubicBezTo>
                    <a:pt x="598" y="2382"/>
                    <a:pt x="643" y="2034"/>
                    <a:pt x="750" y="1740"/>
                  </a:cubicBezTo>
                  <a:cubicBezTo>
                    <a:pt x="848" y="1445"/>
                    <a:pt x="1000" y="1213"/>
                    <a:pt x="1196" y="1026"/>
                  </a:cubicBezTo>
                  <a:cubicBezTo>
                    <a:pt x="1392" y="839"/>
                    <a:pt x="1624" y="705"/>
                    <a:pt x="1901" y="616"/>
                  </a:cubicBezTo>
                  <a:cubicBezTo>
                    <a:pt x="2169" y="535"/>
                    <a:pt x="2481" y="491"/>
                    <a:pt x="2820" y="491"/>
                  </a:cubicBezTo>
                  <a:cubicBezTo>
                    <a:pt x="3087" y="491"/>
                    <a:pt x="3346" y="517"/>
                    <a:pt x="3578" y="571"/>
                  </a:cubicBezTo>
                  <a:cubicBezTo>
                    <a:pt x="3810" y="616"/>
                    <a:pt x="4015" y="705"/>
                    <a:pt x="4185" y="821"/>
                  </a:cubicBezTo>
                  <a:cubicBezTo>
                    <a:pt x="4354" y="937"/>
                    <a:pt x="4488" y="1088"/>
                    <a:pt x="4586" y="1285"/>
                  </a:cubicBezTo>
                  <a:cubicBezTo>
                    <a:pt x="4684" y="1472"/>
                    <a:pt x="4738" y="1713"/>
                    <a:pt x="4738" y="1989"/>
                  </a:cubicBezTo>
                  <a:lnTo>
                    <a:pt x="5300" y="1989"/>
                  </a:lnTo>
                  <a:cubicBezTo>
                    <a:pt x="5300" y="1659"/>
                    <a:pt x="5246" y="1365"/>
                    <a:pt x="5130" y="1115"/>
                  </a:cubicBezTo>
                  <a:cubicBezTo>
                    <a:pt x="5023" y="865"/>
                    <a:pt x="4854" y="660"/>
                    <a:pt x="4640" y="500"/>
                  </a:cubicBezTo>
                  <a:cubicBezTo>
                    <a:pt x="4426" y="330"/>
                    <a:pt x="4167" y="205"/>
                    <a:pt x="3864" y="125"/>
                  </a:cubicBezTo>
                  <a:cubicBezTo>
                    <a:pt x="3560" y="36"/>
                    <a:pt x="3212" y="0"/>
                    <a:pt x="2820" y="0"/>
                  </a:cubicBez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32" name="Google Shape;1532;p82"/>
            <p:cNvSpPr/>
            <p:nvPr/>
          </p:nvSpPr>
          <p:spPr>
            <a:xfrm>
              <a:off x="5599031" y="1646235"/>
              <a:ext cx="24517" cy="209333"/>
            </a:xfrm>
            <a:custGeom>
              <a:avLst/>
              <a:gdLst/>
              <a:ahLst/>
              <a:cxnLst/>
              <a:rect l="l" t="t" r="r" b="b"/>
              <a:pathLst>
                <a:path w="652" h="5567" extrusionOk="0">
                  <a:moveTo>
                    <a:pt x="0" y="0"/>
                  </a:moveTo>
                  <a:lnTo>
                    <a:pt x="0" y="5567"/>
                  </a:lnTo>
                  <a:lnTo>
                    <a:pt x="651" y="5567"/>
                  </a:lnTo>
                  <a:lnTo>
                    <a:pt x="651" y="0"/>
                  </a:ln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33" name="Google Shape;1533;p82"/>
            <p:cNvSpPr/>
            <p:nvPr/>
          </p:nvSpPr>
          <p:spPr>
            <a:xfrm>
              <a:off x="5703679" y="1645897"/>
              <a:ext cx="173122" cy="209672"/>
            </a:xfrm>
            <a:custGeom>
              <a:avLst/>
              <a:gdLst/>
              <a:ahLst/>
              <a:cxnLst/>
              <a:rect l="l" t="t" r="r" b="b"/>
              <a:pathLst>
                <a:path w="4604" h="5576" extrusionOk="0">
                  <a:moveTo>
                    <a:pt x="1" y="0"/>
                  </a:moveTo>
                  <a:lnTo>
                    <a:pt x="1" y="651"/>
                  </a:lnTo>
                  <a:lnTo>
                    <a:pt x="1927" y="651"/>
                  </a:lnTo>
                  <a:lnTo>
                    <a:pt x="1927" y="5576"/>
                  </a:lnTo>
                  <a:lnTo>
                    <a:pt x="2677" y="5576"/>
                  </a:lnTo>
                  <a:lnTo>
                    <a:pt x="2677" y="651"/>
                  </a:lnTo>
                  <a:lnTo>
                    <a:pt x="4604" y="651"/>
                  </a:lnTo>
                  <a:lnTo>
                    <a:pt x="4604" y="0"/>
                  </a:ln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34" name="Google Shape;1534;p82"/>
            <p:cNvSpPr/>
            <p:nvPr/>
          </p:nvSpPr>
          <p:spPr>
            <a:xfrm>
              <a:off x="5915344" y="1646235"/>
              <a:ext cx="206363" cy="209333"/>
            </a:xfrm>
            <a:custGeom>
              <a:avLst/>
              <a:gdLst/>
              <a:ahLst/>
              <a:cxnLst/>
              <a:rect l="l" t="t" r="r" b="b"/>
              <a:pathLst>
                <a:path w="5488" h="5567" extrusionOk="0">
                  <a:moveTo>
                    <a:pt x="2739" y="714"/>
                  </a:moveTo>
                  <a:cubicBezTo>
                    <a:pt x="2775" y="812"/>
                    <a:pt x="2802" y="910"/>
                    <a:pt x="2838" y="1017"/>
                  </a:cubicBezTo>
                  <a:cubicBezTo>
                    <a:pt x="2873" y="1124"/>
                    <a:pt x="2909" y="1231"/>
                    <a:pt x="2954" y="1338"/>
                  </a:cubicBezTo>
                  <a:cubicBezTo>
                    <a:pt x="2989" y="1445"/>
                    <a:pt x="3025" y="1543"/>
                    <a:pt x="3052" y="1624"/>
                  </a:cubicBezTo>
                  <a:cubicBezTo>
                    <a:pt x="3078" y="1704"/>
                    <a:pt x="3105" y="1775"/>
                    <a:pt x="3132" y="1820"/>
                  </a:cubicBezTo>
                  <a:lnTo>
                    <a:pt x="3774" y="3515"/>
                  </a:lnTo>
                  <a:lnTo>
                    <a:pt x="1651" y="3515"/>
                  </a:lnTo>
                  <a:lnTo>
                    <a:pt x="2302" y="1820"/>
                  </a:lnTo>
                  <a:cubicBezTo>
                    <a:pt x="2338" y="1740"/>
                    <a:pt x="2374" y="1633"/>
                    <a:pt x="2418" y="1499"/>
                  </a:cubicBezTo>
                  <a:cubicBezTo>
                    <a:pt x="2463" y="1365"/>
                    <a:pt x="2516" y="1231"/>
                    <a:pt x="2561" y="1089"/>
                  </a:cubicBezTo>
                  <a:cubicBezTo>
                    <a:pt x="2606" y="955"/>
                    <a:pt x="2650" y="830"/>
                    <a:pt x="2695" y="714"/>
                  </a:cubicBezTo>
                  <a:close/>
                  <a:moveTo>
                    <a:pt x="2195" y="0"/>
                  </a:moveTo>
                  <a:lnTo>
                    <a:pt x="1" y="5567"/>
                  </a:lnTo>
                  <a:lnTo>
                    <a:pt x="866" y="5567"/>
                  </a:lnTo>
                  <a:lnTo>
                    <a:pt x="1375" y="4229"/>
                  </a:lnTo>
                  <a:lnTo>
                    <a:pt x="4051" y="4229"/>
                  </a:lnTo>
                  <a:lnTo>
                    <a:pt x="4577" y="5567"/>
                  </a:lnTo>
                  <a:lnTo>
                    <a:pt x="5487" y="5567"/>
                  </a:lnTo>
                  <a:lnTo>
                    <a:pt x="3284" y="0"/>
                  </a:ln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35" name="Google Shape;1535;p82"/>
            <p:cNvSpPr/>
            <p:nvPr/>
          </p:nvSpPr>
          <p:spPr>
            <a:xfrm>
              <a:off x="6194467" y="1645897"/>
              <a:ext cx="139919" cy="209672"/>
            </a:xfrm>
            <a:custGeom>
              <a:avLst/>
              <a:gdLst/>
              <a:ahLst/>
              <a:cxnLst/>
              <a:rect l="l" t="t" r="r" b="b"/>
              <a:pathLst>
                <a:path w="3721" h="5576" extrusionOk="0">
                  <a:moveTo>
                    <a:pt x="0" y="0"/>
                  </a:moveTo>
                  <a:lnTo>
                    <a:pt x="0" y="5576"/>
                  </a:lnTo>
                  <a:lnTo>
                    <a:pt x="3720" y="5576"/>
                  </a:lnTo>
                  <a:lnTo>
                    <a:pt x="3720" y="4764"/>
                  </a:lnTo>
                  <a:lnTo>
                    <a:pt x="937" y="4764"/>
                  </a:lnTo>
                  <a:lnTo>
                    <a:pt x="937" y="0"/>
                  </a:ln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36" name="Google Shape;1536;p82"/>
            <p:cNvSpPr/>
            <p:nvPr/>
          </p:nvSpPr>
          <p:spPr>
            <a:xfrm>
              <a:off x="6410155" y="1645897"/>
              <a:ext cx="176469" cy="209672"/>
            </a:xfrm>
            <a:custGeom>
              <a:avLst/>
              <a:gdLst/>
              <a:ahLst/>
              <a:cxnLst/>
              <a:rect l="l" t="t" r="r" b="b"/>
              <a:pathLst>
                <a:path w="4693" h="5576" extrusionOk="0">
                  <a:moveTo>
                    <a:pt x="0" y="0"/>
                  </a:moveTo>
                  <a:lnTo>
                    <a:pt x="0" y="5576"/>
                  </a:lnTo>
                  <a:lnTo>
                    <a:pt x="1035" y="5576"/>
                  </a:lnTo>
                  <a:lnTo>
                    <a:pt x="1035" y="3167"/>
                  </a:lnTo>
                  <a:lnTo>
                    <a:pt x="3658" y="3167"/>
                  </a:lnTo>
                  <a:lnTo>
                    <a:pt x="3658" y="5576"/>
                  </a:lnTo>
                  <a:lnTo>
                    <a:pt x="4693" y="5576"/>
                  </a:lnTo>
                  <a:lnTo>
                    <a:pt x="4693" y="0"/>
                  </a:lnTo>
                  <a:lnTo>
                    <a:pt x="3658" y="0"/>
                  </a:lnTo>
                  <a:lnTo>
                    <a:pt x="3658" y="2275"/>
                  </a:lnTo>
                  <a:lnTo>
                    <a:pt x="1035" y="2275"/>
                  </a:lnTo>
                  <a:lnTo>
                    <a:pt x="1035" y="0"/>
                  </a:ln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37" name="Google Shape;1537;p82"/>
            <p:cNvSpPr/>
            <p:nvPr/>
          </p:nvSpPr>
          <p:spPr>
            <a:xfrm>
              <a:off x="6666416" y="1642550"/>
              <a:ext cx="213394" cy="216703"/>
            </a:xfrm>
            <a:custGeom>
              <a:avLst/>
              <a:gdLst/>
              <a:ahLst/>
              <a:cxnLst/>
              <a:rect l="l" t="t" r="r" b="b"/>
              <a:pathLst>
                <a:path w="5675" h="5763" extrusionOk="0">
                  <a:moveTo>
                    <a:pt x="2829" y="946"/>
                  </a:moveTo>
                  <a:cubicBezTo>
                    <a:pt x="3105" y="946"/>
                    <a:pt x="3337" y="981"/>
                    <a:pt x="3543" y="1062"/>
                  </a:cubicBezTo>
                  <a:cubicBezTo>
                    <a:pt x="3748" y="1142"/>
                    <a:pt x="3926" y="1258"/>
                    <a:pt x="4069" y="1410"/>
                  </a:cubicBezTo>
                  <a:cubicBezTo>
                    <a:pt x="4203" y="1570"/>
                    <a:pt x="4310" y="1757"/>
                    <a:pt x="4390" y="1980"/>
                  </a:cubicBezTo>
                  <a:cubicBezTo>
                    <a:pt x="4461" y="2212"/>
                    <a:pt x="4497" y="2471"/>
                    <a:pt x="4497" y="2774"/>
                  </a:cubicBezTo>
                  <a:lnTo>
                    <a:pt x="4497" y="2989"/>
                  </a:lnTo>
                  <a:cubicBezTo>
                    <a:pt x="4497" y="3292"/>
                    <a:pt x="4461" y="3551"/>
                    <a:pt x="4390" y="3774"/>
                  </a:cubicBezTo>
                  <a:cubicBezTo>
                    <a:pt x="4310" y="3997"/>
                    <a:pt x="4203" y="4193"/>
                    <a:pt x="4069" y="4345"/>
                  </a:cubicBezTo>
                  <a:cubicBezTo>
                    <a:pt x="3926" y="4496"/>
                    <a:pt x="3748" y="4612"/>
                    <a:pt x="3543" y="4692"/>
                  </a:cubicBezTo>
                  <a:cubicBezTo>
                    <a:pt x="3337" y="4773"/>
                    <a:pt x="3105" y="4808"/>
                    <a:pt x="2829" y="4808"/>
                  </a:cubicBezTo>
                  <a:cubicBezTo>
                    <a:pt x="2561" y="4808"/>
                    <a:pt x="2320" y="4773"/>
                    <a:pt x="2115" y="4692"/>
                  </a:cubicBezTo>
                  <a:cubicBezTo>
                    <a:pt x="1910" y="4612"/>
                    <a:pt x="1741" y="4496"/>
                    <a:pt x="1598" y="4345"/>
                  </a:cubicBezTo>
                  <a:cubicBezTo>
                    <a:pt x="1464" y="4193"/>
                    <a:pt x="1357" y="3997"/>
                    <a:pt x="1286" y="3774"/>
                  </a:cubicBezTo>
                  <a:cubicBezTo>
                    <a:pt x="1223" y="3551"/>
                    <a:pt x="1187" y="3292"/>
                    <a:pt x="1187" y="2989"/>
                  </a:cubicBezTo>
                  <a:lnTo>
                    <a:pt x="1187" y="2774"/>
                  </a:lnTo>
                  <a:cubicBezTo>
                    <a:pt x="1187" y="2471"/>
                    <a:pt x="1223" y="2212"/>
                    <a:pt x="1286" y="1980"/>
                  </a:cubicBezTo>
                  <a:cubicBezTo>
                    <a:pt x="1357" y="1757"/>
                    <a:pt x="1464" y="1570"/>
                    <a:pt x="1598" y="1410"/>
                  </a:cubicBezTo>
                  <a:cubicBezTo>
                    <a:pt x="1741" y="1258"/>
                    <a:pt x="1910" y="1142"/>
                    <a:pt x="2115" y="1062"/>
                  </a:cubicBezTo>
                  <a:cubicBezTo>
                    <a:pt x="2320" y="981"/>
                    <a:pt x="2561" y="946"/>
                    <a:pt x="2829" y="946"/>
                  </a:cubicBezTo>
                  <a:close/>
                  <a:moveTo>
                    <a:pt x="2829" y="0"/>
                  </a:moveTo>
                  <a:cubicBezTo>
                    <a:pt x="2249" y="0"/>
                    <a:pt x="1741" y="98"/>
                    <a:pt x="1321" y="312"/>
                  </a:cubicBezTo>
                  <a:cubicBezTo>
                    <a:pt x="893" y="517"/>
                    <a:pt x="563" y="830"/>
                    <a:pt x="340" y="1258"/>
                  </a:cubicBezTo>
                  <a:cubicBezTo>
                    <a:pt x="117" y="1686"/>
                    <a:pt x="1" y="2221"/>
                    <a:pt x="1" y="2882"/>
                  </a:cubicBezTo>
                  <a:cubicBezTo>
                    <a:pt x="1" y="3524"/>
                    <a:pt x="117" y="4059"/>
                    <a:pt x="340" y="4487"/>
                  </a:cubicBezTo>
                  <a:cubicBezTo>
                    <a:pt x="563" y="4915"/>
                    <a:pt x="893" y="5237"/>
                    <a:pt x="1321" y="5451"/>
                  </a:cubicBezTo>
                  <a:cubicBezTo>
                    <a:pt x="1741" y="5656"/>
                    <a:pt x="2249" y="5763"/>
                    <a:pt x="2829" y="5763"/>
                  </a:cubicBezTo>
                  <a:cubicBezTo>
                    <a:pt x="3427" y="5763"/>
                    <a:pt x="3935" y="5656"/>
                    <a:pt x="4354" y="5451"/>
                  </a:cubicBezTo>
                  <a:cubicBezTo>
                    <a:pt x="4783" y="5237"/>
                    <a:pt x="5104" y="4915"/>
                    <a:pt x="5336" y="4487"/>
                  </a:cubicBezTo>
                  <a:cubicBezTo>
                    <a:pt x="5559" y="4059"/>
                    <a:pt x="5675" y="3524"/>
                    <a:pt x="5675" y="2882"/>
                  </a:cubicBezTo>
                  <a:cubicBezTo>
                    <a:pt x="5675" y="2221"/>
                    <a:pt x="5559" y="1686"/>
                    <a:pt x="5336" y="1258"/>
                  </a:cubicBezTo>
                  <a:cubicBezTo>
                    <a:pt x="5104" y="830"/>
                    <a:pt x="4783" y="517"/>
                    <a:pt x="4354" y="312"/>
                  </a:cubicBezTo>
                  <a:cubicBezTo>
                    <a:pt x="3935" y="98"/>
                    <a:pt x="3427" y="0"/>
                    <a:pt x="2829" y="0"/>
                  </a:cubicBez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38" name="Google Shape;1538;p82"/>
            <p:cNvSpPr/>
            <p:nvPr/>
          </p:nvSpPr>
          <p:spPr>
            <a:xfrm>
              <a:off x="6958625" y="1645897"/>
              <a:ext cx="186884" cy="213357"/>
            </a:xfrm>
            <a:custGeom>
              <a:avLst/>
              <a:gdLst/>
              <a:ahLst/>
              <a:cxnLst/>
              <a:rect l="l" t="t" r="r" b="b"/>
              <a:pathLst>
                <a:path w="4970" h="5674" extrusionOk="0">
                  <a:moveTo>
                    <a:pt x="0" y="0"/>
                  </a:moveTo>
                  <a:lnTo>
                    <a:pt x="0" y="3453"/>
                  </a:lnTo>
                  <a:cubicBezTo>
                    <a:pt x="0" y="3943"/>
                    <a:pt x="98" y="4354"/>
                    <a:pt x="295" y="4684"/>
                  </a:cubicBezTo>
                  <a:cubicBezTo>
                    <a:pt x="491" y="5014"/>
                    <a:pt x="776" y="5264"/>
                    <a:pt x="1142" y="5424"/>
                  </a:cubicBezTo>
                  <a:cubicBezTo>
                    <a:pt x="1517" y="5585"/>
                    <a:pt x="1963" y="5674"/>
                    <a:pt x="2480" y="5674"/>
                  </a:cubicBezTo>
                  <a:cubicBezTo>
                    <a:pt x="2998" y="5674"/>
                    <a:pt x="3444" y="5585"/>
                    <a:pt x="3818" y="5424"/>
                  </a:cubicBezTo>
                  <a:cubicBezTo>
                    <a:pt x="4184" y="5264"/>
                    <a:pt x="4470" y="5014"/>
                    <a:pt x="4675" y="4684"/>
                  </a:cubicBezTo>
                  <a:cubicBezTo>
                    <a:pt x="4871" y="4354"/>
                    <a:pt x="4969" y="3943"/>
                    <a:pt x="4969" y="3453"/>
                  </a:cubicBezTo>
                  <a:lnTo>
                    <a:pt x="4969" y="0"/>
                  </a:lnTo>
                  <a:lnTo>
                    <a:pt x="3685" y="0"/>
                  </a:lnTo>
                  <a:lnTo>
                    <a:pt x="3685" y="3426"/>
                  </a:lnTo>
                  <a:cubicBezTo>
                    <a:pt x="3685" y="3810"/>
                    <a:pt x="3578" y="4104"/>
                    <a:pt x="3372" y="4318"/>
                  </a:cubicBezTo>
                  <a:cubicBezTo>
                    <a:pt x="3158" y="4532"/>
                    <a:pt x="2864" y="4639"/>
                    <a:pt x="2471" y="4639"/>
                  </a:cubicBezTo>
                  <a:cubicBezTo>
                    <a:pt x="2088" y="4639"/>
                    <a:pt x="1793" y="4532"/>
                    <a:pt x="1588" y="4318"/>
                  </a:cubicBezTo>
                  <a:cubicBezTo>
                    <a:pt x="1383" y="4104"/>
                    <a:pt x="1276" y="3810"/>
                    <a:pt x="1276" y="3426"/>
                  </a:cubicBezTo>
                  <a:lnTo>
                    <a:pt x="1276" y="0"/>
                  </a:ln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39" name="Google Shape;1539;p82"/>
            <p:cNvSpPr/>
            <p:nvPr/>
          </p:nvSpPr>
          <p:spPr>
            <a:xfrm>
              <a:off x="7223610" y="1642212"/>
              <a:ext cx="187223" cy="217042"/>
            </a:xfrm>
            <a:custGeom>
              <a:avLst/>
              <a:gdLst/>
              <a:ahLst/>
              <a:cxnLst/>
              <a:rect l="l" t="t" r="r" b="b"/>
              <a:pathLst>
                <a:path w="4979" h="5772" extrusionOk="0">
                  <a:moveTo>
                    <a:pt x="2490" y="0"/>
                  </a:moveTo>
                  <a:cubicBezTo>
                    <a:pt x="2169" y="0"/>
                    <a:pt x="1865" y="27"/>
                    <a:pt x="1580" y="89"/>
                  </a:cubicBezTo>
                  <a:cubicBezTo>
                    <a:pt x="1294" y="152"/>
                    <a:pt x="1036" y="250"/>
                    <a:pt x="822" y="384"/>
                  </a:cubicBezTo>
                  <a:cubicBezTo>
                    <a:pt x="599" y="526"/>
                    <a:pt x="429" y="696"/>
                    <a:pt x="304" y="910"/>
                  </a:cubicBezTo>
                  <a:cubicBezTo>
                    <a:pt x="179" y="1124"/>
                    <a:pt x="117" y="1374"/>
                    <a:pt x="117" y="1668"/>
                  </a:cubicBezTo>
                  <a:cubicBezTo>
                    <a:pt x="117" y="1936"/>
                    <a:pt x="161" y="2159"/>
                    <a:pt x="260" y="2346"/>
                  </a:cubicBezTo>
                  <a:cubicBezTo>
                    <a:pt x="349" y="2534"/>
                    <a:pt x="483" y="2685"/>
                    <a:pt x="643" y="2810"/>
                  </a:cubicBezTo>
                  <a:cubicBezTo>
                    <a:pt x="795" y="2935"/>
                    <a:pt x="982" y="3042"/>
                    <a:pt x="1178" y="3122"/>
                  </a:cubicBezTo>
                  <a:cubicBezTo>
                    <a:pt x="1384" y="3203"/>
                    <a:pt x="1589" y="3274"/>
                    <a:pt x="1803" y="3328"/>
                  </a:cubicBezTo>
                  <a:cubicBezTo>
                    <a:pt x="2017" y="3381"/>
                    <a:pt x="2231" y="3435"/>
                    <a:pt x="2427" y="3479"/>
                  </a:cubicBezTo>
                  <a:cubicBezTo>
                    <a:pt x="2633" y="3524"/>
                    <a:pt x="2811" y="3577"/>
                    <a:pt x="2972" y="3631"/>
                  </a:cubicBezTo>
                  <a:cubicBezTo>
                    <a:pt x="3132" y="3684"/>
                    <a:pt x="3257" y="3756"/>
                    <a:pt x="3346" y="3836"/>
                  </a:cubicBezTo>
                  <a:cubicBezTo>
                    <a:pt x="3444" y="3916"/>
                    <a:pt x="3489" y="4023"/>
                    <a:pt x="3489" y="4148"/>
                  </a:cubicBezTo>
                  <a:cubicBezTo>
                    <a:pt x="3489" y="4220"/>
                    <a:pt x="3480" y="4291"/>
                    <a:pt x="3444" y="4345"/>
                  </a:cubicBezTo>
                  <a:cubicBezTo>
                    <a:pt x="3418" y="4398"/>
                    <a:pt x="3373" y="4452"/>
                    <a:pt x="3311" y="4487"/>
                  </a:cubicBezTo>
                  <a:cubicBezTo>
                    <a:pt x="3248" y="4532"/>
                    <a:pt x="3177" y="4568"/>
                    <a:pt x="3096" y="4594"/>
                  </a:cubicBezTo>
                  <a:cubicBezTo>
                    <a:pt x="3016" y="4621"/>
                    <a:pt x="2918" y="4639"/>
                    <a:pt x="2820" y="4648"/>
                  </a:cubicBezTo>
                  <a:cubicBezTo>
                    <a:pt x="2713" y="4657"/>
                    <a:pt x="2606" y="4666"/>
                    <a:pt x="2490" y="4666"/>
                  </a:cubicBezTo>
                  <a:cubicBezTo>
                    <a:pt x="2267" y="4666"/>
                    <a:pt x="2079" y="4639"/>
                    <a:pt x="1919" y="4594"/>
                  </a:cubicBezTo>
                  <a:cubicBezTo>
                    <a:pt x="1758" y="4550"/>
                    <a:pt x="1633" y="4470"/>
                    <a:pt x="1544" y="4371"/>
                  </a:cubicBezTo>
                  <a:cubicBezTo>
                    <a:pt x="1455" y="4264"/>
                    <a:pt x="1410" y="4122"/>
                    <a:pt x="1410" y="3952"/>
                  </a:cubicBezTo>
                  <a:cubicBezTo>
                    <a:pt x="1410" y="3934"/>
                    <a:pt x="1410" y="3916"/>
                    <a:pt x="1410" y="3890"/>
                  </a:cubicBezTo>
                  <a:cubicBezTo>
                    <a:pt x="1410" y="3863"/>
                    <a:pt x="1410" y="3845"/>
                    <a:pt x="1410" y="3827"/>
                  </a:cubicBezTo>
                  <a:lnTo>
                    <a:pt x="10" y="3827"/>
                  </a:lnTo>
                  <a:cubicBezTo>
                    <a:pt x="1" y="3845"/>
                    <a:pt x="1" y="3863"/>
                    <a:pt x="1" y="3890"/>
                  </a:cubicBezTo>
                  <a:lnTo>
                    <a:pt x="1" y="3970"/>
                  </a:lnTo>
                  <a:cubicBezTo>
                    <a:pt x="1" y="4300"/>
                    <a:pt x="72" y="4585"/>
                    <a:pt x="206" y="4817"/>
                  </a:cubicBezTo>
                  <a:cubicBezTo>
                    <a:pt x="340" y="5040"/>
                    <a:pt x="527" y="5228"/>
                    <a:pt x="759" y="5371"/>
                  </a:cubicBezTo>
                  <a:cubicBezTo>
                    <a:pt x="1000" y="5513"/>
                    <a:pt x="1268" y="5611"/>
                    <a:pt x="1580" y="5674"/>
                  </a:cubicBezTo>
                  <a:cubicBezTo>
                    <a:pt x="1883" y="5736"/>
                    <a:pt x="2213" y="5772"/>
                    <a:pt x="2570" y="5772"/>
                  </a:cubicBezTo>
                  <a:cubicBezTo>
                    <a:pt x="3025" y="5772"/>
                    <a:pt x="3444" y="5710"/>
                    <a:pt x="3801" y="5585"/>
                  </a:cubicBezTo>
                  <a:cubicBezTo>
                    <a:pt x="4167" y="5460"/>
                    <a:pt x="4461" y="5263"/>
                    <a:pt x="4667" y="4987"/>
                  </a:cubicBezTo>
                  <a:cubicBezTo>
                    <a:pt x="4872" y="4719"/>
                    <a:pt x="4979" y="4362"/>
                    <a:pt x="4979" y="3916"/>
                  </a:cubicBezTo>
                  <a:cubicBezTo>
                    <a:pt x="4979" y="3667"/>
                    <a:pt x="4934" y="3444"/>
                    <a:pt x="4836" y="3265"/>
                  </a:cubicBezTo>
                  <a:cubicBezTo>
                    <a:pt x="4738" y="3087"/>
                    <a:pt x="4613" y="2935"/>
                    <a:pt x="4452" y="2819"/>
                  </a:cubicBezTo>
                  <a:cubicBezTo>
                    <a:pt x="4292" y="2694"/>
                    <a:pt x="4104" y="2596"/>
                    <a:pt x="3908" y="2516"/>
                  </a:cubicBezTo>
                  <a:cubicBezTo>
                    <a:pt x="3703" y="2436"/>
                    <a:pt x="3498" y="2373"/>
                    <a:pt x="3284" y="2320"/>
                  </a:cubicBezTo>
                  <a:cubicBezTo>
                    <a:pt x="3070" y="2275"/>
                    <a:pt x="2864" y="2221"/>
                    <a:pt x="2668" y="2177"/>
                  </a:cubicBezTo>
                  <a:cubicBezTo>
                    <a:pt x="2463" y="2132"/>
                    <a:pt x="2285" y="2079"/>
                    <a:pt x="2124" y="2025"/>
                  </a:cubicBezTo>
                  <a:cubicBezTo>
                    <a:pt x="1955" y="1972"/>
                    <a:pt x="1830" y="1909"/>
                    <a:pt x="1731" y="1829"/>
                  </a:cubicBezTo>
                  <a:cubicBezTo>
                    <a:pt x="1642" y="1758"/>
                    <a:pt x="1598" y="1659"/>
                    <a:pt x="1598" y="1543"/>
                  </a:cubicBezTo>
                  <a:cubicBezTo>
                    <a:pt x="1598" y="1445"/>
                    <a:pt x="1633" y="1356"/>
                    <a:pt x="1705" y="1285"/>
                  </a:cubicBezTo>
                  <a:cubicBezTo>
                    <a:pt x="1776" y="1213"/>
                    <a:pt x="1883" y="1160"/>
                    <a:pt x="2017" y="1124"/>
                  </a:cubicBezTo>
                  <a:cubicBezTo>
                    <a:pt x="2160" y="1088"/>
                    <a:pt x="2329" y="1071"/>
                    <a:pt x="2525" y="1071"/>
                  </a:cubicBezTo>
                  <a:cubicBezTo>
                    <a:pt x="2731" y="1071"/>
                    <a:pt x="2891" y="1097"/>
                    <a:pt x="3034" y="1151"/>
                  </a:cubicBezTo>
                  <a:cubicBezTo>
                    <a:pt x="3168" y="1213"/>
                    <a:pt x="3266" y="1285"/>
                    <a:pt x="3337" y="1383"/>
                  </a:cubicBezTo>
                  <a:cubicBezTo>
                    <a:pt x="3400" y="1472"/>
                    <a:pt x="3435" y="1588"/>
                    <a:pt x="3435" y="1713"/>
                  </a:cubicBezTo>
                  <a:lnTo>
                    <a:pt x="3435" y="1766"/>
                  </a:lnTo>
                  <a:lnTo>
                    <a:pt x="4836" y="1766"/>
                  </a:lnTo>
                  <a:lnTo>
                    <a:pt x="4836" y="1668"/>
                  </a:lnTo>
                  <a:cubicBezTo>
                    <a:pt x="4827" y="1374"/>
                    <a:pt x="4765" y="1124"/>
                    <a:pt x="4640" y="919"/>
                  </a:cubicBezTo>
                  <a:cubicBezTo>
                    <a:pt x="4524" y="714"/>
                    <a:pt x="4354" y="535"/>
                    <a:pt x="4131" y="402"/>
                  </a:cubicBezTo>
                  <a:cubicBezTo>
                    <a:pt x="3917" y="259"/>
                    <a:pt x="3667" y="161"/>
                    <a:pt x="3391" y="98"/>
                  </a:cubicBezTo>
                  <a:cubicBezTo>
                    <a:pt x="3114" y="27"/>
                    <a:pt x="2811" y="0"/>
                    <a:pt x="2490" y="0"/>
                  </a:cubicBez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40" name="Google Shape;1540;p82"/>
            <p:cNvSpPr/>
            <p:nvPr/>
          </p:nvSpPr>
          <p:spPr>
            <a:xfrm>
              <a:off x="7489309" y="1645559"/>
              <a:ext cx="181169" cy="210010"/>
            </a:xfrm>
            <a:custGeom>
              <a:avLst/>
              <a:gdLst/>
              <a:ahLst/>
              <a:cxnLst/>
              <a:rect l="l" t="t" r="r" b="b"/>
              <a:pathLst>
                <a:path w="4818" h="5585" extrusionOk="0">
                  <a:moveTo>
                    <a:pt x="0" y="0"/>
                  </a:moveTo>
                  <a:lnTo>
                    <a:pt x="0" y="5585"/>
                  </a:lnTo>
                  <a:lnTo>
                    <a:pt x="4818" y="5585"/>
                  </a:lnTo>
                  <a:lnTo>
                    <a:pt x="4818" y="4300"/>
                  </a:lnTo>
                  <a:lnTo>
                    <a:pt x="1686" y="4300"/>
                  </a:lnTo>
                  <a:lnTo>
                    <a:pt x="1686" y="3364"/>
                  </a:lnTo>
                  <a:lnTo>
                    <a:pt x="4443" y="3364"/>
                  </a:lnTo>
                  <a:lnTo>
                    <a:pt x="4443" y="2132"/>
                  </a:lnTo>
                  <a:lnTo>
                    <a:pt x="1686" y="2132"/>
                  </a:lnTo>
                  <a:lnTo>
                    <a:pt x="1686" y="1276"/>
                  </a:lnTo>
                  <a:lnTo>
                    <a:pt x="4764" y="1276"/>
                  </a:lnTo>
                  <a:lnTo>
                    <a:pt x="4764" y="0"/>
                  </a:ln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sp>
          <p:nvSpPr>
            <p:cNvPr id="1541" name="Google Shape;1541;p82"/>
            <p:cNvSpPr/>
            <p:nvPr/>
          </p:nvSpPr>
          <p:spPr>
            <a:xfrm>
              <a:off x="4935498" y="1646235"/>
              <a:ext cx="178837" cy="208995"/>
            </a:xfrm>
            <a:custGeom>
              <a:avLst/>
              <a:gdLst/>
              <a:ahLst/>
              <a:cxnLst/>
              <a:rect l="l" t="t" r="r" b="b"/>
              <a:pathLst>
                <a:path w="4756" h="5558" extrusionOk="0">
                  <a:moveTo>
                    <a:pt x="2552" y="437"/>
                  </a:moveTo>
                  <a:cubicBezTo>
                    <a:pt x="3524" y="437"/>
                    <a:pt x="4318" y="1231"/>
                    <a:pt x="4318" y="2204"/>
                  </a:cubicBezTo>
                  <a:lnTo>
                    <a:pt x="4318" y="3354"/>
                  </a:lnTo>
                  <a:cubicBezTo>
                    <a:pt x="4318" y="4327"/>
                    <a:pt x="3524" y="5112"/>
                    <a:pt x="2552" y="5112"/>
                  </a:cubicBezTo>
                  <a:lnTo>
                    <a:pt x="437" y="5112"/>
                  </a:lnTo>
                  <a:lnTo>
                    <a:pt x="437" y="437"/>
                  </a:lnTo>
                  <a:close/>
                  <a:moveTo>
                    <a:pt x="0" y="0"/>
                  </a:moveTo>
                  <a:lnTo>
                    <a:pt x="0" y="5558"/>
                  </a:lnTo>
                  <a:lnTo>
                    <a:pt x="2552" y="5558"/>
                  </a:lnTo>
                  <a:cubicBezTo>
                    <a:pt x="3765" y="5558"/>
                    <a:pt x="4755" y="4568"/>
                    <a:pt x="4755" y="3354"/>
                  </a:cubicBezTo>
                  <a:lnTo>
                    <a:pt x="4755" y="2204"/>
                  </a:lnTo>
                  <a:cubicBezTo>
                    <a:pt x="4755" y="981"/>
                    <a:pt x="3765" y="0"/>
                    <a:pt x="2552" y="0"/>
                  </a:cubicBezTo>
                  <a:close/>
                </a:path>
              </a:pathLst>
            </a:custGeom>
            <a:solidFill>
              <a:schemeClr val="lt1"/>
            </a:solidFill>
            <a:ln>
              <a:noFill/>
            </a:ln>
          </p:spPr>
          <p:txBody>
            <a:bodyPr spcFirstLastPara="1" wrap="square" lIns="60950" tIns="60950" rIns="60950" bIns="60950" anchor="ctr" anchorCtr="0">
              <a:noAutofit/>
            </a:bodyPr>
            <a:lstStyle/>
            <a:p>
              <a:endParaRPr sz="1200">
                <a:solidFill>
                  <a:schemeClr val="lt1"/>
                </a:solidFill>
              </a:endParaRPr>
            </a:p>
          </p:txBody>
        </p:sp>
      </p:grpSp>
      <p:grpSp>
        <p:nvGrpSpPr>
          <p:cNvPr id="23" name="Google Shape;3888;p102">
            <a:extLst>
              <a:ext uri="{FF2B5EF4-FFF2-40B4-BE49-F238E27FC236}">
                <a16:creationId xmlns:a16="http://schemas.microsoft.com/office/drawing/2014/main" id="{9B1FE2A3-5022-4F43-91E4-47594A72C0B8}"/>
              </a:ext>
            </a:extLst>
          </p:cNvPr>
          <p:cNvGrpSpPr/>
          <p:nvPr/>
        </p:nvGrpSpPr>
        <p:grpSpPr>
          <a:xfrm>
            <a:off x="593184" y="6193686"/>
            <a:ext cx="980765" cy="77822"/>
            <a:chOff x="1035200" y="1506275"/>
            <a:chExt cx="2547000" cy="202100"/>
          </a:xfrm>
        </p:grpSpPr>
        <p:sp>
          <p:nvSpPr>
            <p:cNvPr id="24" name="Google Shape;3889;p102">
              <a:extLst>
                <a:ext uri="{FF2B5EF4-FFF2-40B4-BE49-F238E27FC236}">
                  <a16:creationId xmlns:a16="http://schemas.microsoft.com/office/drawing/2014/main" id="{6419B81C-DFA5-4712-BA15-45FCA8730B2C}"/>
                </a:ext>
              </a:extLst>
            </p:cNvPr>
            <p:cNvSpPr/>
            <p:nvPr/>
          </p:nvSpPr>
          <p:spPr>
            <a:xfrm>
              <a:off x="1279200" y="1509850"/>
              <a:ext cx="17200" cy="195175"/>
            </a:xfrm>
            <a:custGeom>
              <a:avLst/>
              <a:gdLst/>
              <a:ahLst/>
              <a:cxnLst/>
              <a:rect l="l" t="t" r="r" b="b"/>
              <a:pathLst>
                <a:path w="688" h="7807" extrusionOk="0">
                  <a:moveTo>
                    <a:pt x="0" y="0"/>
                  </a:moveTo>
                  <a:lnTo>
                    <a:pt x="0" y="7806"/>
                  </a:lnTo>
                  <a:lnTo>
                    <a:pt x="687" y="7806"/>
                  </a:lnTo>
                  <a:lnTo>
                    <a:pt x="687"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25" name="Google Shape;3890;p102">
              <a:extLst>
                <a:ext uri="{FF2B5EF4-FFF2-40B4-BE49-F238E27FC236}">
                  <a16:creationId xmlns:a16="http://schemas.microsoft.com/office/drawing/2014/main" id="{43639D2E-EF63-4E3C-831A-7C7C732612EE}"/>
                </a:ext>
              </a:extLst>
            </p:cNvPr>
            <p:cNvSpPr/>
            <p:nvPr/>
          </p:nvSpPr>
          <p:spPr>
            <a:xfrm>
              <a:off x="1373975" y="1506500"/>
              <a:ext cx="185600" cy="201875"/>
            </a:xfrm>
            <a:custGeom>
              <a:avLst/>
              <a:gdLst/>
              <a:ahLst/>
              <a:cxnLst/>
              <a:rect l="l" t="t" r="r" b="b"/>
              <a:pathLst>
                <a:path w="7424" h="8075" extrusionOk="0">
                  <a:moveTo>
                    <a:pt x="3944" y="1"/>
                  </a:moveTo>
                  <a:cubicBezTo>
                    <a:pt x="3088" y="1"/>
                    <a:pt x="2356" y="152"/>
                    <a:pt x="1767" y="464"/>
                  </a:cubicBezTo>
                  <a:cubicBezTo>
                    <a:pt x="1187" y="768"/>
                    <a:pt x="741" y="1223"/>
                    <a:pt x="447" y="1820"/>
                  </a:cubicBezTo>
                  <a:cubicBezTo>
                    <a:pt x="153" y="2418"/>
                    <a:pt x="1" y="3159"/>
                    <a:pt x="1" y="4042"/>
                  </a:cubicBezTo>
                  <a:cubicBezTo>
                    <a:pt x="1" y="5398"/>
                    <a:pt x="331" y="6406"/>
                    <a:pt x="973" y="7075"/>
                  </a:cubicBezTo>
                  <a:cubicBezTo>
                    <a:pt x="1625" y="7744"/>
                    <a:pt x="2597" y="8074"/>
                    <a:pt x="3890" y="8074"/>
                  </a:cubicBezTo>
                  <a:cubicBezTo>
                    <a:pt x="4265" y="8074"/>
                    <a:pt x="4631" y="8029"/>
                    <a:pt x="4979" y="7958"/>
                  </a:cubicBezTo>
                  <a:cubicBezTo>
                    <a:pt x="5336" y="7878"/>
                    <a:pt x="5666" y="7744"/>
                    <a:pt x="5969" y="7566"/>
                  </a:cubicBezTo>
                  <a:cubicBezTo>
                    <a:pt x="6263" y="7387"/>
                    <a:pt x="6504" y="7155"/>
                    <a:pt x="6692" y="6870"/>
                  </a:cubicBezTo>
                  <a:lnTo>
                    <a:pt x="6790" y="7940"/>
                  </a:lnTo>
                  <a:lnTo>
                    <a:pt x="7423" y="7940"/>
                  </a:lnTo>
                  <a:lnTo>
                    <a:pt x="7423" y="3899"/>
                  </a:lnTo>
                  <a:lnTo>
                    <a:pt x="3685" y="3899"/>
                  </a:lnTo>
                  <a:lnTo>
                    <a:pt x="3685" y="4586"/>
                  </a:lnTo>
                  <a:lnTo>
                    <a:pt x="6629" y="4586"/>
                  </a:lnTo>
                  <a:lnTo>
                    <a:pt x="6629" y="4773"/>
                  </a:lnTo>
                  <a:cubicBezTo>
                    <a:pt x="6629" y="5371"/>
                    <a:pt x="6540" y="5853"/>
                    <a:pt x="6362" y="6245"/>
                  </a:cubicBezTo>
                  <a:cubicBezTo>
                    <a:pt x="6174" y="6629"/>
                    <a:pt x="5880" y="6914"/>
                    <a:pt x="5478" y="7102"/>
                  </a:cubicBezTo>
                  <a:cubicBezTo>
                    <a:pt x="5068" y="7289"/>
                    <a:pt x="4524" y="7378"/>
                    <a:pt x="3846" y="7378"/>
                  </a:cubicBezTo>
                  <a:cubicBezTo>
                    <a:pt x="3221" y="7378"/>
                    <a:pt x="2686" y="7271"/>
                    <a:pt x="2240" y="7057"/>
                  </a:cubicBezTo>
                  <a:cubicBezTo>
                    <a:pt x="1785" y="6852"/>
                    <a:pt x="1437" y="6504"/>
                    <a:pt x="1196" y="6031"/>
                  </a:cubicBezTo>
                  <a:cubicBezTo>
                    <a:pt x="955" y="5558"/>
                    <a:pt x="831" y="4934"/>
                    <a:pt x="831" y="4167"/>
                  </a:cubicBezTo>
                  <a:lnTo>
                    <a:pt x="831" y="3926"/>
                  </a:lnTo>
                  <a:cubicBezTo>
                    <a:pt x="831" y="3346"/>
                    <a:pt x="902" y="2855"/>
                    <a:pt x="1054" y="2445"/>
                  </a:cubicBezTo>
                  <a:cubicBezTo>
                    <a:pt x="1196" y="2035"/>
                    <a:pt x="1401" y="1704"/>
                    <a:pt x="1678" y="1437"/>
                  </a:cubicBezTo>
                  <a:cubicBezTo>
                    <a:pt x="1946" y="1178"/>
                    <a:pt x="2276" y="991"/>
                    <a:pt x="2659" y="875"/>
                  </a:cubicBezTo>
                  <a:cubicBezTo>
                    <a:pt x="3043" y="750"/>
                    <a:pt x="3471" y="696"/>
                    <a:pt x="3944" y="696"/>
                  </a:cubicBezTo>
                  <a:cubicBezTo>
                    <a:pt x="4328" y="696"/>
                    <a:pt x="4684" y="732"/>
                    <a:pt x="5015" y="803"/>
                  </a:cubicBezTo>
                  <a:cubicBezTo>
                    <a:pt x="5345" y="875"/>
                    <a:pt x="5621" y="991"/>
                    <a:pt x="5862" y="1151"/>
                  </a:cubicBezTo>
                  <a:cubicBezTo>
                    <a:pt x="6103" y="1321"/>
                    <a:pt x="6290" y="1535"/>
                    <a:pt x="6424" y="1803"/>
                  </a:cubicBezTo>
                  <a:cubicBezTo>
                    <a:pt x="6567" y="2070"/>
                    <a:pt x="6629" y="2400"/>
                    <a:pt x="6629" y="2802"/>
                  </a:cubicBezTo>
                  <a:lnTo>
                    <a:pt x="7423" y="2802"/>
                  </a:lnTo>
                  <a:cubicBezTo>
                    <a:pt x="7423" y="2329"/>
                    <a:pt x="7352" y="1919"/>
                    <a:pt x="7191" y="1571"/>
                  </a:cubicBezTo>
                  <a:cubicBezTo>
                    <a:pt x="7031" y="1223"/>
                    <a:pt x="6799" y="928"/>
                    <a:pt x="6504" y="705"/>
                  </a:cubicBezTo>
                  <a:cubicBezTo>
                    <a:pt x="6201" y="473"/>
                    <a:pt x="5835" y="295"/>
                    <a:pt x="5407" y="179"/>
                  </a:cubicBezTo>
                  <a:cubicBezTo>
                    <a:pt x="4979" y="63"/>
                    <a:pt x="4497" y="1"/>
                    <a:pt x="3944"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26" name="Google Shape;3891;p102">
              <a:extLst>
                <a:ext uri="{FF2B5EF4-FFF2-40B4-BE49-F238E27FC236}">
                  <a16:creationId xmlns:a16="http://schemas.microsoft.com/office/drawing/2014/main" id="{00E28B65-110B-4501-A930-0AC5AD1F7C08}"/>
                </a:ext>
              </a:extLst>
            </p:cNvPr>
            <p:cNvSpPr/>
            <p:nvPr/>
          </p:nvSpPr>
          <p:spPr>
            <a:xfrm>
              <a:off x="1653225" y="1509850"/>
              <a:ext cx="22975" cy="195175"/>
            </a:xfrm>
            <a:custGeom>
              <a:avLst/>
              <a:gdLst/>
              <a:ahLst/>
              <a:cxnLst/>
              <a:rect l="l" t="t" r="r" b="b"/>
              <a:pathLst>
                <a:path w="919" h="7807" extrusionOk="0">
                  <a:moveTo>
                    <a:pt x="0" y="0"/>
                  </a:moveTo>
                  <a:lnTo>
                    <a:pt x="0" y="7806"/>
                  </a:lnTo>
                  <a:lnTo>
                    <a:pt x="919" y="7806"/>
                  </a:lnTo>
                  <a:lnTo>
                    <a:pt x="919"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27" name="Google Shape;3892;p102">
              <a:extLst>
                <a:ext uri="{FF2B5EF4-FFF2-40B4-BE49-F238E27FC236}">
                  <a16:creationId xmlns:a16="http://schemas.microsoft.com/office/drawing/2014/main" id="{283960D5-A8AE-4129-87D2-C4D39FB621DC}"/>
                </a:ext>
              </a:extLst>
            </p:cNvPr>
            <p:cNvSpPr/>
            <p:nvPr/>
          </p:nvSpPr>
          <p:spPr>
            <a:xfrm>
              <a:off x="1750675" y="1509850"/>
              <a:ext cx="161275" cy="195175"/>
            </a:xfrm>
            <a:custGeom>
              <a:avLst/>
              <a:gdLst/>
              <a:ahLst/>
              <a:cxnLst/>
              <a:rect l="l" t="t" r="r" b="b"/>
              <a:pathLst>
                <a:path w="6451" h="7807" extrusionOk="0">
                  <a:moveTo>
                    <a:pt x="1" y="0"/>
                  </a:moveTo>
                  <a:lnTo>
                    <a:pt x="1" y="910"/>
                  </a:lnTo>
                  <a:lnTo>
                    <a:pt x="2695" y="910"/>
                  </a:lnTo>
                  <a:lnTo>
                    <a:pt x="2695" y="7806"/>
                  </a:lnTo>
                  <a:lnTo>
                    <a:pt x="3747" y="7806"/>
                  </a:lnTo>
                  <a:lnTo>
                    <a:pt x="3747" y="910"/>
                  </a:lnTo>
                  <a:lnTo>
                    <a:pt x="6450" y="910"/>
                  </a:lnTo>
                  <a:lnTo>
                    <a:pt x="6450"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28" name="Google Shape;3893;p102">
              <a:extLst>
                <a:ext uri="{FF2B5EF4-FFF2-40B4-BE49-F238E27FC236}">
                  <a16:creationId xmlns:a16="http://schemas.microsoft.com/office/drawing/2014/main" id="{6EE050B8-9A8B-4B1E-BD4E-25FB8ED55B60}"/>
                </a:ext>
              </a:extLst>
            </p:cNvPr>
            <p:cNvSpPr/>
            <p:nvPr/>
          </p:nvSpPr>
          <p:spPr>
            <a:xfrm>
              <a:off x="1947825" y="1509850"/>
              <a:ext cx="192050" cy="195175"/>
            </a:xfrm>
            <a:custGeom>
              <a:avLst/>
              <a:gdLst/>
              <a:ahLst/>
              <a:cxnLst/>
              <a:rect l="l" t="t" r="r" b="b"/>
              <a:pathLst>
                <a:path w="7682" h="7807" extrusionOk="0">
                  <a:moveTo>
                    <a:pt x="3837" y="1017"/>
                  </a:moveTo>
                  <a:cubicBezTo>
                    <a:pt x="3881" y="1142"/>
                    <a:pt x="3926" y="1285"/>
                    <a:pt x="3980" y="1437"/>
                  </a:cubicBezTo>
                  <a:cubicBezTo>
                    <a:pt x="4024" y="1588"/>
                    <a:pt x="4078" y="1740"/>
                    <a:pt x="4131" y="1883"/>
                  </a:cubicBezTo>
                  <a:cubicBezTo>
                    <a:pt x="4185" y="2034"/>
                    <a:pt x="4229" y="2168"/>
                    <a:pt x="4274" y="2284"/>
                  </a:cubicBezTo>
                  <a:cubicBezTo>
                    <a:pt x="4319" y="2400"/>
                    <a:pt x="4354" y="2498"/>
                    <a:pt x="4381" y="2561"/>
                  </a:cubicBezTo>
                  <a:lnTo>
                    <a:pt x="5291" y="4934"/>
                  </a:lnTo>
                  <a:lnTo>
                    <a:pt x="2311" y="4934"/>
                  </a:lnTo>
                  <a:lnTo>
                    <a:pt x="3221" y="2561"/>
                  </a:lnTo>
                  <a:cubicBezTo>
                    <a:pt x="3266" y="2445"/>
                    <a:pt x="3319" y="2302"/>
                    <a:pt x="3382" y="2115"/>
                  </a:cubicBezTo>
                  <a:cubicBezTo>
                    <a:pt x="3453" y="1927"/>
                    <a:pt x="3516" y="1740"/>
                    <a:pt x="3587" y="1535"/>
                  </a:cubicBezTo>
                  <a:cubicBezTo>
                    <a:pt x="3649" y="1339"/>
                    <a:pt x="3712" y="1169"/>
                    <a:pt x="3765" y="1017"/>
                  </a:cubicBezTo>
                  <a:close/>
                  <a:moveTo>
                    <a:pt x="3070" y="0"/>
                  </a:moveTo>
                  <a:lnTo>
                    <a:pt x="1" y="7806"/>
                  </a:lnTo>
                  <a:lnTo>
                    <a:pt x="1205" y="7806"/>
                  </a:lnTo>
                  <a:lnTo>
                    <a:pt x="1928" y="5942"/>
                  </a:lnTo>
                  <a:lnTo>
                    <a:pt x="5675" y="5942"/>
                  </a:lnTo>
                  <a:lnTo>
                    <a:pt x="6406" y="7806"/>
                  </a:lnTo>
                  <a:lnTo>
                    <a:pt x="7682" y="7806"/>
                  </a:lnTo>
                  <a:lnTo>
                    <a:pt x="4595"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29" name="Google Shape;3894;p102">
              <a:extLst>
                <a:ext uri="{FF2B5EF4-FFF2-40B4-BE49-F238E27FC236}">
                  <a16:creationId xmlns:a16="http://schemas.microsoft.com/office/drawing/2014/main" id="{ACEDAF76-9974-4C31-97EF-0878BB56DA50}"/>
                </a:ext>
              </a:extLst>
            </p:cNvPr>
            <p:cNvSpPr/>
            <p:nvPr/>
          </p:nvSpPr>
          <p:spPr>
            <a:xfrm>
              <a:off x="2207650" y="1509850"/>
              <a:ext cx="130275" cy="195175"/>
            </a:xfrm>
            <a:custGeom>
              <a:avLst/>
              <a:gdLst/>
              <a:ahLst/>
              <a:cxnLst/>
              <a:rect l="l" t="t" r="r" b="b"/>
              <a:pathLst>
                <a:path w="5211" h="7807" extrusionOk="0">
                  <a:moveTo>
                    <a:pt x="1" y="0"/>
                  </a:moveTo>
                  <a:lnTo>
                    <a:pt x="1" y="7806"/>
                  </a:lnTo>
                  <a:lnTo>
                    <a:pt x="5211" y="7806"/>
                  </a:lnTo>
                  <a:lnTo>
                    <a:pt x="5211" y="6664"/>
                  </a:lnTo>
                  <a:lnTo>
                    <a:pt x="1312" y="6664"/>
                  </a:lnTo>
                  <a:lnTo>
                    <a:pt x="131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30" name="Google Shape;3895;p102">
              <a:extLst>
                <a:ext uri="{FF2B5EF4-FFF2-40B4-BE49-F238E27FC236}">
                  <a16:creationId xmlns:a16="http://schemas.microsoft.com/office/drawing/2014/main" id="{7556E3F2-DFC9-4D9A-9AB7-3B4564952EE1}"/>
                </a:ext>
              </a:extLst>
            </p:cNvPr>
            <p:cNvSpPr/>
            <p:nvPr/>
          </p:nvSpPr>
          <p:spPr>
            <a:xfrm>
              <a:off x="2408375" y="1509850"/>
              <a:ext cx="164625" cy="195175"/>
            </a:xfrm>
            <a:custGeom>
              <a:avLst/>
              <a:gdLst/>
              <a:ahLst/>
              <a:cxnLst/>
              <a:rect l="l" t="t" r="r" b="b"/>
              <a:pathLst>
                <a:path w="6585" h="7807" extrusionOk="0">
                  <a:moveTo>
                    <a:pt x="1" y="0"/>
                  </a:moveTo>
                  <a:lnTo>
                    <a:pt x="1" y="7806"/>
                  </a:lnTo>
                  <a:lnTo>
                    <a:pt x="1455" y="7806"/>
                  </a:lnTo>
                  <a:lnTo>
                    <a:pt x="1455" y="4434"/>
                  </a:lnTo>
                  <a:lnTo>
                    <a:pt x="5130" y="4434"/>
                  </a:lnTo>
                  <a:lnTo>
                    <a:pt x="5130" y="7806"/>
                  </a:lnTo>
                  <a:lnTo>
                    <a:pt x="6584" y="7806"/>
                  </a:lnTo>
                  <a:lnTo>
                    <a:pt x="6584" y="0"/>
                  </a:lnTo>
                  <a:lnTo>
                    <a:pt x="5130" y="0"/>
                  </a:lnTo>
                  <a:lnTo>
                    <a:pt x="5130" y="3185"/>
                  </a:lnTo>
                  <a:lnTo>
                    <a:pt x="1455" y="3185"/>
                  </a:lnTo>
                  <a:lnTo>
                    <a:pt x="1455"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31" name="Google Shape;3896;p102">
              <a:extLst>
                <a:ext uri="{FF2B5EF4-FFF2-40B4-BE49-F238E27FC236}">
                  <a16:creationId xmlns:a16="http://schemas.microsoft.com/office/drawing/2014/main" id="{60820E55-2C72-4090-815C-B930A6758B45}"/>
                </a:ext>
              </a:extLst>
            </p:cNvPr>
            <p:cNvSpPr/>
            <p:nvPr/>
          </p:nvSpPr>
          <p:spPr>
            <a:xfrm>
              <a:off x="2647025" y="1506500"/>
              <a:ext cx="198725" cy="201875"/>
            </a:xfrm>
            <a:custGeom>
              <a:avLst/>
              <a:gdLst/>
              <a:ahLst/>
              <a:cxnLst/>
              <a:rect l="l" t="t" r="r" b="b"/>
              <a:pathLst>
                <a:path w="7949" h="8075" extrusionOk="0">
                  <a:moveTo>
                    <a:pt x="3970" y="1330"/>
                  </a:moveTo>
                  <a:cubicBezTo>
                    <a:pt x="4354" y="1330"/>
                    <a:pt x="4684" y="1383"/>
                    <a:pt x="4969" y="1499"/>
                  </a:cubicBezTo>
                  <a:cubicBezTo>
                    <a:pt x="5264" y="1606"/>
                    <a:pt x="5504" y="1767"/>
                    <a:pt x="5701" y="1981"/>
                  </a:cubicBezTo>
                  <a:cubicBezTo>
                    <a:pt x="5897" y="2204"/>
                    <a:pt x="6049" y="2472"/>
                    <a:pt x="6147" y="2784"/>
                  </a:cubicBezTo>
                  <a:cubicBezTo>
                    <a:pt x="6254" y="3105"/>
                    <a:pt x="6298" y="3471"/>
                    <a:pt x="6298" y="3890"/>
                  </a:cubicBezTo>
                  <a:lnTo>
                    <a:pt x="6298" y="4193"/>
                  </a:lnTo>
                  <a:cubicBezTo>
                    <a:pt x="6298" y="4613"/>
                    <a:pt x="6254" y="4978"/>
                    <a:pt x="6147" y="5291"/>
                  </a:cubicBezTo>
                  <a:cubicBezTo>
                    <a:pt x="6049" y="5612"/>
                    <a:pt x="5897" y="5871"/>
                    <a:pt x="5701" y="6094"/>
                  </a:cubicBezTo>
                  <a:cubicBezTo>
                    <a:pt x="5504" y="6308"/>
                    <a:pt x="5264" y="6468"/>
                    <a:pt x="4969" y="6575"/>
                  </a:cubicBezTo>
                  <a:cubicBezTo>
                    <a:pt x="4684" y="6691"/>
                    <a:pt x="4354" y="6745"/>
                    <a:pt x="3970" y="6745"/>
                  </a:cubicBezTo>
                  <a:cubicBezTo>
                    <a:pt x="3595" y="6745"/>
                    <a:pt x="3256" y="6691"/>
                    <a:pt x="2971" y="6575"/>
                  </a:cubicBezTo>
                  <a:cubicBezTo>
                    <a:pt x="2685" y="6468"/>
                    <a:pt x="2445" y="6308"/>
                    <a:pt x="2248" y="6094"/>
                  </a:cubicBezTo>
                  <a:cubicBezTo>
                    <a:pt x="2052" y="5871"/>
                    <a:pt x="1909" y="5612"/>
                    <a:pt x="1811" y="5291"/>
                  </a:cubicBezTo>
                  <a:cubicBezTo>
                    <a:pt x="1713" y="4978"/>
                    <a:pt x="1660" y="4613"/>
                    <a:pt x="1660" y="4193"/>
                  </a:cubicBezTo>
                  <a:lnTo>
                    <a:pt x="1660" y="3890"/>
                  </a:lnTo>
                  <a:cubicBezTo>
                    <a:pt x="1660" y="3471"/>
                    <a:pt x="1713" y="3105"/>
                    <a:pt x="1811" y="2784"/>
                  </a:cubicBezTo>
                  <a:cubicBezTo>
                    <a:pt x="1909" y="2472"/>
                    <a:pt x="2052" y="2204"/>
                    <a:pt x="2248" y="1981"/>
                  </a:cubicBezTo>
                  <a:cubicBezTo>
                    <a:pt x="2445" y="1767"/>
                    <a:pt x="2685" y="1606"/>
                    <a:pt x="2971" y="1499"/>
                  </a:cubicBezTo>
                  <a:cubicBezTo>
                    <a:pt x="3256" y="1383"/>
                    <a:pt x="3595" y="1330"/>
                    <a:pt x="3970" y="1330"/>
                  </a:cubicBezTo>
                  <a:close/>
                  <a:moveTo>
                    <a:pt x="3970" y="1"/>
                  </a:moveTo>
                  <a:cubicBezTo>
                    <a:pt x="3149" y="1"/>
                    <a:pt x="2445" y="152"/>
                    <a:pt x="1847" y="438"/>
                  </a:cubicBezTo>
                  <a:cubicBezTo>
                    <a:pt x="1258" y="732"/>
                    <a:pt x="803" y="1178"/>
                    <a:pt x="482" y="1767"/>
                  </a:cubicBezTo>
                  <a:cubicBezTo>
                    <a:pt x="161" y="2365"/>
                    <a:pt x="0" y="3123"/>
                    <a:pt x="0" y="4042"/>
                  </a:cubicBezTo>
                  <a:cubicBezTo>
                    <a:pt x="0" y="4943"/>
                    <a:pt x="161" y="5692"/>
                    <a:pt x="482" y="6290"/>
                  </a:cubicBezTo>
                  <a:cubicBezTo>
                    <a:pt x="803" y="6897"/>
                    <a:pt x="1258" y="7343"/>
                    <a:pt x="1847" y="7637"/>
                  </a:cubicBezTo>
                  <a:cubicBezTo>
                    <a:pt x="2445" y="7931"/>
                    <a:pt x="3149" y="8074"/>
                    <a:pt x="3970" y="8074"/>
                  </a:cubicBezTo>
                  <a:cubicBezTo>
                    <a:pt x="4809" y="8074"/>
                    <a:pt x="5513" y="7931"/>
                    <a:pt x="6111" y="7637"/>
                  </a:cubicBezTo>
                  <a:cubicBezTo>
                    <a:pt x="6700" y="7343"/>
                    <a:pt x="7155" y="6897"/>
                    <a:pt x="7476" y="6290"/>
                  </a:cubicBezTo>
                  <a:cubicBezTo>
                    <a:pt x="7788" y="5692"/>
                    <a:pt x="7949" y="4943"/>
                    <a:pt x="7949" y="4042"/>
                  </a:cubicBezTo>
                  <a:cubicBezTo>
                    <a:pt x="7949" y="3123"/>
                    <a:pt x="7788" y="2365"/>
                    <a:pt x="7476" y="1767"/>
                  </a:cubicBezTo>
                  <a:cubicBezTo>
                    <a:pt x="7155" y="1178"/>
                    <a:pt x="6700" y="732"/>
                    <a:pt x="6111" y="438"/>
                  </a:cubicBezTo>
                  <a:cubicBezTo>
                    <a:pt x="5513" y="152"/>
                    <a:pt x="4809" y="1"/>
                    <a:pt x="3970"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32" name="Google Shape;3897;p102">
              <a:extLst>
                <a:ext uri="{FF2B5EF4-FFF2-40B4-BE49-F238E27FC236}">
                  <a16:creationId xmlns:a16="http://schemas.microsoft.com/office/drawing/2014/main" id="{AF5EE205-9010-4C27-8DB2-270192F2E955}"/>
                </a:ext>
              </a:extLst>
            </p:cNvPr>
            <p:cNvSpPr/>
            <p:nvPr/>
          </p:nvSpPr>
          <p:spPr>
            <a:xfrm>
              <a:off x="2919100" y="1509625"/>
              <a:ext cx="174225" cy="198750"/>
            </a:xfrm>
            <a:custGeom>
              <a:avLst/>
              <a:gdLst/>
              <a:ahLst/>
              <a:cxnLst/>
              <a:rect l="l" t="t" r="r" b="b"/>
              <a:pathLst>
                <a:path w="6969" h="7950" extrusionOk="0">
                  <a:moveTo>
                    <a:pt x="1" y="0"/>
                  </a:moveTo>
                  <a:lnTo>
                    <a:pt x="1" y="4845"/>
                  </a:lnTo>
                  <a:cubicBezTo>
                    <a:pt x="1" y="5531"/>
                    <a:pt x="135" y="6111"/>
                    <a:pt x="411" y="6575"/>
                  </a:cubicBezTo>
                  <a:cubicBezTo>
                    <a:pt x="688" y="7039"/>
                    <a:pt x="1089" y="7378"/>
                    <a:pt x="1607" y="7610"/>
                  </a:cubicBezTo>
                  <a:cubicBezTo>
                    <a:pt x="2124" y="7833"/>
                    <a:pt x="2749" y="7949"/>
                    <a:pt x="3480" y="7949"/>
                  </a:cubicBezTo>
                  <a:cubicBezTo>
                    <a:pt x="4203" y="7949"/>
                    <a:pt x="4827" y="7833"/>
                    <a:pt x="5345" y="7610"/>
                  </a:cubicBezTo>
                  <a:cubicBezTo>
                    <a:pt x="5871" y="7378"/>
                    <a:pt x="6263" y="7039"/>
                    <a:pt x="6549" y="6575"/>
                  </a:cubicBezTo>
                  <a:cubicBezTo>
                    <a:pt x="6825" y="6111"/>
                    <a:pt x="6968" y="5531"/>
                    <a:pt x="6968" y="4845"/>
                  </a:cubicBezTo>
                  <a:lnTo>
                    <a:pt x="6968" y="0"/>
                  </a:lnTo>
                  <a:lnTo>
                    <a:pt x="5157" y="0"/>
                  </a:lnTo>
                  <a:lnTo>
                    <a:pt x="5157" y="4800"/>
                  </a:lnTo>
                  <a:cubicBezTo>
                    <a:pt x="5157" y="5335"/>
                    <a:pt x="5015" y="5755"/>
                    <a:pt x="4720" y="6058"/>
                  </a:cubicBezTo>
                  <a:cubicBezTo>
                    <a:pt x="4435" y="6352"/>
                    <a:pt x="4015" y="6504"/>
                    <a:pt x="3471" y="6504"/>
                  </a:cubicBezTo>
                  <a:cubicBezTo>
                    <a:pt x="2927" y="6504"/>
                    <a:pt x="2517" y="6352"/>
                    <a:pt x="2231" y="6058"/>
                  </a:cubicBezTo>
                  <a:cubicBezTo>
                    <a:pt x="1937" y="5755"/>
                    <a:pt x="1794" y="5335"/>
                    <a:pt x="1794" y="4800"/>
                  </a:cubicBezTo>
                  <a:lnTo>
                    <a:pt x="1794"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33" name="Google Shape;3898;p102">
              <a:extLst>
                <a:ext uri="{FF2B5EF4-FFF2-40B4-BE49-F238E27FC236}">
                  <a16:creationId xmlns:a16="http://schemas.microsoft.com/office/drawing/2014/main" id="{E310D3FC-9550-40B5-8677-F346DC8E9690}"/>
                </a:ext>
              </a:extLst>
            </p:cNvPr>
            <p:cNvSpPr/>
            <p:nvPr/>
          </p:nvSpPr>
          <p:spPr>
            <a:xfrm>
              <a:off x="3166000" y="1506275"/>
              <a:ext cx="174200" cy="202100"/>
            </a:xfrm>
            <a:custGeom>
              <a:avLst/>
              <a:gdLst/>
              <a:ahLst/>
              <a:cxnLst/>
              <a:rect l="l" t="t" r="r" b="b"/>
              <a:pathLst>
                <a:path w="6968" h="8084" extrusionOk="0">
                  <a:moveTo>
                    <a:pt x="3489" y="1"/>
                  </a:moveTo>
                  <a:cubicBezTo>
                    <a:pt x="3034" y="1"/>
                    <a:pt x="2605" y="45"/>
                    <a:pt x="2204" y="134"/>
                  </a:cubicBezTo>
                  <a:cubicBezTo>
                    <a:pt x="1803" y="215"/>
                    <a:pt x="1455" y="357"/>
                    <a:pt x="1142" y="545"/>
                  </a:cubicBezTo>
                  <a:cubicBezTo>
                    <a:pt x="839" y="732"/>
                    <a:pt x="598" y="982"/>
                    <a:pt x="420" y="1276"/>
                  </a:cubicBezTo>
                  <a:cubicBezTo>
                    <a:pt x="250" y="1580"/>
                    <a:pt x="161" y="1937"/>
                    <a:pt x="161" y="2338"/>
                  </a:cubicBezTo>
                  <a:cubicBezTo>
                    <a:pt x="161" y="2713"/>
                    <a:pt x="232" y="3025"/>
                    <a:pt x="357" y="3292"/>
                  </a:cubicBezTo>
                  <a:cubicBezTo>
                    <a:pt x="491" y="3551"/>
                    <a:pt x="670" y="3774"/>
                    <a:pt x="893" y="3944"/>
                  </a:cubicBezTo>
                  <a:cubicBezTo>
                    <a:pt x="1116" y="4122"/>
                    <a:pt x="1374" y="4265"/>
                    <a:pt x="1651" y="4372"/>
                  </a:cubicBezTo>
                  <a:cubicBezTo>
                    <a:pt x="1927" y="4488"/>
                    <a:pt x="2222" y="4586"/>
                    <a:pt x="2525" y="4657"/>
                  </a:cubicBezTo>
                  <a:cubicBezTo>
                    <a:pt x="2828" y="4738"/>
                    <a:pt x="3123" y="4809"/>
                    <a:pt x="3399" y="4880"/>
                  </a:cubicBezTo>
                  <a:cubicBezTo>
                    <a:pt x="3685" y="4943"/>
                    <a:pt x="3935" y="5014"/>
                    <a:pt x="4158" y="5095"/>
                  </a:cubicBezTo>
                  <a:cubicBezTo>
                    <a:pt x="4381" y="5166"/>
                    <a:pt x="4559" y="5264"/>
                    <a:pt x="4693" y="5380"/>
                  </a:cubicBezTo>
                  <a:cubicBezTo>
                    <a:pt x="4827" y="5487"/>
                    <a:pt x="4889" y="5639"/>
                    <a:pt x="4889" y="5808"/>
                  </a:cubicBezTo>
                  <a:cubicBezTo>
                    <a:pt x="4889" y="5915"/>
                    <a:pt x="4871" y="6004"/>
                    <a:pt x="4827" y="6085"/>
                  </a:cubicBezTo>
                  <a:cubicBezTo>
                    <a:pt x="4791" y="6165"/>
                    <a:pt x="4720" y="6236"/>
                    <a:pt x="4639" y="6290"/>
                  </a:cubicBezTo>
                  <a:cubicBezTo>
                    <a:pt x="4550" y="6352"/>
                    <a:pt x="4452" y="6397"/>
                    <a:pt x="4336" y="6433"/>
                  </a:cubicBezTo>
                  <a:cubicBezTo>
                    <a:pt x="4220" y="6468"/>
                    <a:pt x="4095" y="6495"/>
                    <a:pt x="3944" y="6513"/>
                  </a:cubicBezTo>
                  <a:cubicBezTo>
                    <a:pt x="3801" y="6531"/>
                    <a:pt x="3649" y="6540"/>
                    <a:pt x="3480" y="6540"/>
                  </a:cubicBezTo>
                  <a:cubicBezTo>
                    <a:pt x="3176" y="6540"/>
                    <a:pt x="2909" y="6504"/>
                    <a:pt x="2686" y="6442"/>
                  </a:cubicBezTo>
                  <a:cubicBezTo>
                    <a:pt x="2463" y="6379"/>
                    <a:pt x="2284" y="6272"/>
                    <a:pt x="2159" y="6120"/>
                  </a:cubicBezTo>
                  <a:cubicBezTo>
                    <a:pt x="2034" y="5978"/>
                    <a:pt x="1972" y="5781"/>
                    <a:pt x="1972" y="5532"/>
                  </a:cubicBezTo>
                  <a:cubicBezTo>
                    <a:pt x="1972" y="5514"/>
                    <a:pt x="1972" y="5487"/>
                    <a:pt x="1972" y="5451"/>
                  </a:cubicBezTo>
                  <a:cubicBezTo>
                    <a:pt x="1981" y="5416"/>
                    <a:pt x="1981" y="5389"/>
                    <a:pt x="1981" y="5362"/>
                  </a:cubicBezTo>
                  <a:lnTo>
                    <a:pt x="18" y="5362"/>
                  </a:lnTo>
                  <a:cubicBezTo>
                    <a:pt x="9" y="5389"/>
                    <a:pt x="0" y="5416"/>
                    <a:pt x="0" y="5460"/>
                  </a:cubicBezTo>
                  <a:lnTo>
                    <a:pt x="0" y="5558"/>
                  </a:lnTo>
                  <a:cubicBezTo>
                    <a:pt x="0" y="6031"/>
                    <a:pt x="99" y="6424"/>
                    <a:pt x="286" y="6745"/>
                  </a:cubicBezTo>
                  <a:cubicBezTo>
                    <a:pt x="473" y="7066"/>
                    <a:pt x="732" y="7325"/>
                    <a:pt x="1062" y="7521"/>
                  </a:cubicBezTo>
                  <a:cubicBezTo>
                    <a:pt x="1392" y="7726"/>
                    <a:pt x="1776" y="7860"/>
                    <a:pt x="2204" y="7949"/>
                  </a:cubicBezTo>
                  <a:cubicBezTo>
                    <a:pt x="2641" y="8038"/>
                    <a:pt x="3105" y="8083"/>
                    <a:pt x="3596" y="8083"/>
                  </a:cubicBezTo>
                  <a:cubicBezTo>
                    <a:pt x="4238" y="8083"/>
                    <a:pt x="4818" y="7994"/>
                    <a:pt x="5326" y="7824"/>
                  </a:cubicBezTo>
                  <a:cubicBezTo>
                    <a:pt x="5844" y="7646"/>
                    <a:pt x="6245" y="7369"/>
                    <a:pt x="6531" y="6995"/>
                  </a:cubicBezTo>
                  <a:cubicBezTo>
                    <a:pt x="6825" y="6611"/>
                    <a:pt x="6968" y="6112"/>
                    <a:pt x="6968" y="5487"/>
                  </a:cubicBezTo>
                  <a:cubicBezTo>
                    <a:pt x="6968" y="5130"/>
                    <a:pt x="6905" y="4827"/>
                    <a:pt x="6772" y="4577"/>
                  </a:cubicBezTo>
                  <a:cubicBezTo>
                    <a:pt x="6638" y="4327"/>
                    <a:pt x="6459" y="4122"/>
                    <a:pt x="6236" y="3953"/>
                  </a:cubicBezTo>
                  <a:cubicBezTo>
                    <a:pt x="6004" y="3783"/>
                    <a:pt x="5755" y="3640"/>
                    <a:pt x="5469" y="3533"/>
                  </a:cubicBezTo>
                  <a:cubicBezTo>
                    <a:pt x="5193" y="3417"/>
                    <a:pt x="4898" y="3328"/>
                    <a:pt x="4604" y="3257"/>
                  </a:cubicBezTo>
                  <a:cubicBezTo>
                    <a:pt x="4300" y="3185"/>
                    <a:pt x="4015" y="3114"/>
                    <a:pt x="3729" y="3052"/>
                  </a:cubicBezTo>
                  <a:cubicBezTo>
                    <a:pt x="3453" y="2989"/>
                    <a:pt x="3194" y="2918"/>
                    <a:pt x="2971" y="2838"/>
                  </a:cubicBezTo>
                  <a:cubicBezTo>
                    <a:pt x="2739" y="2766"/>
                    <a:pt x="2561" y="2677"/>
                    <a:pt x="2427" y="2570"/>
                  </a:cubicBezTo>
                  <a:cubicBezTo>
                    <a:pt x="2293" y="2463"/>
                    <a:pt x="2231" y="2329"/>
                    <a:pt x="2231" y="2160"/>
                  </a:cubicBezTo>
                  <a:cubicBezTo>
                    <a:pt x="2231" y="2026"/>
                    <a:pt x="2284" y="1910"/>
                    <a:pt x="2382" y="1803"/>
                  </a:cubicBezTo>
                  <a:cubicBezTo>
                    <a:pt x="2489" y="1705"/>
                    <a:pt x="2632" y="1633"/>
                    <a:pt x="2828" y="1580"/>
                  </a:cubicBezTo>
                  <a:cubicBezTo>
                    <a:pt x="3025" y="1526"/>
                    <a:pt x="3257" y="1499"/>
                    <a:pt x="3542" y="1499"/>
                  </a:cubicBezTo>
                  <a:cubicBezTo>
                    <a:pt x="3819" y="1499"/>
                    <a:pt x="4051" y="1544"/>
                    <a:pt x="4247" y="1615"/>
                  </a:cubicBezTo>
                  <a:cubicBezTo>
                    <a:pt x="4434" y="1696"/>
                    <a:pt x="4577" y="1803"/>
                    <a:pt x="4666" y="1937"/>
                  </a:cubicBezTo>
                  <a:cubicBezTo>
                    <a:pt x="4764" y="2070"/>
                    <a:pt x="4809" y="2222"/>
                    <a:pt x="4809" y="2400"/>
                  </a:cubicBezTo>
                  <a:lnTo>
                    <a:pt x="4809" y="2481"/>
                  </a:lnTo>
                  <a:lnTo>
                    <a:pt x="6763" y="2481"/>
                  </a:lnTo>
                  <a:lnTo>
                    <a:pt x="6763" y="2338"/>
                  </a:lnTo>
                  <a:cubicBezTo>
                    <a:pt x="6763" y="1937"/>
                    <a:pt x="6673" y="1580"/>
                    <a:pt x="6504" y="1285"/>
                  </a:cubicBezTo>
                  <a:cubicBezTo>
                    <a:pt x="6326" y="1000"/>
                    <a:pt x="6094" y="759"/>
                    <a:pt x="5790" y="563"/>
                  </a:cubicBezTo>
                  <a:cubicBezTo>
                    <a:pt x="5487" y="366"/>
                    <a:pt x="5139" y="224"/>
                    <a:pt x="4746" y="134"/>
                  </a:cubicBezTo>
                  <a:cubicBezTo>
                    <a:pt x="4363" y="45"/>
                    <a:pt x="3944" y="1"/>
                    <a:pt x="3489"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34" name="Google Shape;3899;p102">
              <a:extLst>
                <a:ext uri="{FF2B5EF4-FFF2-40B4-BE49-F238E27FC236}">
                  <a16:creationId xmlns:a16="http://schemas.microsoft.com/office/drawing/2014/main" id="{1891E077-5071-4589-88DB-DBE92F3B7A0D}"/>
                </a:ext>
              </a:extLst>
            </p:cNvPr>
            <p:cNvSpPr/>
            <p:nvPr/>
          </p:nvSpPr>
          <p:spPr>
            <a:xfrm>
              <a:off x="3413325" y="1509400"/>
              <a:ext cx="168875" cy="195625"/>
            </a:xfrm>
            <a:custGeom>
              <a:avLst/>
              <a:gdLst/>
              <a:ahLst/>
              <a:cxnLst/>
              <a:rect l="l" t="t" r="r" b="b"/>
              <a:pathLst>
                <a:path w="6755" h="7825" extrusionOk="0">
                  <a:moveTo>
                    <a:pt x="1" y="1"/>
                  </a:moveTo>
                  <a:lnTo>
                    <a:pt x="1" y="7824"/>
                  </a:lnTo>
                  <a:lnTo>
                    <a:pt x="6754" y="7824"/>
                  </a:lnTo>
                  <a:lnTo>
                    <a:pt x="6754" y="6022"/>
                  </a:lnTo>
                  <a:lnTo>
                    <a:pt x="2365" y="6022"/>
                  </a:lnTo>
                  <a:lnTo>
                    <a:pt x="2365" y="4720"/>
                  </a:lnTo>
                  <a:lnTo>
                    <a:pt x="6219" y="4720"/>
                  </a:lnTo>
                  <a:lnTo>
                    <a:pt x="6219" y="2989"/>
                  </a:lnTo>
                  <a:lnTo>
                    <a:pt x="2365" y="2989"/>
                  </a:lnTo>
                  <a:lnTo>
                    <a:pt x="2365" y="1794"/>
                  </a:lnTo>
                  <a:lnTo>
                    <a:pt x="6674" y="1794"/>
                  </a:lnTo>
                  <a:lnTo>
                    <a:pt x="6674"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sp>
          <p:nvSpPr>
            <p:cNvPr id="35" name="Google Shape;3900;p102">
              <a:extLst>
                <a:ext uri="{FF2B5EF4-FFF2-40B4-BE49-F238E27FC236}">
                  <a16:creationId xmlns:a16="http://schemas.microsoft.com/office/drawing/2014/main" id="{3D75C5CC-C904-4C4D-B9CF-EEB08B2D8010}"/>
                </a:ext>
              </a:extLst>
            </p:cNvPr>
            <p:cNvSpPr/>
            <p:nvPr/>
          </p:nvSpPr>
          <p:spPr>
            <a:xfrm>
              <a:off x="1035200" y="1510075"/>
              <a:ext cx="166625" cy="194725"/>
            </a:xfrm>
            <a:custGeom>
              <a:avLst/>
              <a:gdLst/>
              <a:ahLst/>
              <a:cxnLst/>
              <a:rect l="l" t="t" r="r" b="b"/>
              <a:pathLst>
                <a:path w="6665" h="7789" extrusionOk="0">
                  <a:moveTo>
                    <a:pt x="3578" y="616"/>
                  </a:moveTo>
                  <a:cubicBezTo>
                    <a:pt x="4943" y="616"/>
                    <a:pt x="6049" y="1722"/>
                    <a:pt x="6049" y="3078"/>
                  </a:cubicBezTo>
                  <a:lnTo>
                    <a:pt x="6049" y="4702"/>
                  </a:lnTo>
                  <a:cubicBezTo>
                    <a:pt x="6049" y="6058"/>
                    <a:pt x="4943" y="7164"/>
                    <a:pt x="3578" y="7164"/>
                  </a:cubicBezTo>
                  <a:lnTo>
                    <a:pt x="625" y="7164"/>
                  </a:lnTo>
                  <a:lnTo>
                    <a:pt x="625" y="616"/>
                  </a:lnTo>
                  <a:close/>
                  <a:moveTo>
                    <a:pt x="1" y="0"/>
                  </a:moveTo>
                  <a:lnTo>
                    <a:pt x="1" y="7788"/>
                  </a:lnTo>
                  <a:lnTo>
                    <a:pt x="3578" y="7788"/>
                  </a:lnTo>
                  <a:cubicBezTo>
                    <a:pt x="5282" y="7788"/>
                    <a:pt x="6665" y="6397"/>
                    <a:pt x="6665" y="4702"/>
                  </a:cubicBezTo>
                  <a:lnTo>
                    <a:pt x="6665" y="3078"/>
                  </a:lnTo>
                  <a:cubicBezTo>
                    <a:pt x="6665" y="1383"/>
                    <a:pt x="5282" y="0"/>
                    <a:pt x="3578"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SzPts val="2800"/>
              </a:pPr>
              <a:endParaRPr sz="1867">
                <a:solidFill>
                  <a:srgbClr val="000000"/>
                </a:solidFill>
                <a:latin typeface="Arial"/>
                <a:ea typeface="Arial"/>
                <a:cs typeface="Arial"/>
                <a:sym typeface="Arial"/>
              </a:endParaRPr>
            </a:p>
          </p:txBody>
        </p:sp>
      </p:grpSp>
      <p:pic>
        <p:nvPicPr>
          <p:cNvPr id="36" name="Google Shape;3905;p102">
            <a:extLst>
              <a:ext uri="{FF2B5EF4-FFF2-40B4-BE49-F238E27FC236}">
                <a16:creationId xmlns:a16="http://schemas.microsoft.com/office/drawing/2014/main" id="{C64AD509-44E1-4948-9750-F1A9FD24AAAC}"/>
              </a:ext>
            </a:extLst>
          </p:cNvPr>
          <p:cNvPicPr preferRelativeResize="0"/>
          <p:nvPr/>
        </p:nvPicPr>
        <p:blipFill rotWithShape="1">
          <a:blip r:embed="rId3">
            <a:alphaModFix/>
          </a:blip>
          <a:srcRect l="9566" r="9" b="318"/>
          <a:stretch/>
        </p:blipFill>
        <p:spPr>
          <a:xfrm flipH="1">
            <a:off x="6273932" y="1246800"/>
            <a:ext cx="5918069" cy="5611200"/>
          </a:xfrm>
          <a:prstGeom prst="rect">
            <a:avLst/>
          </a:prstGeom>
          <a:noFill/>
          <a:ln>
            <a:noFill/>
          </a:ln>
        </p:spPr>
      </p:pic>
      <p:sp>
        <p:nvSpPr>
          <p:cNvPr id="37" name="Google Shape;1516;p81">
            <a:extLst>
              <a:ext uri="{FF2B5EF4-FFF2-40B4-BE49-F238E27FC236}">
                <a16:creationId xmlns:a16="http://schemas.microsoft.com/office/drawing/2014/main" id="{E9AC87A9-E17D-4D70-8155-FD3231B2ECE7}"/>
              </a:ext>
            </a:extLst>
          </p:cNvPr>
          <p:cNvSpPr txBox="1"/>
          <p:nvPr/>
        </p:nvSpPr>
        <p:spPr>
          <a:xfrm>
            <a:off x="944606" y="3429000"/>
            <a:ext cx="6224337" cy="564385"/>
          </a:xfrm>
          <a:prstGeom prst="rect">
            <a:avLst/>
          </a:prstGeom>
          <a:noFill/>
          <a:ln>
            <a:noFill/>
          </a:ln>
        </p:spPr>
        <p:txBody>
          <a:bodyPr spcFirstLastPara="1" wrap="square" lIns="0" tIns="0" rIns="0" bIns="0" anchor="t" anchorCtr="0">
            <a:spAutoFit/>
          </a:bodyPr>
          <a:lstStyle/>
          <a:p>
            <a:pPr>
              <a:lnSpc>
                <a:spcPct val="110000"/>
              </a:lnSpc>
            </a:pPr>
            <a:r>
              <a:rPr lang="fr" sz="3334" dirty="0">
                <a:solidFill>
                  <a:schemeClr val="lt1"/>
                </a:solidFill>
                <a:latin typeface="Montserrat"/>
                <a:ea typeface="Montserrat"/>
                <a:cs typeface="Montserrat"/>
                <a:sym typeface="Montserrat"/>
              </a:rPr>
              <a:t>Nos vemos na próxima aula</a:t>
            </a:r>
            <a:endParaRPr sz="3334" dirty="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1</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Banco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2059934"/>
            <a:ext cx="11558016"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rtl="0" fontAlgn="base">
              <a:lnSpc>
                <a:spcPct val="150000"/>
              </a:lnSpc>
              <a:spcBef>
                <a:spcPts val="0"/>
              </a:spcBef>
              <a:spcAft>
                <a:spcPts val="0"/>
              </a:spcAft>
              <a:buFontTx/>
              <a:buChar char="-"/>
            </a:pPr>
            <a:r>
              <a:rPr lang="pt-BR" sz="2000" b="1" dirty="0">
                <a:solidFill>
                  <a:srgbClr val="202122"/>
                </a:solidFill>
                <a:latin typeface="Montserrat" panose="00000500000000000000" pitchFamily="2" charset="0"/>
                <a:cs typeface="Mongolian Baiti" panose="03000500000000000000" pitchFamily="66" charset="0"/>
              </a:rPr>
              <a:t>Dados</a:t>
            </a:r>
          </a:p>
          <a:p>
            <a:pPr marL="800100" lvl="1"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Os dados são uma coleção de uma pequena unidade distinta de informação. Ele pode ser usado em uma variedade de formas, como texto, números, mídia, bytes, etc. Pode ser armazenado em pedaços de papel ou memória eletrônica, </a:t>
            </a:r>
            <a:r>
              <a:rPr lang="pt-BR" sz="2000" dirty="0" err="1">
                <a:solidFill>
                  <a:srgbClr val="202122"/>
                </a:solidFill>
                <a:latin typeface="Montserrat" panose="00000500000000000000" pitchFamily="2" charset="0"/>
                <a:cs typeface="Mongolian Baiti" panose="03000500000000000000" pitchFamily="66" charset="0"/>
              </a:rPr>
              <a:t>etc.A</a:t>
            </a:r>
            <a:r>
              <a:rPr lang="pt-BR" sz="2000" dirty="0">
                <a:solidFill>
                  <a:srgbClr val="202122"/>
                </a:solidFill>
                <a:latin typeface="Montserrat" panose="00000500000000000000" pitchFamily="2" charset="0"/>
                <a:cs typeface="Mongolian Baiti" panose="03000500000000000000" pitchFamily="66" charset="0"/>
              </a:rPr>
              <a:t> palavra 'Dados' é originada da palavra '</a:t>
            </a:r>
            <a:r>
              <a:rPr lang="pt-BR" sz="2000" dirty="0" err="1">
                <a:solidFill>
                  <a:srgbClr val="202122"/>
                </a:solidFill>
                <a:latin typeface="Montserrat" panose="00000500000000000000" pitchFamily="2" charset="0"/>
                <a:cs typeface="Mongolian Baiti" panose="03000500000000000000" pitchFamily="66" charset="0"/>
              </a:rPr>
              <a:t>datum</a:t>
            </a:r>
            <a:r>
              <a:rPr lang="pt-BR" sz="2000" dirty="0">
                <a:solidFill>
                  <a:srgbClr val="202122"/>
                </a:solidFill>
                <a:latin typeface="Montserrat" panose="00000500000000000000" pitchFamily="2" charset="0"/>
                <a:cs typeface="Mongolian Baiti" panose="03000500000000000000" pitchFamily="66" charset="0"/>
              </a:rPr>
              <a:t>' que significa 'único pedaço de informação'. É plural da palavra </a:t>
            </a:r>
            <a:r>
              <a:rPr lang="pt-BR" sz="2000" dirty="0" err="1">
                <a:solidFill>
                  <a:srgbClr val="202122"/>
                </a:solidFill>
                <a:latin typeface="Montserrat" panose="00000500000000000000" pitchFamily="2" charset="0"/>
                <a:cs typeface="Mongolian Baiti" panose="03000500000000000000" pitchFamily="66" charset="0"/>
              </a:rPr>
              <a:t>dado.Na</a:t>
            </a:r>
            <a:r>
              <a:rPr lang="pt-BR" sz="2000" dirty="0">
                <a:solidFill>
                  <a:srgbClr val="202122"/>
                </a:solidFill>
                <a:latin typeface="Montserrat" panose="00000500000000000000" pitchFamily="2" charset="0"/>
                <a:cs typeface="Mongolian Baiti" panose="03000500000000000000" pitchFamily="66" charset="0"/>
              </a:rPr>
              <a:t> computação, Dados são informações que podem ser traduzidas em uma forma para movimentação e processamento eficientes. Os dados são intercambiáveis.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761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1</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Banco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2059934"/>
            <a:ext cx="11558016"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Banco de dados</a:t>
            </a:r>
            <a:endParaRPr lang="pt-BR" sz="2000" dirty="0">
              <a:solidFill>
                <a:srgbClr val="202122"/>
              </a:solidFill>
              <a:latin typeface="Montserrat" panose="00000500000000000000" pitchFamily="2" charset="0"/>
              <a:cs typeface="Mongolian Baiti" panose="03000500000000000000" pitchFamily="66" charset="0"/>
            </a:endParaRPr>
          </a:p>
          <a:p>
            <a:pPr marL="800100" lvl="1"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Um banco de dados é uma coleção organizada de dados, para que possa ser facilmente acessada e gerenciada. Você pode organizar os dados em tabelas, linhas, colunas e indexá-los para facilitar a localização de informações relevantes.</a:t>
            </a:r>
          </a:p>
          <a:p>
            <a:pPr marL="800100" lvl="1"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O principal objetivo do banco de dados é operar uma grande quantidade de informações armazenando, recuperando e gerenciando dados.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773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1</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Banco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2059934"/>
            <a:ext cx="11558016"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Banco de dados</a:t>
            </a:r>
          </a:p>
          <a:p>
            <a:pPr marL="800100" lvl="1"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Onde Usar</a:t>
            </a:r>
            <a:endParaRPr lang="pt-BR" sz="2000" dirty="0">
              <a:solidFill>
                <a:srgbClr val="202122"/>
              </a:solidFill>
              <a:latin typeface="Montserrat" panose="00000500000000000000" pitchFamily="2" charset="0"/>
              <a:cs typeface="Mongolian Baiti" panose="03000500000000000000" pitchFamily="66" charset="0"/>
            </a:endParaRP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Existem muitos sites dinâmicos na World </a:t>
            </a:r>
            <a:r>
              <a:rPr lang="pt-BR" sz="2000" dirty="0" err="1">
                <a:solidFill>
                  <a:srgbClr val="202122"/>
                </a:solidFill>
                <a:latin typeface="Montserrat" panose="00000500000000000000" pitchFamily="2" charset="0"/>
                <a:cs typeface="Mongolian Baiti" panose="03000500000000000000" pitchFamily="66" charset="0"/>
              </a:rPr>
              <a:t>Wide</a:t>
            </a:r>
            <a:r>
              <a:rPr lang="pt-BR" sz="2000" dirty="0">
                <a:solidFill>
                  <a:srgbClr val="202122"/>
                </a:solidFill>
                <a:latin typeface="Montserrat" panose="00000500000000000000" pitchFamily="2" charset="0"/>
                <a:cs typeface="Mongolian Baiti" panose="03000500000000000000" pitchFamily="66" charset="0"/>
              </a:rPr>
              <a:t> Web hoje em dia que são tratados por meio de bancos de dados. Por exemplo, um site que verifica a disponibilidade de quartos em um hotel. É um exemplo de site dinâmico que usa um banco de dados.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119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1</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Banco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2059934"/>
            <a:ext cx="11558016"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Banco de dados</a:t>
            </a:r>
          </a:p>
          <a:p>
            <a:pPr marL="800100" lvl="1"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Tipos</a:t>
            </a:r>
            <a:endParaRPr lang="pt-BR" sz="2000" dirty="0">
              <a:solidFill>
                <a:srgbClr val="202122"/>
              </a:solidFill>
              <a:latin typeface="Montserrat" panose="00000500000000000000" pitchFamily="2" charset="0"/>
              <a:cs typeface="Mongolian Baiti" panose="03000500000000000000" pitchFamily="66" charset="0"/>
            </a:endParaRP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Existem muitos bancos de dados disponíveis como MySQL, Sybase, Oracle, </a:t>
            </a:r>
            <a:r>
              <a:rPr lang="pt-BR" sz="2000" dirty="0" err="1">
                <a:solidFill>
                  <a:srgbClr val="202122"/>
                </a:solidFill>
                <a:latin typeface="Montserrat" panose="00000500000000000000" pitchFamily="2" charset="0"/>
                <a:cs typeface="Mongolian Baiti" panose="03000500000000000000" pitchFamily="66" charset="0"/>
              </a:rPr>
              <a:t>MongoDB</a:t>
            </a:r>
            <a:r>
              <a:rPr lang="pt-BR" sz="2000" dirty="0">
                <a:solidFill>
                  <a:srgbClr val="202122"/>
                </a:solidFill>
                <a:latin typeface="Montserrat" panose="00000500000000000000" pitchFamily="2" charset="0"/>
                <a:cs typeface="Mongolian Baiti" panose="03000500000000000000" pitchFamily="66" charset="0"/>
              </a:rPr>
              <a:t>, </a:t>
            </a:r>
            <a:r>
              <a:rPr lang="pt-BR" sz="2000" dirty="0" err="1">
                <a:solidFill>
                  <a:srgbClr val="202122"/>
                </a:solidFill>
                <a:latin typeface="Montserrat" panose="00000500000000000000" pitchFamily="2" charset="0"/>
                <a:cs typeface="Mongolian Baiti" panose="03000500000000000000" pitchFamily="66" charset="0"/>
              </a:rPr>
              <a:t>Informix</a:t>
            </a:r>
            <a:r>
              <a:rPr lang="pt-BR" sz="2000" dirty="0">
                <a:solidFill>
                  <a:srgbClr val="202122"/>
                </a:solidFill>
                <a:latin typeface="Montserrat" panose="00000500000000000000" pitchFamily="2" charset="0"/>
                <a:cs typeface="Mongolian Baiti" panose="03000500000000000000" pitchFamily="66" charset="0"/>
              </a:rPr>
              <a:t>, PostgreSQL, SQL Server, etc.</a:t>
            </a: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Bancos de dados modernos são gerenciados pelo sistema de gerenciamento de banco de dados (DBMS).</a:t>
            </a: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SQL ou </a:t>
            </a:r>
            <a:r>
              <a:rPr lang="pt-BR" sz="2000" dirty="0" err="1">
                <a:solidFill>
                  <a:srgbClr val="202122"/>
                </a:solidFill>
                <a:latin typeface="Montserrat" panose="00000500000000000000" pitchFamily="2" charset="0"/>
                <a:cs typeface="Mongolian Baiti" panose="03000500000000000000" pitchFamily="66" charset="0"/>
              </a:rPr>
              <a:t>Structured</a:t>
            </a:r>
            <a:r>
              <a:rPr lang="pt-BR" sz="2000" dirty="0">
                <a:solidFill>
                  <a:srgbClr val="202122"/>
                </a:solidFill>
                <a:latin typeface="Montserrat" panose="00000500000000000000" pitchFamily="2" charset="0"/>
                <a:cs typeface="Mongolian Baiti" panose="03000500000000000000" pitchFamily="66" charset="0"/>
              </a:rPr>
              <a:t> Query </a:t>
            </a:r>
            <a:r>
              <a:rPr lang="pt-BR" sz="2000" dirty="0" err="1">
                <a:solidFill>
                  <a:srgbClr val="202122"/>
                </a:solidFill>
                <a:latin typeface="Montserrat" panose="00000500000000000000" pitchFamily="2" charset="0"/>
                <a:cs typeface="Mongolian Baiti" panose="03000500000000000000" pitchFamily="66" charset="0"/>
              </a:rPr>
              <a:t>Language</a:t>
            </a:r>
            <a:r>
              <a:rPr lang="pt-BR" sz="2000" dirty="0">
                <a:solidFill>
                  <a:srgbClr val="202122"/>
                </a:solidFill>
                <a:latin typeface="Montserrat" panose="00000500000000000000" pitchFamily="2" charset="0"/>
                <a:cs typeface="Mongolian Baiti" panose="03000500000000000000" pitchFamily="66" charset="0"/>
              </a:rPr>
              <a:t> é usado para operar nos dados armazenados em um banco de dados. SQL depende de álgebra relacional e cálculo relacional de </a:t>
            </a:r>
            <a:r>
              <a:rPr lang="pt-BR" sz="2000" dirty="0" err="1">
                <a:solidFill>
                  <a:srgbClr val="202122"/>
                </a:solidFill>
                <a:latin typeface="Montserrat" panose="00000500000000000000" pitchFamily="2" charset="0"/>
                <a:cs typeface="Mongolian Baiti" panose="03000500000000000000" pitchFamily="66" charset="0"/>
              </a:rPr>
              <a:t>tupla</a:t>
            </a:r>
            <a:r>
              <a:rPr lang="pt-BR" sz="2000" dirty="0">
                <a:solidFill>
                  <a:srgbClr val="202122"/>
                </a:solidFill>
                <a:latin typeface="Montserrat" panose="00000500000000000000" pitchFamily="2" charset="0"/>
                <a:cs typeface="Mongolian Baiti" panose="03000500000000000000" pitchFamily="66" charset="0"/>
              </a:rPr>
              <a:t>.</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637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1</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Banco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2059934"/>
            <a:ext cx="11558016"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Banco de dados</a:t>
            </a:r>
          </a:p>
          <a:p>
            <a:pPr marL="800100" lvl="1" indent="-342900" fontAlgn="base">
              <a:lnSpc>
                <a:spcPct val="150000"/>
              </a:lnSpc>
              <a:buFontTx/>
              <a:buChar char="-"/>
            </a:pPr>
            <a:r>
              <a:rPr lang="pt-BR" sz="2000" b="1" dirty="0" err="1">
                <a:solidFill>
                  <a:srgbClr val="202122"/>
                </a:solidFill>
                <a:latin typeface="Montserrat" panose="00000500000000000000" pitchFamily="2" charset="0"/>
                <a:cs typeface="Mongolian Baiti" panose="03000500000000000000" pitchFamily="66" charset="0"/>
              </a:rPr>
              <a:t>NoSQL</a:t>
            </a:r>
            <a:endParaRPr lang="pt-BR" sz="2000" dirty="0">
              <a:solidFill>
                <a:srgbClr val="202122"/>
              </a:solidFill>
              <a:latin typeface="Montserrat" panose="00000500000000000000" pitchFamily="2" charset="0"/>
              <a:cs typeface="Mongolian Baiti" panose="03000500000000000000" pitchFamily="66" charset="0"/>
            </a:endParaRP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Um banco de dados </a:t>
            </a:r>
            <a:r>
              <a:rPr lang="pt-BR" sz="2000" dirty="0" err="1">
                <a:solidFill>
                  <a:srgbClr val="202122"/>
                </a:solidFill>
                <a:latin typeface="Montserrat" panose="00000500000000000000" pitchFamily="2" charset="0"/>
                <a:cs typeface="Mongolian Baiti" panose="03000500000000000000" pitchFamily="66" charset="0"/>
              </a:rPr>
              <a:t>NoSQL</a:t>
            </a:r>
            <a:r>
              <a:rPr lang="pt-BR" sz="2000" dirty="0">
                <a:solidFill>
                  <a:srgbClr val="202122"/>
                </a:solidFill>
                <a:latin typeface="Montserrat" panose="00000500000000000000" pitchFamily="2" charset="0"/>
                <a:cs typeface="Mongolian Baiti" panose="03000500000000000000" pitchFamily="66" charset="0"/>
              </a:rPr>
              <a:t> é uma abordagem para projetar esses bancos de dados que podem acomodar uma ampla variedade de modelos de dados. </a:t>
            </a:r>
            <a:r>
              <a:rPr lang="pt-BR" sz="2000" dirty="0" err="1">
                <a:solidFill>
                  <a:srgbClr val="202122"/>
                </a:solidFill>
                <a:latin typeface="Montserrat" panose="00000500000000000000" pitchFamily="2" charset="0"/>
                <a:cs typeface="Mongolian Baiti" panose="03000500000000000000" pitchFamily="66" charset="0"/>
              </a:rPr>
              <a:t>NoSQL</a:t>
            </a:r>
            <a:r>
              <a:rPr lang="pt-BR" sz="2000" dirty="0">
                <a:solidFill>
                  <a:srgbClr val="202122"/>
                </a:solidFill>
                <a:latin typeface="Montserrat" panose="00000500000000000000" pitchFamily="2" charset="0"/>
                <a:cs typeface="Mongolian Baiti" panose="03000500000000000000" pitchFamily="66" charset="0"/>
              </a:rPr>
              <a:t> significa "não apenas SQL". É uma alternativa aos bancos de dados relacionais tradicionais nos quais os dados são colocados em tabelas e o esquema de dados é perfeitamente projetado antes da construção do banco de dados.</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933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91686DB2-3F2E-443B-B563-34ED92D13FD5}"/>
              </a:ext>
            </a:extLst>
          </p:cNvPr>
          <p:cNvSpPr/>
          <p:nvPr/>
        </p:nvSpPr>
        <p:spPr>
          <a:xfrm>
            <a:off x="0" y="0"/>
            <a:ext cx="12192000" cy="980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8" name="Agrupar 7">
            <a:extLst>
              <a:ext uri="{FF2B5EF4-FFF2-40B4-BE49-F238E27FC236}">
                <a16:creationId xmlns:a16="http://schemas.microsoft.com/office/drawing/2014/main" id="{9C96DAF1-81E2-4904-A725-1594B136FC34}"/>
              </a:ext>
            </a:extLst>
          </p:cNvPr>
          <p:cNvGrpSpPr/>
          <p:nvPr/>
        </p:nvGrpSpPr>
        <p:grpSpPr>
          <a:xfrm>
            <a:off x="2071171" y="589402"/>
            <a:ext cx="7448026" cy="782198"/>
            <a:chOff x="2071171" y="589402"/>
            <a:chExt cx="7448026" cy="782198"/>
          </a:xfrm>
        </p:grpSpPr>
        <p:grpSp>
          <p:nvGrpSpPr>
            <p:cNvPr id="3" name="Agrupar 2">
              <a:extLst>
                <a:ext uri="{FF2B5EF4-FFF2-40B4-BE49-F238E27FC236}">
                  <a16:creationId xmlns:a16="http://schemas.microsoft.com/office/drawing/2014/main" id="{19098404-A293-44C7-8524-7E0AA7EF2312}"/>
                </a:ext>
              </a:extLst>
            </p:cNvPr>
            <p:cNvGrpSpPr/>
            <p:nvPr/>
          </p:nvGrpSpPr>
          <p:grpSpPr>
            <a:xfrm>
              <a:off x="2071171" y="589402"/>
              <a:ext cx="7448026" cy="782198"/>
              <a:chOff x="4283726" y="1988544"/>
              <a:chExt cx="7448026" cy="782198"/>
            </a:xfrm>
          </p:grpSpPr>
          <p:sp>
            <p:nvSpPr>
              <p:cNvPr id="5" name="Retângulo: Cantos Arredondados 4">
                <a:extLst>
                  <a:ext uri="{FF2B5EF4-FFF2-40B4-BE49-F238E27FC236}">
                    <a16:creationId xmlns:a16="http://schemas.microsoft.com/office/drawing/2014/main" id="{077429DF-7817-4D5B-A97B-5EA3BB803ED8}"/>
                  </a:ext>
                </a:extLst>
              </p:cNvPr>
              <p:cNvSpPr/>
              <p:nvPr/>
            </p:nvSpPr>
            <p:spPr>
              <a:xfrm>
                <a:off x="4283726" y="1988544"/>
                <a:ext cx="7448026" cy="782198"/>
              </a:xfrm>
              <a:prstGeom prst="roundRect">
                <a:avLst/>
              </a:prstGeom>
              <a:solidFill>
                <a:schemeClr val="lt1"/>
              </a:solidFill>
              <a:ln>
                <a:no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DD0BFF2F-DA18-4676-BC9C-E15C980FF31E}"/>
                  </a:ext>
                </a:extLst>
              </p:cNvPr>
              <p:cNvSpPr/>
              <p:nvPr/>
            </p:nvSpPr>
            <p:spPr>
              <a:xfrm>
                <a:off x="4283726" y="1988544"/>
                <a:ext cx="837281" cy="782198"/>
              </a:xfrm>
              <a:prstGeom prst="roundRect">
                <a:avLst/>
              </a:prstGeom>
              <a:solidFill>
                <a:srgbClr val="ED1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rgbClr val="FFFFFF"/>
                    </a:solidFill>
                    <a:latin typeface="Rajdhani"/>
                    <a:cs typeface="Rajdhani"/>
                    <a:sym typeface="Rajdhani"/>
                  </a:rPr>
                  <a:t>1</a:t>
                </a:r>
              </a:p>
            </p:txBody>
          </p:sp>
        </p:grpSp>
        <p:sp>
          <p:nvSpPr>
            <p:cNvPr id="4" name="CaixaDeTexto 3">
              <a:extLst>
                <a:ext uri="{FF2B5EF4-FFF2-40B4-BE49-F238E27FC236}">
                  <a16:creationId xmlns:a16="http://schemas.microsoft.com/office/drawing/2014/main" id="{717844CD-0776-4B53-8AF6-FD82BE15B20E}"/>
                </a:ext>
              </a:extLst>
            </p:cNvPr>
            <p:cNvSpPr txBox="1"/>
            <p:nvPr/>
          </p:nvSpPr>
          <p:spPr>
            <a:xfrm>
              <a:off x="2071171" y="776690"/>
              <a:ext cx="7448026" cy="400110"/>
            </a:xfrm>
            <a:prstGeom prst="rect">
              <a:avLst/>
            </a:prstGeom>
            <a:noFill/>
          </p:spPr>
          <p:txBody>
            <a:bodyPr wrap="square" rtlCol="0">
              <a:spAutoFit/>
            </a:bodyPr>
            <a:lstStyle/>
            <a:p>
              <a:pPr algn="ctr"/>
              <a:r>
                <a:rPr lang="pt-BR" sz="2000" dirty="0">
                  <a:latin typeface="Open Sans Light"/>
                  <a:ea typeface="Open Sans Light"/>
                  <a:cs typeface="Open Sans Light"/>
                  <a:sym typeface="Open Sans Light"/>
                </a:rPr>
                <a:t>Banco de dados</a:t>
              </a:r>
            </a:p>
          </p:txBody>
        </p:sp>
      </p:grpSp>
      <p:sp>
        <p:nvSpPr>
          <p:cNvPr id="9" name="Retângulo 8">
            <a:extLst>
              <a:ext uri="{FF2B5EF4-FFF2-40B4-BE49-F238E27FC236}">
                <a16:creationId xmlns:a16="http://schemas.microsoft.com/office/drawing/2014/main" id="{08522145-9D35-4625-95E8-1E6AE893B089}"/>
              </a:ext>
            </a:extLst>
          </p:cNvPr>
          <p:cNvSpPr/>
          <p:nvPr/>
        </p:nvSpPr>
        <p:spPr>
          <a:xfrm>
            <a:off x="128016" y="2059934"/>
            <a:ext cx="11558016" cy="4351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t" anchorCtr="0"/>
          <a:lstStyle/>
          <a:p>
            <a:pPr marL="342900" indent="-342900" fontAlgn="base">
              <a:lnSpc>
                <a:spcPct val="150000"/>
              </a:lnSpc>
              <a:buFontTx/>
              <a:buChar char="-"/>
            </a:pPr>
            <a:r>
              <a:rPr lang="pt-BR" sz="2000" b="1" dirty="0">
                <a:solidFill>
                  <a:srgbClr val="202122"/>
                </a:solidFill>
                <a:latin typeface="Montserrat" panose="00000500000000000000" pitchFamily="2" charset="0"/>
                <a:cs typeface="Mongolian Baiti" panose="03000500000000000000" pitchFamily="66" charset="0"/>
              </a:rPr>
              <a:t>Banco de dados</a:t>
            </a:r>
          </a:p>
          <a:p>
            <a:pPr marL="800100" lvl="1" indent="-342900" fontAlgn="base">
              <a:lnSpc>
                <a:spcPct val="150000"/>
              </a:lnSpc>
              <a:buFontTx/>
              <a:buChar char="-"/>
            </a:pPr>
            <a:r>
              <a:rPr lang="pt-BR" sz="2000" b="1" dirty="0" err="1">
                <a:solidFill>
                  <a:srgbClr val="202122"/>
                </a:solidFill>
                <a:latin typeface="Montserrat" panose="00000500000000000000" pitchFamily="2" charset="0"/>
                <a:cs typeface="Mongolian Baiti" panose="03000500000000000000" pitchFamily="66" charset="0"/>
              </a:rPr>
              <a:t>NoSQL</a:t>
            </a:r>
            <a:endParaRPr lang="pt-BR" sz="2000" dirty="0">
              <a:solidFill>
                <a:srgbClr val="202122"/>
              </a:solidFill>
              <a:latin typeface="Montserrat" panose="00000500000000000000" pitchFamily="2" charset="0"/>
              <a:cs typeface="Mongolian Baiti" panose="03000500000000000000" pitchFamily="66" charset="0"/>
            </a:endParaRP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Os bancos de dados </a:t>
            </a:r>
            <a:r>
              <a:rPr lang="pt-BR" sz="2000" dirty="0" err="1">
                <a:solidFill>
                  <a:srgbClr val="202122"/>
                </a:solidFill>
                <a:latin typeface="Montserrat" panose="00000500000000000000" pitchFamily="2" charset="0"/>
                <a:cs typeface="Mongolian Baiti" panose="03000500000000000000" pitchFamily="66" charset="0"/>
              </a:rPr>
              <a:t>NoSQL</a:t>
            </a:r>
            <a:r>
              <a:rPr lang="pt-BR" sz="2000" dirty="0">
                <a:solidFill>
                  <a:srgbClr val="202122"/>
                </a:solidFill>
                <a:latin typeface="Montserrat" panose="00000500000000000000" pitchFamily="2" charset="0"/>
                <a:cs typeface="Mongolian Baiti" panose="03000500000000000000" pitchFamily="66" charset="0"/>
              </a:rPr>
              <a:t> são úteis para um grande conjunto de dados distribuídos.</a:t>
            </a:r>
          </a:p>
          <a:p>
            <a:pPr marL="1257300" lvl="2" indent="-342900" fontAlgn="base">
              <a:lnSpc>
                <a:spcPct val="150000"/>
              </a:lnSpc>
              <a:buFontTx/>
              <a:buChar char="-"/>
            </a:pPr>
            <a:r>
              <a:rPr lang="pt-BR" sz="2000" dirty="0">
                <a:solidFill>
                  <a:srgbClr val="202122"/>
                </a:solidFill>
                <a:latin typeface="Montserrat" panose="00000500000000000000" pitchFamily="2" charset="0"/>
                <a:cs typeface="Mongolian Baiti" panose="03000500000000000000" pitchFamily="66" charset="0"/>
              </a:rPr>
              <a:t>Alguns exemplos de sistema de banco de dados </a:t>
            </a:r>
            <a:r>
              <a:rPr lang="pt-BR" sz="2000" dirty="0" err="1">
                <a:solidFill>
                  <a:srgbClr val="202122"/>
                </a:solidFill>
                <a:latin typeface="Montserrat" panose="00000500000000000000" pitchFamily="2" charset="0"/>
                <a:cs typeface="Mongolian Baiti" panose="03000500000000000000" pitchFamily="66" charset="0"/>
              </a:rPr>
              <a:t>NoSQL</a:t>
            </a:r>
            <a:r>
              <a:rPr lang="pt-BR" sz="2000" dirty="0">
                <a:solidFill>
                  <a:srgbClr val="202122"/>
                </a:solidFill>
                <a:latin typeface="Montserrat" panose="00000500000000000000" pitchFamily="2" charset="0"/>
                <a:cs typeface="Mongolian Baiti" panose="03000500000000000000" pitchFamily="66" charset="0"/>
              </a:rPr>
              <a:t> com sua categoria são:</a:t>
            </a:r>
          </a:p>
          <a:p>
            <a:pPr marL="1257300" lvl="2" indent="-342900" fontAlgn="base">
              <a:lnSpc>
                <a:spcPct val="150000"/>
              </a:lnSpc>
              <a:buFontTx/>
              <a:buChar char="-"/>
            </a:pPr>
            <a:r>
              <a:rPr lang="pt-BR" sz="2000" dirty="0" err="1">
                <a:solidFill>
                  <a:srgbClr val="202122"/>
                </a:solidFill>
                <a:latin typeface="Montserrat" panose="00000500000000000000" pitchFamily="2" charset="0"/>
                <a:cs typeface="Mongolian Baiti" panose="03000500000000000000" pitchFamily="66" charset="0"/>
              </a:rPr>
              <a:t>MongoDB</a:t>
            </a:r>
            <a:r>
              <a:rPr lang="pt-BR" sz="2000" dirty="0">
                <a:solidFill>
                  <a:srgbClr val="202122"/>
                </a:solidFill>
                <a:latin typeface="Montserrat" panose="00000500000000000000" pitchFamily="2" charset="0"/>
                <a:cs typeface="Mongolian Baiti" panose="03000500000000000000" pitchFamily="66" charset="0"/>
              </a:rPr>
              <a:t>, </a:t>
            </a:r>
            <a:r>
              <a:rPr lang="pt-BR" sz="2000" dirty="0" err="1">
                <a:solidFill>
                  <a:srgbClr val="202122"/>
                </a:solidFill>
                <a:latin typeface="Montserrat" panose="00000500000000000000" pitchFamily="2" charset="0"/>
                <a:cs typeface="Mongolian Baiti" panose="03000500000000000000" pitchFamily="66" charset="0"/>
              </a:rPr>
              <a:t>CouchDB</a:t>
            </a:r>
            <a:r>
              <a:rPr lang="pt-BR" sz="2000" dirty="0">
                <a:solidFill>
                  <a:srgbClr val="202122"/>
                </a:solidFill>
                <a:latin typeface="Montserrat" panose="00000500000000000000" pitchFamily="2" charset="0"/>
                <a:cs typeface="Mongolian Baiti" panose="03000500000000000000" pitchFamily="66" charset="0"/>
              </a:rPr>
              <a:t>, </a:t>
            </a:r>
            <a:r>
              <a:rPr lang="pt-BR" sz="2000" dirty="0" err="1">
                <a:solidFill>
                  <a:srgbClr val="202122"/>
                </a:solidFill>
                <a:latin typeface="Montserrat" panose="00000500000000000000" pitchFamily="2" charset="0"/>
                <a:cs typeface="Mongolian Baiti" panose="03000500000000000000" pitchFamily="66" charset="0"/>
              </a:rPr>
              <a:t>Cloudant</a:t>
            </a:r>
            <a:r>
              <a:rPr lang="pt-BR" sz="2000" dirty="0">
                <a:solidFill>
                  <a:srgbClr val="202122"/>
                </a:solidFill>
                <a:latin typeface="Montserrat" panose="00000500000000000000" pitchFamily="2" charset="0"/>
                <a:cs typeface="Mongolian Baiti" panose="03000500000000000000" pitchFamily="66" charset="0"/>
              </a:rPr>
              <a:t> </a:t>
            </a:r>
            <a:r>
              <a:rPr lang="pt-BR" sz="2000" b="1" dirty="0">
                <a:solidFill>
                  <a:srgbClr val="202122"/>
                </a:solidFill>
                <a:latin typeface="Montserrat" panose="00000500000000000000" pitchFamily="2" charset="0"/>
                <a:cs typeface="Mongolian Baiti" panose="03000500000000000000" pitchFamily="66" charset="0"/>
              </a:rPr>
              <a:t>(baseado em documentos)</a:t>
            </a:r>
          </a:p>
          <a:p>
            <a:pPr marL="1257300" lvl="2" indent="-342900" fontAlgn="base">
              <a:lnSpc>
                <a:spcPct val="150000"/>
              </a:lnSpc>
              <a:buFontTx/>
              <a:buChar char="-"/>
            </a:pPr>
            <a:r>
              <a:rPr lang="pt-BR" sz="2000" dirty="0" err="1">
                <a:solidFill>
                  <a:srgbClr val="202122"/>
                </a:solidFill>
                <a:latin typeface="Montserrat" panose="00000500000000000000" pitchFamily="2" charset="0"/>
                <a:cs typeface="Mongolian Baiti" panose="03000500000000000000" pitchFamily="66" charset="0"/>
              </a:rPr>
              <a:t>Memcached</a:t>
            </a:r>
            <a:r>
              <a:rPr lang="pt-BR" sz="2000" dirty="0">
                <a:solidFill>
                  <a:srgbClr val="202122"/>
                </a:solidFill>
                <a:latin typeface="Montserrat" panose="00000500000000000000" pitchFamily="2" charset="0"/>
                <a:cs typeface="Mongolian Baiti" panose="03000500000000000000" pitchFamily="66" charset="0"/>
              </a:rPr>
              <a:t>, Redis, </a:t>
            </a:r>
            <a:r>
              <a:rPr lang="pt-BR" sz="2000" dirty="0" err="1">
                <a:solidFill>
                  <a:srgbClr val="202122"/>
                </a:solidFill>
                <a:latin typeface="Montserrat" panose="00000500000000000000" pitchFamily="2" charset="0"/>
                <a:cs typeface="Mongolian Baiti" panose="03000500000000000000" pitchFamily="66" charset="0"/>
              </a:rPr>
              <a:t>Coherence</a:t>
            </a:r>
            <a:r>
              <a:rPr lang="pt-BR" sz="2000" dirty="0">
                <a:solidFill>
                  <a:srgbClr val="202122"/>
                </a:solidFill>
                <a:latin typeface="Montserrat" panose="00000500000000000000" pitchFamily="2" charset="0"/>
                <a:cs typeface="Mongolian Baiti" panose="03000500000000000000" pitchFamily="66" charset="0"/>
              </a:rPr>
              <a:t> </a:t>
            </a:r>
            <a:r>
              <a:rPr lang="pt-BR" sz="2000" b="1" dirty="0">
                <a:solidFill>
                  <a:srgbClr val="202122"/>
                </a:solidFill>
                <a:latin typeface="Montserrat" panose="00000500000000000000" pitchFamily="2" charset="0"/>
                <a:cs typeface="Mongolian Baiti" panose="03000500000000000000" pitchFamily="66" charset="0"/>
              </a:rPr>
              <a:t>(armazenamento de valor-chave)</a:t>
            </a:r>
          </a:p>
          <a:p>
            <a:pPr marL="1257300" lvl="2" indent="-342900" fontAlgn="base">
              <a:lnSpc>
                <a:spcPct val="150000"/>
              </a:lnSpc>
              <a:buFontTx/>
              <a:buChar char="-"/>
            </a:pPr>
            <a:r>
              <a:rPr lang="pt-BR" sz="2000" dirty="0" err="1">
                <a:solidFill>
                  <a:srgbClr val="202122"/>
                </a:solidFill>
                <a:latin typeface="Montserrat" panose="00000500000000000000" pitchFamily="2" charset="0"/>
                <a:cs typeface="Mongolian Baiti" panose="03000500000000000000" pitchFamily="66" charset="0"/>
              </a:rPr>
              <a:t>HBase</a:t>
            </a:r>
            <a:r>
              <a:rPr lang="pt-BR" sz="2000" dirty="0">
                <a:solidFill>
                  <a:srgbClr val="202122"/>
                </a:solidFill>
                <a:latin typeface="Montserrat" panose="00000500000000000000" pitchFamily="2" charset="0"/>
                <a:cs typeface="Mongolian Baiti" panose="03000500000000000000" pitchFamily="66" charset="0"/>
              </a:rPr>
              <a:t>, Big </a:t>
            </a:r>
            <a:r>
              <a:rPr lang="pt-BR" sz="2000" dirty="0" err="1">
                <a:solidFill>
                  <a:srgbClr val="202122"/>
                </a:solidFill>
                <a:latin typeface="Montserrat" panose="00000500000000000000" pitchFamily="2" charset="0"/>
                <a:cs typeface="Mongolian Baiti" panose="03000500000000000000" pitchFamily="66" charset="0"/>
              </a:rPr>
              <a:t>Table</a:t>
            </a:r>
            <a:r>
              <a:rPr lang="pt-BR" sz="2000" dirty="0">
                <a:solidFill>
                  <a:srgbClr val="202122"/>
                </a:solidFill>
                <a:latin typeface="Montserrat" panose="00000500000000000000" pitchFamily="2" charset="0"/>
                <a:cs typeface="Mongolian Baiti" panose="03000500000000000000" pitchFamily="66" charset="0"/>
              </a:rPr>
              <a:t>, </a:t>
            </a:r>
            <a:r>
              <a:rPr lang="pt-BR" sz="2000" dirty="0" err="1">
                <a:solidFill>
                  <a:srgbClr val="202122"/>
                </a:solidFill>
                <a:latin typeface="Montserrat" panose="00000500000000000000" pitchFamily="2" charset="0"/>
                <a:cs typeface="Mongolian Baiti" panose="03000500000000000000" pitchFamily="66" charset="0"/>
              </a:rPr>
              <a:t>Accumulo</a:t>
            </a:r>
            <a:r>
              <a:rPr lang="pt-BR" sz="2000" dirty="0">
                <a:solidFill>
                  <a:srgbClr val="202122"/>
                </a:solidFill>
                <a:latin typeface="Montserrat" panose="00000500000000000000" pitchFamily="2" charset="0"/>
                <a:cs typeface="Mongolian Baiti" panose="03000500000000000000" pitchFamily="66" charset="0"/>
              </a:rPr>
              <a:t> </a:t>
            </a:r>
            <a:r>
              <a:rPr lang="pt-BR" sz="2000" b="1" dirty="0">
                <a:solidFill>
                  <a:srgbClr val="202122"/>
                </a:solidFill>
                <a:latin typeface="Montserrat" panose="00000500000000000000" pitchFamily="2" charset="0"/>
                <a:cs typeface="Mongolian Baiti" panose="03000500000000000000" pitchFamily="66" charset="0"/>
              </a:rPr>
              <a:t>(Tabular)</a:t>
            </a:r>
          </a:p>
        </p:txBody>
      </p:sp>
      <p:grpSp>
        <p:nvGrpSpPr>
          <p:cNvPr id="10" name="Google Shape;533;p52">
            <a:extLst>
              <a:ext uri="{FF2B5EF4-FFF2-40B4-BE49-F238E27FC236}">
                <a16:creationId xmlns:a16="http://schemas.microsoft.com/office/drawing/2014/main" id="{AAB77F00-4D33-4A31-A7B7-BD9DFBF2732B}"/>
              </a:ext>
            </a:extLst>
          </p:cNvPr>
          <p:cNvGrpSpPr/>
          <p:nvPr/>
        </p:nvGrpSpPr>
        <p:grpSpPr>
          <a:xfrm>
            <a:off x="11606918" y="6567232"/>
            <a:ext cx="429608" cy="178308"/>
            <a:chOff x="1207700" y="4333950"/>
            <a:chExt cx="334325" cy="138750"/>
          </a:xfrm>
        </p:grpSpPr>
        <p:sp>
          <p:nvSpPr>
            <p:cNvPr id="11" name="Google Shape;534;p52">
              <a:extLst>
                <a:ext uri="{FF2B5EF4-FFF2-40B4-BE49-F238E27FC236}">
                  <a16:creationId xmlns:a16="http://schemas.microsoft.com/office/drawing/2014/main" id="{387C208F-195A-4F09-B57F-4EF3F02F7D02}"/>
                </a:ext>
              </a:extLst>
            </p:cNvPr>
            <p:cNvSpPr/>
            <p:nvPr/>
          </p:nvSpPr>
          <p:spPr>
            <a:xfrm>
              <a:off x="1207700" y="4333950"/>
              <a:ext cx="139850" cy="138750"/>
            </a:xfrm>
            <a:custGeom>
              <a:avLst/>
              <a:gdLst/>
              <a:ahLst/>
              <a:cxnLst/>
              <a:rect l="l" t="t" r="r" b="b"/>
              <a:pathLst>
                <a:path w="5594" h="5550" extrusionOk="0">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52">
              <a:extLst>
                <a:ext uri="{FF2B5EF4-FFF2-40B4-BE49-F238E27FC236}">
                  <a16:creationId xmlns:a16="http://schemas.microsoft.com/office/drawing/2014/main" id="{7A658C1B-46A0-41F9-9073-CF737ED7D2DE}"/>
                </a:ext>
              </a:extLst>
            </p:cNvPr>
            <p:cNvSpPr/>
            <p:nvPr/>
          </p:nvSpPr>
          <p:spPr>
            <a:xfrm>
              <a:off x="1403300" y="4333950"/>
              <a:ext cx="138725" cy="138750"/>
            </a:xfrm>
            <a:custGeom>
              <a:avLst/>
              <a:gdLst/>
              <a:ahLst/>
              <a:cxnLst/>
              <a:rect l="l" t="t" r="r" b="b"/>
              <a:pathLst>
                <a:path w="5549" h="5550" extrusionOk="0">
                  <a:moveTo>
                    <a:pt x="0" y="1"/>
                  </a:moveTo>
                  <a:lnTo>
                    <a:pt x="0" y="5550"/>
                  </a:lnTo>
                  <a:lnTo>
                    <a:pt x="5549" y="5550"/>
                  </a:lnTo>
                  <a:lnTo>
                    <a:pt x="55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114139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2685</TotalTime>
  <Words>2310</Words>
  <Application>Microsoft Office PowerPoint</Application>
  <PresentationFormat>Widescreen</PresentationFormat>
  <Paragraphs>189</Paragraphs>
  <Slides>39</Slides>
  <Notes>5</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39</vt:i4>
      </vt:variant>
    </vt:vector>
  </HeadingPairs>
  <TitlesOfParts>
    <vt:vector size="47" baseType="lpstr">
      <vt:lpstr>Archivo</vt:lpstr>
      <vt:lpstr>Arial</vt:lpstr>
      <vt:lpstr>Calibri</vt:lpstr>
      <vt:lpstr>Calibri Light</vt:lpstr>
      <vt:lpstr>Montserrat</vt:lpstr>
      <vt:lpstr>Open Sans Light</vt:lpstr>
      <vt:lpstr>Rajdhani</vt:lpstr>
      <vt:lpstr>Tema do Office</vt:lpstr>
      <vt:lpstr>Apresentação do PowerPoint</vt:lpstr>
      <vt:lpstr>Agenda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Edilson Jesus Da Silva</dc:creator>
  <cp:lastModifiedBy>EDILSON JESUS DA SILVA</cp:lastModifiedBy>
  <cp:revision>34</cp:revision>
  <dcterms:created xsi:type="dcterms:W3CDTF">2022-04-13T00:14:19Z</dcterms:created>
  <dcterms:modified xsi:type="dcterms:W3CDTF">2023-02-07T16:09:30Z</dcterms:modified>
</cp:coreProperties>
</file>