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9.png" ContentType="image/png"/>
  <Override PartName="/ppt/media/image2.png" ContentType="image/png"/>
  <Override PartName="/ppt/media/image10.png" ContentType="image/png"/>
  <Override PartName="/ppt/media/image8.png" ContentType="image/png"/>
  <Override PartName="/ppt/media/image1.png" ContentType="image/png"/>
  <Override PartName="/ppt/media/image7.png" ContentType="image/png"/>
  <Override PartName="/ppt/presentation.xml" ContentType="application/vnd.openxmlformats-officedocument.presentationml.presentation.main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500508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11160" y="4235400"/>
            <a:ext cx="500508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75800" y="22050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911160" y="42354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475800" y="42354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161136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2603520" y="2205000"/>
            <a:ext cx="161136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295880" y="2205000"/>
            <a:ext cx="161136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911160" y="4235400"/>
            <a:ext cx="161136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2603520" y="4235400"/>
            <a:ext cx="161136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4295880" y="4235400"/>
            <a:ext cx="161136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911160" y="2205000"/>
            <a:ext cx="5005080" cy="388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5005080" cy="38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2442240" cy="38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475800" y="2205000"/>
            <a:ext cx="2442240" cy="38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911160" y="1268280"/>
            <a:ext cx="10369080" cy="367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475800" y="2205000"/>
            <a:ext cx="2442240" cy="38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911160" y="42354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911160" y="2205000"/>
            <a:ext cx="5005080" cy="388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2442240" cy="38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475800" y="22050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475800" y="42354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475800" y="22050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911160" y="4235400"/>
            <a:ext cx="500508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500508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911160" y="4235400"/>
            <a:ext cx="500508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475800" y="22050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911160" y="42354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3475800" y="42354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161136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2603520" y="2205000"/>
            <a:ext cx="161136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295880" y="2205000"/>
            <a:ext cx="161136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911160" y="4235400"/>
            <a:ext cx="161136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2603520" y="4235400"/>
            <a:ext cx="161136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4295880" y="4235400"/>
            <a:ext cx="161136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911160" y="2205000"/>
            <a:ext cx="5005080" cy="388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5005080" cy="38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2442240" cy="38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475800" y="2205000"/>
            <a:ext cx="2442240" cy="38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5005080" cy="38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911160" y="1268280"/>
            <a:ext cx="10369080" cy="367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475800" y="2205000"/>
            <a:ext cx="2442240" cy="38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911160" y="42354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2442240" cy="38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475800" y="22050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475800" y="42354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475800" y="22050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911160" y="4235400"/>
            <a:ext cx="500508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500508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911160" y="4235400"/>
            <a:ext cx="500508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475800" y="22050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911160" y="42354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3475800" y="42354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161136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603520" y="2205000"/>
            <a:ext cx="161136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295880" y="2205000"/>
            <a:ext cx="161136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911160" y="4235400"/>
            <a:ext cx="161136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2603520" y="4235400"/>
            <a:ext cx="161136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4295880" y="4235400"/>
            <a:ext cx="161136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911160" y="2205000"/>
            <a:ext cx="5005080" cy="388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5005080" cy="38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2442240" cy="38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475800" y="2205000"/>
            <a:ext cx="2442240" cy="38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2442240" cy="38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3475800" y="2205000"/>
            <a:ext cx="2442240" cy="38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911160" y="1268280"/>
            <a:ext cx="10369080" cy="367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475800" y="2205000"/>
            <a:ext cx="2442240" cy="38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911160" y="42354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2442240" cy="38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475800" y="22050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3475800" y="42354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475800" y="22050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911160" y="4235400"/>
            <a:ext cx="500508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500508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911160" y="4235400"/>
            <a:ext cx="500508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475800" y="22050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911160" y="42354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3475800" y="42354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161136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2603520" y="2205000"/>
            <a:ext cx="161136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295880" y="2205000"/>
            <a:ext cx="161136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911160" y="4235400"/>
            <a:ext cx="161136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2603520" y="4235400"/>
            <a:ext cx="161136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4295880" y="4235400"/>
            <a:ext cx="161136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911160" y="1268280"/>
            <a:ext cx="10369080" cy="367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475800" y="2205000"/>
            <a:ext cx="2442240" cy="38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911160" y="42354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2442240" cy="38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475800" y="22050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475800" y="42354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911160" y="22050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475800" y="2205000"/>
            <a:ext cx="244224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911160" y="4235400"/>
            <a:ext cx="5005080" cy="18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3" descr="uzh_logo_e_pos_grau_1mm"/>
          <p:cNvPicPr/>
          <p:nvPr/>
        </p:nvPicPr>
        <p:blipFill>
          <a:blip r:embed="rId2"/>
          <a:stretch/>
        </p:blipFill>
        <p:spPr>
          <a:xfrm>
            <a:off x="193320" y="142920"/>
            <a:ext cx="2026800" cy="68400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>
            <a:off x="0" y="1125360"/>
            <a:ext cx="12191760" cy="0"/>
          </a:xfrm>
          <a:prstGeom prst="line">
            <a:avLst/>
          </a:prstGeom>
          <a:ln w="15840">
            <a:solidFill>
              <a:srgbClr val="a3ad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>
            <a:off x="911160" y="852480"/>
            <a:ext cx="733248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>
            <a:no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Department of Political Science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911160" y="1989000"/>
            <a:ext cx="10369080" cy="1294920"/>
          </a:xfrm>
          <a:prstGeom prst="rect">
            <a:avLst/>
          </a:prstGeom>
        </p:spPr>
        <p:txBody>
          <a:bodyPr lIns="0" rIns="0" tIns="36000" bIns="0">
            <a:noAutofit/>
          </a:bodyPr>
          <a:p>
            <a:pPr>
              <a:lnSpc>
                <a:spcPct val="100000"/>
              </a:lnSpc>
            </a:pPr>
            <a:r>
              <a:rPr b="1" lang="en-US" sz="3900" spc="-1" strike="noStrike">
                <a:solidFill>
                  <a:srgbClr val="0028a5"/>
                </a:solidFill>
                <a:latin typeface="Arial"/>
                <a:ea typeface="ＭＳ Ｐゴシック"/>
              </a:rPr>
              <a:t>Click to edit Master title style</a:t>
            </a:r>
            <a:endParaRPr b="0" lang="de-CH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911160" y="6524640"/>
            <a:ext cx="1246320" cy="21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15.6.2020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2255400" y="6524640"/>
            <a:ext cx="7007760" cy="21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Foundations of Data Science, Exercise 1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10452600" y="6524640"/>
            <a:ext cx="828000" cy="21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Page </a:t>
            </a:r>
            <a:fld id="{CF46035C-F919-452D-AC4A-3C34C16BF60C}" type="slidenum"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17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17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17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17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13" descr="uzh_logo_e_pos_grau_1mm"/>
          <p:cNvPicPr/>
          <p:nvPr/>
        </p:nvPicPr>
        <p:blipFill>
          <a:blip r:embed="rId2"/>
          <a:stretch/>
        </p:blipFill>
        <p:spPr>
          <a:xfrm>
            <a:off x="193320" y="142920"/>
            <a:ext cx="2026800" cy="68400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0" y="1125360"/>
            <a:ext cx="12191760" cy="0"/>
          </a:xfrm>
          <a:prstGeom prst="line">
            <a:avLst/>
          </a:prstGeom>
          <a:ln w="15840">
            <a:solidFill>
              <a:srgbClr val="a3ad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911160" y="852480"/>
            <a:ext cx="733248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>
            <a:no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Department of Political Science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36000" bIns="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8a5"/>
                </a:solidFill>
                <a:latin typeface="Arial"/>
                <a:ea typeface="ＭＳ Ｐゴシック"/>
              </a:rPr>
              <a:t>Click to edit Master title style</a:t>
            </a:r>
            <a:endParaRPr b="0" lang="de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911160" y="2205000"/>
            <a:ext cx="10369080" cy="3887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342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text styles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2" marL="1026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3" marL="1368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4" marL="1710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911160" y="6524640"/>
            <a:ext cx="1246320" cy="21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15.6.2020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2255400" y="6524640"/>
            <a:ext cx="7007760" cy="21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Foundations of Data Science, Exercise 1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10452600" y="6524640"/>
            <a:ext cx="828000" cy="21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Page </a:t>
            </a:r>
            <a:fld id="{1025430F-F403-4082-A9EE-C1801B6F9463}" type="slidenum"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13" descr="uzh_logo_e_pos_grau_1mm"/>
          <p:cNvPicPr/>
          <p:nvPr/>
        </p:nvPicPr>
        <p:blipFill>
          <a:blip r:embed="rId2"/>
          <a:stretch/>
        </p:blipFill>
        <p:spPr>
          <a:xfrm>
            <a:off x="193320" y="142920"/>
            <a:ext cx="2026800" cy="684000"/>
          </a:xfrm>
          <a:prstGeom prst="rect">
            <a:avLst/>
          </a:prstGeom>
          <a:ln>
            <a:noFill/>
          </a:ln>
        </p:spPr>
      </p:pic>
      <p:sp>
        <p:nvSpPr>
          <p:cNvPr id="89" name="Line 1"/>
          <p:cNvSpPr/>
          <p:nvPr/>
        </p:nvSpPr>
        <p:spPr>
          <a:xfrm>
            <a:off x="0" y="1125360"/>
            <a:ext cx="12191760" cy="0"/>
          </a:xfrm>
          <a:prstGeom prst="line">
            <a:avLst/>
          </a:prstGeom>
          <a:ln w="15840">
            <a:solidFill>
              <a:srgbClr val="a3ad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>
            <a:off x="911160" y="852480"/>
            <a:ext cx="733248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>
            <a:no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Department of Political Science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0" y="1125360"/>
            <a:ext cx="12191760" cy="5732280"/>
          </a:xfrm>
          <a:prstGeom prst="rect">
            <a:avLst/>
          </a:prstGeom>
          <a:solidFill>
            <a:srgbClr val="a3adb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36000" bIns="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Click to edit Master title style</a:t>
            </a:r>
            <a:endParaRPr b="0" lang="de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17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17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17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17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13" descr="uzh_logo_e_pos_grau_1mm"/>
          <p:cNvPicPr/>
          <p:nvPr/>
        </p:nvPicPr>
        <p:blipFill>
          <a:blip r:embed="rId2"/>
          <a:stretch/>
        </p:blipFill>
        <p:spPr>
          <a:xfrm>
            <a:off x="193320" y="142920"/>
            <a:ext cx="2026800" cy="684000"/>
          </a:xfrm>
          <a:prstGeom prst="rect">
            <a:avLst/>
          </a:prstGeom>
          <a:ln>
            <a:noFill/>
          </a:ln>
        </p:spPr>
      </p:pic>
      <p:sp>
        <p:nvSpPr>
          <p:cNvPr id="131" name="Line 1"/>
          <p:cNvSpPr/>
          <p:nvPr/>
        </p:nvSpPr>
        <p:spPr>
          <a:xfrm>
            <a:off x="0" y="1125360"/>
            <a:ext cx="12191760" cy="0"/>
          </a:xfrm>
          <a:prstGeom prst="line">
            <a:avLst/>
          </a:prstGeom>
          <a:ln w="15840">
            <a:solidFill>
              <a:srgbClr val="a3ad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911160" y="852480"/>
            <a:ext cx="733248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0">
            <a:no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Department of Political Science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title"/>
          </p:nvPr>
        </p:nvSpPr>
        <p:spPr>
          <a:xfrm>
            <a:off x="911160" y="1268280"/>
            <a:ext cx="10369080" cy="792000"/>
          </a:xfrm>
          <a:prstGeom prst="rect">
            <a:avLst/>
          </a:prstGeom>
        </p:spPr>
        <p:txBody>
          <a:bodyPr lIns="0" rIns="0" tIns="36000" bIns="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8a5"/>
                </a:solidFill>
                <a:latin typeface="Arial"/>
                <a:ea typeface="ＭＳ Ｐゴシック"/>
              </a:rPr>
              <a:t>Click to edit Master title style</a:t>
            </a:r>
            <a:endParaRPr b="0" lang="de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911160" y="2205000"/>
            <a:ext cx="5005080" cy="3887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342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text styles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2" marL="1026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3" marL="1368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4" marL="1710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6291000" y="2205000"/>
            <a:ext cx="5005080" cy="3887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342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text styles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2" marL="1026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3" marL="1368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4" marL="1710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dt"/>
          </p:nvPr>
        </p:nvSpPr>
        <p:spPr>
          <a:xfrm>
            <a:off x="911160" y="6524640"/>
            <a:ext cx="1246320" cy="21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15.6.2020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ftr"/>
          </p:nvPr>
        </p:nvSpPr>
        <p:spPr>
          <a:xfrm>
            <a:off x="2255400" y="6524640"/>
            <a:ext cx="7007760" cy="21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Foundations of Data Science, Exercise 1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38" name="PlaceHolder 8"/>
          <p:cNvSpPr>
            <a:spLocks noGrp="1"/>
          </p:cNvSpPr>
          <p:nvPr>
            <p:ph type="sldNum"/>
          </p:nvPr>
        </p:nvSpPr>
        <p:spPr>
          <a:xfrm>
            <a:off x="10452600" y="6524640"/>
            <a:ext cx="828000" cy="21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Page </a:t>
            </a:r>
            <a:fld id="{8AD7C742-9D75-4B18-A27A-E6C443FCA035}" type="slidenum"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education.github.com/" TargetMode="External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css-zurich/fds-2020-exercise.git" TargetMode="External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" TargetMode="External"/><Relationship Id="rId2" Type="http://schemas.openxmlformats.org/officeDocument/2006/relationships/hyperlink" Target="https://notepad-plus-plus.org/downloads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911160" y="1989000"/>
            <a:ext cx="10369080" cy="1294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>
            <a:noAutofit/>
          </a:bodyPr>
          <a:p>
            <a:pPr>
              <a:lnSpc>
                <a:spcPct val="100000"/>
              </a:lnSpc>
            </a:pPr>
            <a:r>
              <a:rPr b="1" lang="en-US" sz="3900" spc="-1" strike="noStrike">
                <a:solidFill>
                  <a:srgbClr val="0028a5"/>
                </a:solidFill>
                <a:latin typeface="Arial"/>
                <a:ea typeface="ＭＳ Ｐゴシック"/>
              </a:rPr>
              <a:t>Exercise 1: </a:t>
            </a:r>
            <a:br/>
            <a:r>
              <a:rPr b="1" lang="en-US" sz="3900" spc="-1" strike="noStrike">
                <a:solidFill>
                  <a:srgbClr val="0028a5"/>
                </a:solidFill>
                <a:latin typeface="Arial"/>
                <a:ea typeface="ＭＳ Ｐゴシック"/>
              </a:rPr>
              <a:t>Information Coding &amp; Data Structures</a:t>
            </a:r>
            <a:endParaRPr b="0" lang="de-CH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911160" y="3429000"/>
            <a:ext cx="10369080" cy="1752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Exercise 1 for the lecture ‘Foundations of Data Science’ 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Prof. Dr. Karsten Donnay, Assistant: Philipp Kling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911160" y="6524640"/>
            <a:ext cx="124632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15.6.2020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78" name="TextShape 4"/>
          <p:cNvSpPr txBox="1"/>
          <p:nvPr/>
        </p:nvSpPr>
        <p:spPr>
          <a:xfrm>
            <a:off x="2255400" y="6524640"/>
            <a:ext cx="700776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Foundations of Data Science, Exercise 1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79" name="TextShape 5"/>
          <p:cNvSpPr txBox="1"/>
          <p:nvPr/>
        </p:nvSpPr>
        <p:spPr>
          <a:xfrm>
            <a:off x="10452600" y="6524640"/>
            <a:ext cx="82800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Page </a:t>
            </a:r>
            <a:fld id="{5C3CFEBD-B8F4-40AE-84B9-D9F4B3E14A52}" type="slidenum"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911160" y="1268280"/>
            <a:ext cx="1036908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8a5"/>
                </a:solidFill>
                <a:latin typeface="Arial"/>
                <a:ea typeface="ＭＳ Ｐゴシック"/>
              </a:rPr>
              <a:t>Version control with git</a:t>
            </a:r>
            <a:endParaRPr b="0" lang="de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911160" y="2205000"/>
            <a:ext cx="10153080" cy="388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42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Two possibilities: 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download existing data from a repository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Initialize repository from data from your computer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342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Let’s add some data to your repository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Create a folder where you want to have your repository saved (</a:t>
            </a: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Arial"/>
              </a:rPr>
              <a:t>C:\Philipp\Documents\git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Open git bash/console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Navigate to the folder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680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Arial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Arial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Arial"/>
              </a:rPr>
              <a:t>cd C:/Philipp/Documents/git 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680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(make sure to change the \ to /)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680"/>
              </a:spcBef>
            </a:pP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911160" y="6524640"/>
            <a:ext cx="124632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15.6.2020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18" name="TextShape 4"/>
          <p:cNvSpPr txBox="1"/>
          <p:nvPr/>
        </p:nvSpPr>
        <p:spPr>
          <a:xfrm>
            <a:off x="2255400" y="6524640"/>
            <a:ext cx="700776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Foundations of Data Science, Exercise 1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19" name="TextShape 5"/>
          <p:cNvSpPr txBox="1"/>
          <p:nvPr/>
        </p:nvSpPr>
        <p:spPr>
          <a:xfrm>
            <a:off x="10452600" y="6524640"/>
            <a:ext cx="82800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Page </a:t>
            </a:r>
            <a:fld id="{BEAC3985-5E75-4FDE-906B-810B96F41AAE}" type="slidenum"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911160" y="1268280"/>
            <a:ext cx="1036908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8a5"/>
                </a:solidFill>
                <a:latin typeface="Arial"/>
                <a:ea typeface="ＭＳ Ｐゴシック"/>
              </a:rPr>
              <a:t>Version control with git</a:t>
            </a:r>
            <a:endParaRPr b="0" lang="de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911160" y="2205000"/>
            <a:ext cx="10153080" cy="388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684000">
              <a:lnSpc>
                <a:spcPct val="100000"/>
              </a:lnSpc>
              <a:spcBef>
                <a:spcPts val="680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Arial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Arial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Arial"/>
              </a:rPr>
              <a:t>git clone https://github.com/username/name_of_repository.git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Create  a file in a folder of your choice (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test.txt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Store your account information 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1026000">
              <a:lnSpc>
                <a:spcPct val="100000"/>
              </a:lnSpc>
              <a:spcBef>
                <a:spcPts val="680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Arial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Arial"/>
              </a:rPr>
              <a:t>git config –-global user.email “YOUR GITHUB EMAIL”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1026000">
              <a:lnSpc>
                <a:spcPct val="100000"/>
              </a:lnSpc>
              <a:spcBef>
                <a:spcPts val="680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Arial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Arial"/>
              </a:rPr>
              <a:t>git config –-global user.name “YOUR GITHUB NAME”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Check the status of all files in this repository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1026000">
              <a:lnSpc>
                <a:spcPct val="100000"/>
              </a:lnSpc>
              <a:spcBef>
                <a:spcPts val="680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Arial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Arial"/>
              </a:rPr>
              <a:t>git status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Add the file to the current list of files to be committed and check status again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1368000">
              <a:lnSpc>
                <a:spcPct val="100000"/>
              </a:lnSpc>
              <a:spcBef>
                <a:spcPts val="680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Arial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Arial"/>
              </a:rPr>
              <a:t>git add test.txt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1026000">
              <a:lnSpc>
                <a:spcPct val="100000"/>
              </a:lnSpc>
              <a:spcBef>
                <a:spcPts val="680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Arial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Arial"/>
              </a:rPr>
              <a:t>git status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Shape 3"/>
          <p:cNvSpPr txBox="1"/>
          <p:nvPr/>
        </p:nvSpPr>
        <p:spPr>
          <a:xfrm>
            <a:off x="911160" y="6524640"/>
            <a:ext cx="124632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15.6.2020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23" name="TextShape 4"/>
          <p:cNvSpPr txBox="1"/>
          <p:nvPr/>
        </p:nvSpPr>
        <p:spPr>
          <a:xfrm>
            <a:off x="2255400" y="6524640"/>
            <a:ext cx="700776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Foundations of Data Science, Exercise 1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24" name="TextShape 5"/>
          <p:cNvSpPr txBox="1"/>
          <p:nvPr/>
        </p:nvSpPr>
        <p:spPr>
          <a:xfrm>
            <a:off x="10452600" y="6524640"/>
            <a:ext cx="82800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Page </a:t>
            </a:r>
            <a:fld id="{AE1DC7EC-B41A-4BA6-9623-0BCBCE4FB20F}" type="slidenum"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911160" y="1268280"/>
            <a:ext cx="1036908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8a5"/>
                </a:solidFill>
                <a:latin typeface="Arial"/>
                <a:ea typeface="ＭＳ Ｐゴシック"/>
              </a:rPr>
              <a:t>Version control with git</a:t>
            </a:r>
            <a:endParaRPr b="0" lang="de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911160" y="2205000"/>
            <a:ext cx="10153080" cy="388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Commit your changes and add a message/description to the commit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1026000">
              <a:lnSpc>
                <a:spcPct val="100000"/>
              </a:lnSpc>
              <a:spcBef>
                <a:spcPts val="680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Arial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Arial"/>
              </a:rPr>
              <a:t>git commit -m "Initial upload"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Upload (“push”) your local changes to the repository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1026000">
              <a:lnSpc>
                <a:spcPct val="100000"/>
              </a:lnSpc>
              <a:spcBef>
                <a:spcPts val="680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Arial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Arial"/>
              </a:rPr>
              <a:t>git push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Inspect your changes by visiting your repository in the web browser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Open your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test.txt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file and insert some text, then save it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Check the status of all files in this repository again. You should see now that </a:t>
            </a: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test.txt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has changed.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Repeat the previous steps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1026000">
              <a:lnSpc>
                <a:spcPct val="100000"/>
              </a:lnSpc>
              <a:spcBef>
                <a:spcPts val="680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Arial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Arial"/>
              </a:rPr>
              <a:t>git add test.txt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1026000">
              <a:lnSpc>
                <a:spcPct val="100000"/>
              </a:lnSpc>
              <a:spcBef>
                <a:spcPts val="680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Arial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Arial"/>
              </a:rPr>
              <a:t>git commit –m “Added some text to the test.txt”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1026000">
              <a:lnSpc>
                <a:spcPct val="100000"/>
              </a:lnSpc>
              <a:spcBef>
                <a:spcPts val="680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Arial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Arial"/>
              </a:rPr>
              <a:t>git push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911160" y="6524640"/>
            <a:ext cx="124632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15.6.2020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28" name="TextShape 4"/>
          <p:cNvSpPr txBox="1"/>
          <p:nvPr/>
        </p:nvSpPr>
        <p:spPr>
          <a:xfrm>
            <a:off x="2255400" y="6524640"/>
            <a:ext cx="700776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Foundations of Data Science, Exercise 1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29" name="TextShape 5"/>
          <p:cNvSpPr txBox="1"/>
          <p:nvPr/>
        </p:nvSpPr>
        <p:spPr>
          <a:xfrm>
            <a:off x="10452600" y="6524640"/>
            <a:ext cx="82800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Page </a:t>
            </a:r>
            <a:fld id="{EAE440B3-559A-45DE-8282-62180EEBE78C}" type="slidenum"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911160" y="1268280"/>
            <a:ext cx="1036908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8a5"/>
                </a:solidFill>
                <a:latin typeface="Arial"/>
                <a:ea typeface="ＭＳ Ｐゴシック"/>
              </a:rPr>
              <a:t>Version control with git</a:t>
            </a:r>
            <a:endParaRPr b="0" lang="de-CH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Inhaltsplatzhalter 6" descr="Ein Bild, das Screenshot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1144440" y="2450520"/>
            <a:ext cx="9640440" cy="2676600"/>
          </a:xfrm>
          <a:prstGeom prst="rect">
            <a:avLst/>
          </a:prstGeom>
          <a:ln>
            <a:noFill/>
          </a:ln>
        </p:spPr>
      </p:pic>
      <p:sp>
        <p:nvSpPr>
          <p:cNvPr id="232" name="TextShape 2"/>
          <p:cNvSpPr txBox="1"/>
          <p:nvPr/>
        </p:nvSpPr>
        <p:spPr>
          <a:xfrm>
            <a:off x="911160" y="6524640"/>
            <a:ext cx="124632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15.6.2020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2255400" y="6524640"/>
            <a:ext cx="700776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Foundations of Data Science, Exercise 1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34" name="TextShape 4"/>
          <p:cNvSpPr txBox="1"/>
          <p:nvPr/>
        </p:nvSpPr>
        <p:spPr>
          <a:xfrm>
            <a:off x="10452600" y="6524640"/>
            <a:ext cx="82800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Page </a:t>
            </a:r>
            <a:fld id="{6DFB1E22-477F-4999-B6C0-6907067EB125}" type="slidenum"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911160" y="1268280"/>
            <a:ext cx="1036908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8a5"/>
                </a:solidFill>
                <a:latin typeface="Arial"/>
                <a:ea typeface="ＭＳ Ｐゴシック"/>
              </a:rPr>
              <a:t>Version control with GitHub</a:t>
            </a:r>
            <a:endParaRPr b="0" lang="de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911160" y="2205000"/>
            <a:ext cx="10153080" cy="388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You can apply for educational discount (GitHub Pro for free):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1368000">
              <a:lnSpc>
                <a:spcPct val="100000"/>
              </a:lnSpc>
              <a:spcBef>
                <a:spcPts val="680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 u="sng">
                <a:solidFill>
                  <a:srgbClr val="dc6027"/>
                </a:solidFill>
                <a:uFillTx/>
                <a:latin typeface="Arial"/>
                <a:ea typeface="Arial"/>
                <a:hlinkClick r:id="rId1"/>
              </a:rPr>
              <a:t>https://education.github.com/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1368000">
              <a:lnSpc>
                <a:spcPct val="100000"/>
              </a:lnSpc>
              <a:spcBef>
                <a:spcPts val="680"/>
              </a:spcBef>
            </a:pP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TextShape 3"/>
          <p:cNvSpPr txBox="1"/>
          <p:nvPr/>
        </p:nvSpPr>
        <p:spPr>
          <a:xfrm>
            <a:off x="911160" y="6524640"/>
            <a:ext cx="124632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15.6.2020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38" name="TextShape 4"/>
          <p:cNvSpPr txBox="1"/>
          <p:nvPr/>
        </p:nvSpPr>
        <p:spPr>
          <a:xfrm>
            <a:off x="2255400" y="6524640"/>
            <a:ext cx="700776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Foundations of Data Science, Exercise 1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39" name="TextShape 5"/>
          <p:cNvSpPr txBox="1"/>
          <p:nvPr/>
        </p:nvSpPr>
        <p:spPr>
          <a:xfrm>
            <a:off x="10452600" y="6524640"/>
            <a:ext cx="82800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Page </a:t>
            </a:r>
            <a:fld id="{80E61747-8679-49DA-A130-D6ACDAA4F3B0}" type="slidenum"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911160" y="1268280"/>
            <a:ext cx="1036908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Introduction to our working case</a:t>
            </a:r>
            <a:endParaRPr b="0" lang="de-CH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911160" y="1268280"/>
            <a:ext cx="1036908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8a5"/>
                </a:solidFill>
                <a:latin typeface="Arial"/>
                <a:ea typeface="ＭＳ Ｐゴシック"/>
              </a:rPr>
              <a:t>Introduction to our working case</a:t>
            </a:r>
            <a:endParaRPr b="0" lang="de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911160" y="2205000"/>
            <a:ext cx="10153080" cy="388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While we talk about the case, you may already install the required packages for today’s exercise.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3" marL="1368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Arial"/>
              </a:rPr>
              <a:t>git clone </a:t>
            </a:r>
            <a:r>
              <a:rPr b="0" lang="en-US" sz="1700" spc="-1" strike="noStrike" u="sng">
                <a:solidFill>
                  <a:srgbClr val="dc6027"/>
                </a:solidFill>
                <a:uFillTx/>
                <a:latin typeface="Consolas"/>
                <a:ea typeface="Arial"/>
                <a:hlinkClick r:id="rId1"/>
              </a:rPr>
              <a:t>https://github.com/css-zurich/fds-2020-exercise.git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Shape 3"/>
          <p:cNvSpPr txBox="1"/>
          <p:nvPr/>
        </p:nvSpPr>
        <p:spPr>
          <a:xfrm>
            <a:off x="911160" y="6524640"/>
            <a:ext cx="124632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15.6.2020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44" name="TextShape 4"/>
          <p:cNvSpPr txBox="1"/>
          <p:nvPr/>
        </p:nvSpPr>
        <p:spPr>
          <a:xfrm>
            <a:off x="2255400" y="6524640"/>
            <a:ext cx="700776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Foundations of Data Science, Exercise 1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45" name="TextShape 5"/>
          <p:cNvSpPr txBox="1"/>
          <p:nvPr/>
        </p:nvSpPr>
        <p:spPr>
          <a:xfrm>
            <a:off x="10452600" y="6524640"/>
            <a:ext cx="82800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Page </a:t>
            </a:r>
            <a:fld id="{15605411-69A4-4750-A801-FA1AF739F540}" type="slidenum"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911160" y="1268280"/>
            <a:ext cx="1036908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8a5"/>
                </a:solidFill>
                <a:latin typeface="Arial"/>
                <a:ea typeface="ＭＳ Ｐゴシック"/>
              </a:rPr>
              <a:t>Introduction to our working case</a:t>
            </a:r>
            <a:endParaRPr b="0" lang="de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911160" y="2205000"/>
            <a:ext cx="10153080" cy="388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Hypothetical use case: How do characteristics of news articles relate to reactions on social media?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Our two examples: The Guardian for news and Twitter for social media data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911160" y="6524640"/>
            <a:ext cx="124632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15.6.2020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49" name="TextShape 4"/>
          <p:cNvSpPr txBox="1"/>
          <p:nvPr/>
        </p:nvSpPr>
        <p:spPr>
          <a:xfrm>
            <a:off x="2255400" y="6524640"/>
            <a:ext cx="700776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Foundations of Data Science, Exercise 1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50" name="TextShape 5"/>
          <p:cNvSpPr txBox="1"/>
          <p:nvPr/>
        </p:nvSpPr>
        <p:spPr>
          <a:xfrm>
            <a:off x="10452600" y="6524640"/>
            <a:ext cx="82800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Page </a:t>
            </a:r>
            <a:fld id="{FD70B72B-BE3D-4216-A106-0837D0E2CCB2}" type="slidenum"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51" name="Grafik 10" descr="Ein Bild, das draußen, sitzend, Front, gehen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1631520" y="3893760"/>
            <a:ext cx="3695040" cy="1216080"/>
          </a:xfrm>
          <a:prstGeom prst="rect">
            <a:avLst/>
          </a:prstGeom>
          <a:ln>
            <a:noFill/>
          </a:ln>
        </p:spPr>
      </p:pic>
      <p:pic>
        <p:nvPicPr>
          <p:cNvPr id="252" name="Grafik 12" descr="Ein Bild, das Axt, Werkzeug enthält.&#10;&#10;Automatisch generierte Beschreibung"/>
          <p:cNvPicPr/>
          <p:nvPr/>
        </p:nvPicPr>
        <p:blipFill>
          <a:blip r:embed="rId2"/>
          <a:stretch/>
        </p:blipFill>
        <p:spPr>
          <a:xfrm>
            <a:off x="8112240" y="3665880"/>
            <a:ext cx="2055240" cy="1671480"/>
          </a:xfrm>
          <a:prstGeom prst="rect">
            <a:avLst/>
          </a:prstGeom>
          <a:ln>
            <a:noFill/>
          </a:ln>
        </p:spPr>
      </p:pic>
      <p:sp>
        <p:nvSpPr>
          <p:cNvPr id="253" name="CustomShape 6"/>
          <p:cNvSpPr/>
          <p:nvPr/>
        </p:nvSpPr>
        <p:spPr>
          <a:xfrm>
            <a:off x="6313320" y="4108680"/>
            <a:ext cx="1295640" cy="503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7"/>
          <p:cNvSpPr/>
          <p:nvPr/>
        </p:nvSpPr>
        <p:spPr>
          <a:xfrm rot="10800000">
            <a:off x="5788800" y="4428720"/>
            <a:ext cx="1295640" cy="503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911160" y="1268280"/>
            <a:ext cx="1036908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8a5"/>
                </a:solidFill>
                <a:latin typeface="Arial"/>
                <a:ea typeface="ＭＳ Ｐゴシック"/>
              </a:rPr>
              <a:t>Introduction to our working case</a:t>
            </a:r>
            <a:endParaRPr b="0" lang="de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911160" y="2205000"/>
            <a:ext cx="10153080" cy="388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Goal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: combine news data with social media data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There are already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established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packages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in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that retrieve data from these platforms. However, we will use these platforms to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build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some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applications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scratch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and demonstrate core concepts of data science using R.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Keep in mind: before starting to build your own application,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do some research on existing work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. Often there are already established ways that work efficiently.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After the five exercises you will be able to…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680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…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manage and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process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efficiently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680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…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manipulate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text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into formats that you can work with.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680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…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read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from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websites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into R.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680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…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retrieve data from application programming interfaces (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APIs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911160" y="6524640"/>
            <a:ext cx="124632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15.6.2020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58" name="TextShape 4"/>
          <p:cNvSpPr txBox="1"/>
          <p:nvPr/>
        </p:nvSpPr>
        <p:spPr>
          <a:xfrm>
            <a:off x="2255400" y="6524640"/>
            <a:ext cx="700776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Foundations of Data Science, Exercise 1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59" name="TextShape 5"/>
          <p:cNvSpPr txBox="1"/>
          <p:nvPr/>
        </p:nvSpPr>
        <p:spPr>
          <a:xfrm>
            <a:off x="10452600" y="6524640"/>
            <a:ext cx="82800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Page </a:t>
            </a:r>
            <a:fld id="{D95129F9-EC8C-4C5B-B13C-2F8CD16FBF42}" type="slidenum"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911160" y="1268280"/>
            <a:ext cx="1036908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8a5"/>
                </a:solidFill>
                <a:latin typeface="Arial"/>
                <a:ea typeface="ＭＳ Ｐゴシック"/>
              </a:rPr>
              <a:t>Introduction to our working case</a:t>
            </a:r>
            <a:endParaRPr b="0" lang="de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911160" y="2205000"/>
            <a:ext cx="10153080" cy="388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42000">
              <a:lnSpc>
                <a:spcPct val="100000"/>
              </a:lnSpc>
              <a:spcBef>
                <a:spcPts val="680"/>
              </a:spcBef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Why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use the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Internet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to collect data?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2" marL="1026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Has a plethora of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useful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sources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3" marL="1368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Government publishes data (e.g. speeches, voting…)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3" marL="1368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Social media data to analyze human communication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3" marL="1368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News data for public discourse and attention to events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3" marL="1368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User interactions with e.g. products (Amazon reviews), Films (IMDB)…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2" marL="1026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Why is this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relevant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3" marL="1368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Re-evaluation of existing research with new data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3" marL="1368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Enables entirely new research questions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3" marL="1368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Cost and time efficient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3" marL="1368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Theoretically easily reproducible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911160" y="6524640"/>
            <a:ext cx="124632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15.6.2020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63" name="TextShape 4"/>
          <p:cNvSpPr txBox="1"/>
          <p:nvPr/>
        </p:nvSpPr>
        <p:spPr>
          <a:xfrm>
            <a:off x="2255400" y="6524640"/>
            <a:ext cx="700776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Foundations of Data Science, Exercise 1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64" name="TextShape 5"/>
          <p:cNvSpPr txBox="1"/>
          <p:nvPr/>
        </p:nvSpPr>
        <p:spPr>
          <a:xfrm>
            <a:off x="10452600" y="6524640"/>
            <a:ext cx="82800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Page </a:t>
            </a:r>
            <a:fld id="{DC4929F2-2C4B-4F63-A445-D35529AF0D89}" type="slidenum"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911160" y="6524640"/>
            <a:ext cx="124632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15.6.2020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255400" y="6524640"/>
            <a:ext cx="700776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Foundations of Data Science, Exercise 1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911160" y="1268280"/>
            <a:ext cx="1036908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8a5"/>
                </a:solidFill>
                <a:latin typeface="Arial"/>
                <a:ea typeface="ＭＳ Ｐゴシック"/>
              </a:rPr>
              <a:t>This session covers</a:t>
            </a:r>
            <a:endParaRPr b="0" lang="de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4"/>
          <p:cNvSpPr txBox="1"/>
          <p:nvPr/>
        </p:nvSpPr>
        <p:spPr>
          <a:xfrm>
            <a:off x="911160" y="2205000"/>
            <a:ext cx="10369080" cy="388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42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General data science process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342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Introduction to git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342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Introduction to our working case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342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Data import in R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10452600" y="6524640"/>
            <a:ext cx="82800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Page </a:t>
            </a:r>
            <a:fld id="{1ED45CA5-1485-4E54-AD64-E9CA8B7B17B0}" type="slidenum"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911160" y="1268280"/>
            <a:ext cx="1036908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8a5"/>
                </a:solidFill>
                <a:latin typeface="Arial"/>
                <a:ea typeface="ＭＳ Ｐゴシック"/>
              </a:rPr>
              <a:t>Introduction to our working case</a:t>
            </a:r>
            <a:endParaRPr b="0" lang="de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911160" y="2205000"/>
            <a:ext cx="10153080" cy="388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42000">
              <a:lnSpc>
                <a:spcPct val="100000"/>
              </a:lnSpc>
              <a:spcBef>
                <a:spcPts val="680"/>
              </a:spcBef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Why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use the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2" marL="1026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Free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and open source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2" marL="1026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Excels in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visualization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and application of statistical methods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2" marL="1026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Also: can be used to collect data on the Internet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2" marL="1026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Beginner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friendly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for people with no programming background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680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Can be used at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every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stage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of our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workflow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(no need to switch programs)!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TextShape 3"/>
          <p:cNvSpPr txBox="1"/>
          <p:nvPr/>
        </p:nvSpPr>
        <p:spPr>
          <a:xfrm>
            <a:off x="911160" y="6524640"/>
            <a:ext cx="124632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15.6.2020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68" name="TextShape 4"/>
          <p:cNvSpPr txBox="1"/>
          <p:nvPr/>
        </p:nvSpPr>
        <p:spPr>
          <a:xfrm>
            <a:off x="2255400" y="6524640"/>
            <a:ext cx="700776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Foundations of Data Science, Exercise 1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69" name="TextShape 5"/>
          <p:cNvSpPr txBox="1"/>
          <p:nvPr/>
        </p:nvSpPr>
        <p:spPr>
          <a:xfrm>
            <a:off x="10452600" y="6524640"/>
            <a:ext cx="82800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Page </a:t>
            </a:r>
            <a:fld id="{2BF67E8D-22B4-4287-8BC1-B8260A1D0F3F}" type="slidenum"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70" name="CustomShape 6"/>
          <p:cNvSpPr/>
          <p:nvPr/>
        </p:nvSpPr>
        <p:spPr>
          <a:xfrm>
            <a:off x="1350360" y="4365000"/>
            <a:ext cx="367920" cy="21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911160" y="1268280"/>
            <a:ext cx="1036908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Data import in R</a:t>
            </a:r>
            <a:endParaRPr b="0" lang="de-CH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911160" y="1268280"/>
            <a:ext cx="1036908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8a5"/>
                </a:solidFill>
                <a:latin typeface="Arial"/>
                <a:ea typeface="ＭＳ Ｐゴシック"/>
              </a:rPr>
              <a:t>Data import in R</a:t>
            </a:r>
            <a:endParaRPr b="0" lang="de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911160" y="2205000"/>
            <a:ext cx="10009080" cy="388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You can save R objects (e.g. a dataframe) in in .Rda-files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You use “load()” to import an .Rda file into R.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Most datasets will not be prepared for R (e.g. .csv-files, Excel files, etc.) and we will learn in the next exercise more about the ways to recognize data formats and how to import them.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911160" y="6524640"/>
            <a:ext cx="124632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15.6.2020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75" name="TextShape 4"/>
          <p:cNvSpPr txBox="1"/>
          <p:nvPr/>
        </p:nvSpPr>
        <p:spPr>
          <a:xfrm>
            <a:off x="2255400" y="6524640"/>
            <a:ext cx="700776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Foundations of Data Science, Exercise 1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76" name="TextShape 5"/>
          <p:cNvSpPr txBox="1"/>
          <p:nvPr/>
        </p:nvSpPr>
        <p:spPr>
          <a:xfrm>
            <a:off x="10452600" y="6524640"/>
            <a:ext cx="82800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Page </a:t>
            </a:r>
            <a:fld id="{B1FB3F56-08DD-4B95-864D-C9EADD9EFFD4}" type="slidenum"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911160" y="1268280"/>
            <a:ext cx="1036908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8a5"/>
                </a:solidFill>
                <a:latin typeface="Arial"/>
                <a:ea typeface="ＭＳ Ｐゴシック"/>
              </a:rPr>
              <a:t>Outlook</a:t>
            </a:r>
            <a:endParaRPr b="0" lang="de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911160" y="2205000"/>
            <a:ext cx="10009080" cy="388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There are many packages suitable to load specific types of data into R: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2" marL="1026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jsonlite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: for JSON data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2" marL="1026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xml2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: for XML data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2" marL="1026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readr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: for Text data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2" marL="1026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haven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: for SPSS, SAS, Stata files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2" marL="1026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readxl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: for Microsoft excel files (.xls or .xlsx)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2" marL="1026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DBI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: for connections to data bases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2" marL="1026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httr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: to retrieve data from APIs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2" marL="1026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rvest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: to retrieve data from websites/html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Shape 3"/>
          <p:cNvSpPr txBox="1"/>
          <p:nvPr/>
        </p:nvSpPr>
        <p:spPr>
          <a:xfrm>
            <a:off x="911160" y="6524640"/>
            <a:ext cx="124632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15.6.2020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80" name="TextShape 4"/>
          <p:cNvSpPr txBox="1"/>
          <p:nvPr/>
        </p:nvSpPr>
        <p:spPr>
          <a:xfrm>
            <a:off x="2255400" y="6524640"/>
            <a:ext cx="700776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Foundations of Data Science, Exercise 1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81" name="TextShape 5"/>
          <p:cNvSpPr txBox="1"/>
          <p:nvPr/>
        </p:nvSpPr>
        <p:spPr>
          <a:xfrm>
            <a:off x="10452600" y="6524640"/>
            <a:ext cx="82800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Page </a:t>
            </a:r>
            <a:fld id="{AEC8CC2A-E0F8-4F08-8AA0-79D5095D3B2B}" type="slidenum"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82" name="CustomShape 6"/>
          <p:cNvSpPr/>
          <p:nvPr/>
        </p:nvSpPr>
        <p:spPr>
          <a:xfrm>
            <a:off x="6084720" y="3251880"/>
            <a:ext cx="597636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911160" y="1268280"/>
            <a:ext cx="1036908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Data science process</a:t>
            </a:r>
            <a:endParaRPr b="0" lang="de-CH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911160" y="1268280"/>
            <a:ext cx="1036908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8a5"/>
                </a:solidFill>
                <a:latin typeface="Arial"/>
                <a:ea typeface="ＭＳ Ｐゴシック"/>
              </a:rPr>
              <a:t>Data science process</a:t>
            </a:r>
            <a:endParaRPr b="0" lang="de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911160" y="2205000"/>
            <a:ext cx="4680360" cy="388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i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“</a:t>
            </a:r>
            <a:r>
              <a:rPr b="1" i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Make sense of new and/or large data and communicate insight”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342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Access innovative and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large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data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resources.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342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Process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data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to make it machine readable.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342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Use statistical methods or machine learning  to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detect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structure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in the data.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342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Provide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meaningful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insights.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911160" y="6524640"/>
            <a:ext cx="124632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15.6.2020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89" name="TextShape 4"/>
          <p:cNvSpPr txBox="1"/>
          <p:nvPr/>
        </p:nvSpPr>
        <p:spPr>
          <a:xfrm>
            <a:off x="2255400" y="6524640"/>
            <a:ext cx="700776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Foundations of Data Science, Exercise 1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90" name="TextShape 5"/>
          <p:cNvSpPr txBox="1"/>
          <p:nvPr/>
        </p:nvSpPr>
        <p:spPr>
          <a:xfrm>
            <a:off x="10452600" y="6524640"/>
            <a:ext cx="82800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Page </a:t>
            </a:r>
            <a:fld id="{45C814F2-66EB-472D-B77A-FBCE298E7811}" type="slidenum"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91" name="Grafik 7" descr=""/>
          <p:cNvPicPr/>
          <p:nvPr/>
        </p:nvPicPr>
        <p:blipFill>
          <a:blip r:embed="rId1"/>
          <a:stretch/>
        </p:blipFill>
        <p:spPr>
          <a:xfrm>
            <a:off x="5947920" y="1412640"/>
            <a:ext cx="5877000" cy="451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911160" y="1268280"/>
            <a:ext cx="1036908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8a5"/>
                </a:solidFill>
                <a:latin typeface="Arial"/>
                <a:ea typeface="ＭＳ Ｐゴシック"/>
              </a:rPr>
              <a:t>Data science process</a:t>
            </a:r>
            <a:endParaRPr b="0" lang="de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911160" y="2205000"/>
            <a:ext cx="10009080" cy="388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What is good science?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342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peer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review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,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transparency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and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replicability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(Apart from other criteria)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Karl Popper (1934): “non-reproducible single occurrences are of no significance to science”.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342000">
              <a:lnSpc>
                <a:spcPct val="100000"/>
              </a:lnSpc>
              <a:spcBef>
                <a:spcPts val="680"/>
              </a:spcBef>
            </a:pP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Emphasizes the need for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publication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of employed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methods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documentation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of the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collection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and cleaning process, and the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provision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datasets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911160" y="6524640"/>
            <a:ext cx="124632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15.6.2020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95" name="TextShape 4"/>
          <p:cNvSpPr txBox="1"/>
          <p:nvPr/>
        </p:nvSpPr>
        <p:spPr>
          <a:xfrm>
            <a:off x="2255400" y="6524640"/>
            <a:ext cx="700776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Foundations of Data Science, Exercise 1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96" name="TextShape 5"/>
          <p:cNvSpPr txBox="1"/>
          <p:nvPr/>
        </p:nvSpPr>
        <p:spPr>
          <a:xfrm>
            <a:off x="10452600" y="6524640"/>
            <a:ext cx="82800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Page </a:t>
            </a:r>
            <a:fld id="{EB3512C1-3418-4818-A2CE-E8FC5B436552}" type="slidenum"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911160" y="1268280"/>
            <a:ext cx="1036908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8a5"/>
                </a:solidFill>
                <a:latin typeface="Arial"/>
                <a:ea typeface="ＭＳ Ｐゴシック"/>
              </a:rPr>
              <a:t>Data science process</a:t>
            </a:r>
            <a:endParaRPr b="0" lang="de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911160" y="2205000"/>
            <a:ext cx="10009080" cy="388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42000">
              <a:lnSpc>
                <a:spcPct val="100000"/>
              </a:lnSpc>
              <a:spcBef>
                <a:spcPts val="680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Why is reproducibility in data science difficult?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342000">
              <a:lnSpc>
                <a:spcPct val="100000"/>
              </a:lnSpc>
              <a:spcBef>
                <a:spcPts val="680"/>
              </a:spcBef>
            </a:pP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2" marL="1026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Available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resources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(e.g. computing power, storage)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2" marL="1026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Data on the Internet often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in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flux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(e.g. websites change, Tweets get deleted…)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2" marL="1026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Permission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to use data (e.g. Facebook data)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2" marL="1026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Git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is one way to improve on one part of the reproducibility crisis: make method transparent and easily accessible.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911160" y="6524640"/>
            <a:ext cx="124632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15.6.2020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00" name="TextShape 4"/>
          <p:cNvSpPr txBox="1"/>
          <p:nvPr/>
        </p:nvSpPr>
        <p:spPr>
          <a:xfrm>
            <a:off x="2255400" y="6524640"/>
            <a:ext cx="700776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Foundations of Data Science, Exercise 1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10452600" y="6524640"/>
            <a:ext cx="82800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Page </a:t>
            </a:r>
            <a:fld id="{AAF19202-D5D7-4CE5-A00E-0F437C5DDA7C}" type="slidenum"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911160" y="1268280"/>
            <a:ext cx="1036908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Introduction to git</a:t>
            </a:r>
            <a:endParaRPr b="0" lang="de-CH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911160" y="1268280"/>
            <a:ext cx="1036908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8a5"/>
                </a:solidFill>
                <a:latin typeface="Arial"/>
                <a:ea typeface="ＭＳ Ｐゴシック"/>
              </a:rPr>
              <a:t>Git (Version control)</a:t>
            </a:r>
            <a:endParaRPr b="0" lang="de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911160" y="2205000"/>
            <a:ext cx="5005080" cy="388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42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 ‘Dropbox’ for programming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342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Documents the different stages (versions) of files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342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Makes it easy to track changes and restore previous versions.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342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Enables controlled collaborations with others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342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Eases the publication of work and increases transparency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911160" y="6524640"/>
            <a:ext cx="124632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15.6.2020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06" name="TextShape 4"/>
          <p:cNvSpPr txBox="1"/>
          <p:nvPr/>
        </p:nvSpPr>
        <p:spPr>
          <a:xfrm>
            <a:off x="2255400" y="6524640"/>
            <a:ext cx="700776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Foundations of Data Science, Exercise 1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07" name="TextShape 5"/>
          <p:cNvSpPr txBox="1"/>
          <p:nvPr/>
        </p:nvSpPr>
        <p:spPr>
          <a:xfrm>
            <a:off x="10452600" y="6524640"/>
            <a:ext cx="82800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Page </a:t>
            </a:r>
            <a:fld id="{673F0C00-9E43-44A4-B2A0-5E15E9B0A1CF}" type="slidenum"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08" name="Grafik 8" descr="Ein Bild, das Zeichnung, Uhr, Schild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6275520" y="2160360"/>
            <a:ext cx="4240800" cy="177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911160" y="1268280"/>
            <a:ext cx="1036908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8a5"/>
                </a:solidFill>
                <a:latin typeface="Arial"/>
                <a:ea typeface="ＭＳ Ｐゴシック"/>
              </a:rPr>
              <a:t>Popular platform: Github (alternatively: bitbucket)</a:t>
            </a:r>
            <a:endParaRPr b="0" lang="de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911160" y="2205000"/>
            <a:ext cx="5544360" cy="388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42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Go to </a:t>
            </a:r>
            <a:r>
              <a:rPr b="0" lang="en-US" sz="1700" spc="-1" strike="noStrike" u="sng">
                <a:solidFill>
                  <a:srgbClr val="dc6027"/>
                </a:solidFill>
                <a:uFillTx/>
                <a:latin typeface="Arial"/>
                <a:ea typeface="ＭＳ Ｐゴシック"/>
                <a:hlinkClick r:id="rId1"/>
              </a:rPr>
              <a:t>https://github.com/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342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Select your role (student) and the purpose of usage and confirm the email.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342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Create your first repository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342000">
              <a:lnSpc>
                <a:spcPct val="100000"/>
              </a:lnSpc>
              <a:spcBef>
                <a:spcPts val="680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e.g.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Arial"/>
              </a:rPr>
              <a:t>github.com/philippklinguzh/datascience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marL="34200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Download and install git</a:t>
            </a:r>
            <a:endParaRPr b="0" lang="de-CH" sz="17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341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Use notepad++ to edit (</a:t>
            </a:r>
            <a:r>
              <a:rPr b="0" lang="en-US" sz="1200" spc="-1" strike="noStrike" u="sng">
                <a:solidFill>
                  <a:srgbClr val="dc6027"/>
                </a:solidFill>
                <a:uFillTx/>
                <a:latin typeface="Arial"/>
                <a:ea typeface="Arial"/>
                <a:hlinkClick r:id="rId2"/>
              </a:rPr>
              <a:t>https://notepad-plus-plus.org/downloads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de-CH" sz="12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341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Enable 3</a:t>
            </a:r>
            <a:r>
              <a:rPr b="0" lang="en-US" sz="12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rd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party software</a:t>
            </a:r>
            <a:endParaRPr b="0" lang="de-CH" sz="12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341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OpenSSL library</a:t>
            </a:r>
            <a:endParaRPr b="0" lang="de-CH" sz="12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341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Checkout Windows-style</a:t>
            </a:r>
            <a:endParaRPr b="0" lang="de-CH" sz="12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341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Use MinTTY</a:t>
            </a:r>
            <a:endParaRPr b="0" lang="de-CH" sz="12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341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Enable file system caching and enable Git credential  manager</a:t>
            </a:r>
            <a:endParaRPr b="0" lang="de-CH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de-CH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911160" y="6524640"/>
            <a:ext cx="124632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15.6.2020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12" name="TextShape 4"/>
          <p:cNvSpPr txBox="1"/>
          <p:nvPr/>
        </p:nvSpPr>
        <p:spPr>
          <a:xfrm>
            <a:off x="2255400" y="6524640"/>
            <a:ext cx="700776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Foundations of Data Science, Exercise 1</a:t>
            </a:r>
            <a:endParaRPr b="0" lang="en-US" sz="1000" spc="-1" strike="noStrike">
              <a:latin typeface="Times New Roman"/>
            </a:endParaRPr>
          </a:p>
        </p:txBody>
      </p:sp>
      <p:pic>
        <p:nvPicPr>
          <p:cNvPr id="213" name="Inhaltsplatzhalter 9" descr="Ein Bild, das Screenshot enthält.&#10;&#10;Automatisch generierte Beschreibung"/>
          <p:cNvPicPr/>
          <p:nvPr/>
        </p:nvPicPr>
        <p:blipFill>
          <a:blip r:embed="rId3"/>
          <a:stretch/>
        </p:blipFill>
        <p:spPr>
          <a:xfrm>
            <a:off x="6738480" y="2205000"/>
            <a:ext cx="5005080" cy="2839680"/>
          </a:xfrm>
          <a:prstGeom prst="rect">
            <a:avLst/>
          </a:prstGeom>
          <a:ln>
            <a:noFill/>
          </a:ln>
        </p:spPr>
      </p:pic>
      <p:sp>
        <p:nvSpPr>
          <p:cNvPr id="214" name="TextShape 5"/>
          <p:cNvSpPr txBox="1"/>
          <p:nvPr/>
        </p:nvSpPr>
        <p:spPr>
          <a:xfrm>
            <a:off x="10452600" y="6524640"/>
            <a:ext cx="82800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Page </a:t>
            </a:r>
            <a:fld id="{86132E9E-7B87-4C20-B7D2-CA177AE3F53E}" type="slidenum"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1</TotalTime>
  <Application>LibreOffice/6.4.4.2$Linux_X86_64 LibreOffice_project/706abf8817d63c225da2eaeb9c9523a7d4d3595c</Application>
  <Words>1078</Words>
  <Paragraphs>211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2018-11-13T11:10:22Z</dcterms:created>
  <dc:creator>Microsoft Office User</dc:creator>
  <dc:description>Vorlage uzh_praesentationen_16:9_e MSO2016 v3 11.02.2016</dc:description>
  <dc:language>en-US</dc:language>
  <cp:lastModifiedBy/>
  <dcterms:modified xsi:type="dcterms:W3CDTF">2020-06-15T13:36:56Z</dcterms:modified>
  <cp:revision>58</cp:revision>
  <dc:subject/>
  <dc:title>Enter the title of the presentation here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