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3" r:id="rId5"/>
    <p:sldId id="274" r:id="rId6"/>
    <p:sldId id="275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2" r:id="rId15"/>
    <p:sldId id="270" r:id="rId16"/>
    <p:sldId id="276" r:id="rId17"/>
    <p:sldId id="277" r:id="rId18"/>
    <p:sldId id="278" r:id="rId19"/>
    <p:sldId id="280" r:id="rId20"/>
    <p:sldId id="281" r:id="rId21"/>
    <p:sldId id="282" r:id="rId22"/>
    <p:sldId id="307" r:id="rId23"/>
    <p:sldId id="308" r:id="rId2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686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zurich/fds-2020-exercise.gi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1: </a:t>
            </a:r>
            <a:br>
              <a:rPr lang="en-US" dirty="0"/>
            </a:br>
            <a:r>
              <a:rPr lang="en-US" dirty="0"/>
              <a:t>Information Coding &amp; Data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1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r>
              <a:rPr lang="en-US" dirty="0"/>
              <a:t>Two possibilities: </a:t>
            </a:r>
          </a:p>
          <a:p>
            <a:pPr lvl="1"/>
            <a:r>
              <a:rPr lang="en-US" dirty="0"/>
              <a:t>download existing data from a repository</a:t>
            </a:r>
          </a:p>
          <a:p>
            <a:pPr lvl="1"/>
            <a:r>
              <a:rPr lang="en-US" dirty="0"/>
              <a:t>Initialize repository from data from your computer</a:t>
            </a:r>
          </a:p>
          <a:p>
            <a:pPr lvl="1"/>
            <a:endParaRPr lang="en-US" dirty="0"/>
          </a:p>
          <a:p>
            <a:r>
              <a:rPr lang="en-US" dirty="0"/>
              <a:t>Let’s add some data to your repository</a:t>
            </a:r>
          </a:p>
          <a:p>
            <a:pPr lvl="1"/>
            <a:r>
              <a:rPr lang="en-US" dirty="0"/>
              <a:t>Create a folder where you want to have your repository saved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C:\Philipp\Documents\git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git bash/console</a:t>
            </a:r>
          </a:p>
          <a:p>
            <a:pPr lvl="1"/>
            <a:r>
              <a:rPr lang="en-US" dirty="0"/>
              <a:t>Navigate to the folder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cd C:/Philipp/Documents/git </a:t>
            </a:r>
          </a:p>
          <a:p>
            <a:pPr marL="684000" lvl="2" indent="0">
              <a:buNone/>
            </a:pPr>
            <a:r>
              <a:rPr lang="en-US" dirty="0"/>
              <a:t>		(make sure to change the \ to /)</a:t>
            </a:r>
          </a:p>
          <a:p>
            <a:pPr marL="684000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2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git clone https://github.com/username/name_of_repository.git</a:t>
            </a:r>
          </a:p>
          <a:p>
            <a:pPr lvl="1"/>
            <a:r>
              <a:rPr lang="en-US" dirty="0"/>
              <a:t>Create  a file in a folder of your choice (</a:t>
            </a:r>
            <a:r>
              <a:rPr lang="en-US" i="1" dirty="0"/>
              <a:t>test.txt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your account information 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“YOUR GITHUB EMAIL”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user.name “YOUR GITHUB NAME”</a:t>
            </a:r>
          </a:p>
          <a:p>
            <a:pPr lvl="1"/>
            <a:r>
              <a:rPr lang="en-US" dirty="0"/>
              <a:t>Check the status of all files in this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r>
              <a:rPr lang="en-US" dirty="0"/>
              <a:t>Add the file to the current list of files to be committed and check status again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Commit your changes and add a message/description to the commit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-m "Initial upload"</a:t>
            </a:r>
          </a:p>
          <a:p>
            <a:pPr lvl="1"/>
            <a:r>
              <a:rPr lang="en-US" dirty="0"/>
              <a:t>Upload (“push”) your local changes to the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r>
              <a:rPr lang="en-US" dirty="0"/>
              <a:t>Inspect your changes by visiting your repository in the web browser</a:t>
            </a:r>
          </a:p>
          <a:p>
            <a:pPr lvl="1"/>
            <a:r>
              <a:rPr lang="en-US" dirty="0"/>
              <a:t>Open your </a:t>
            </a:r>
            <a:r>
              <a:rPr lang="en-US" i="1" dirty="0"/>
              <a:t>test.txt </a:t>
            </a:r>
            <a:r>
              <a:rPr lang="en-US" dirty="0"/>
              <a:t>file and insert some text, then save it</a:t>
            </a:r>
          </a:p>
          <a:p>
            <a:pPr lvl="1"/>
            <a:r>
              <a:rPr lang="en-US" dirty="0"/>
              <a:t>Check the status of all files in this repository again. You should see now that </a:t>
            </a:r>
            <a:r>
              <a:rPr lang="en-US" i="1" dirty="0"/>
              <a:t>test.txt </a:t>
            </a:r>
            <a:r>
              <a:rPr lang="en-US" dirty="0"/>
              <a:t>has changed.</a:t>
            </a:r>
          </a:p>
          <a:p>
            <a:pPr lvl="1"/>
            <a:r>
              <a:rPr lang="en-US" dirty="0"/>
              <a:t>Repeat the previous steps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–m “Added some text to the test.txt”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A463BDC-5034-491F-8867-16531205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333" y="2450590"/>
            <a:ext cx="9640645" cy="267689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GitHub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You can apply for educational discount (GitHub Pro for free):</a:t>
            </a:r>
          </a:p>
          <a:p>
            <a:pPr marL="1368000" lvl="4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https://education.github.com/</a:t>
            </a:r>
            <a:endParaRPr lang="en-US" dirty="0"/>
          </a:p>
          <a:p>
            <a:pPr marL="1368000" lvl="4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</p:spTree>
    <p:extLst>
      <p:ext uri="{BB962C8B-B14F-4D97-AF65-F5344CB8AC3E}">
        <p14:creationId xmlns:p14="http://schemas.microsoft.com/office/powerpoint/2010/main" val="42317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While we talk about the case, you may already install the required packages for today’s exercise.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https://github.com/css-zurich/fds-2020-exercise.git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Open the </a:t>
            </a:r>
            <a:r>
              <a:rPr lang="en-US" dirty="0" err="1">
                <a:cs typeface="Consolas" panose="020B0609020204030204" pitchFamily="49" charset="0"/>
              </a:rPr>
              <a:t>Rmarkdown</a:t>
            </a:r>
            <a:r>
              <a:rPr lang="en-US" dirty="0">
                <a:cs typeface="Consolas" panose="020B0609020204030204" pitchFamily="49" charset="0"/>
              </a:rPr>
              <a:t> file “ex1/exercise1.Rmd” in </a:t>
            </a:r>
            <a:r>
              <a:rPr lang="en-US" dirty="0" err="1">
                <a:cs typeface="Consolas" panose="020B0609020204030204" pitchFamily="49" charset="0"/>
              </a:rPr>
              <a:t>Rstudio</a:t>
            </a:r>
            <a:endParaRPr lang="en-US" dirty="0"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Run the first lines of code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Hypothetical use case: How do characteristics of news articles relate to reactions on social media?</a:t>
            </a:r>
          </a:p>
          <a:p>
            <a:pPr lvl="1"/>
            <a:r>
              <a:rPr lang="en-US" dirty="0"/>
              <a:t>Our two examples: The Guardian for news and Twitter for social media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Grafik 10" descr="Ein Bild, das draußen, sitzend, Front, gehen enthält.&#10;&#10;Automatisch generierte Beschreibung">
            <a:extLst>
              <a:ext uri="{FF2B5EF4-FFF2-40B4-BE49-F238E27FC236}">
                <a16:creationId xmlns:a16="http://schemas.microsoft.com/office/drawing/2014/main" id="{A33D8F65-B56C-4160-8B6E-8D79EC2B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893787"/>
            <a:ext cx="3695574" cy="1216459"/>
          </a:xfrm>
          <a:prstGeom prst="rect">
            <a:avLst/>
          </a:prstGeom>
        </p:spPr>
      </p:pic>
      <p:pic>
        <p:nvPicPr>
          <p:cNvPr id="13" name="Grafik 12" descr="Ein Bild, das Axt, Werkzeug enthält.&#10;&#10;Automatisch generierte Beschreibung">
            <a:extLst>
              <a:ext uri="{FF2B5EF4-FFF2-40B4-BE49-F238E27FC236}">
                <a16:creationId xmlns:a16="http://schemas.microsoft.com/office/drawing/2014/main" id="{B798A054-DEA2-4C92-85DC-1E4C2C6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3666015"/>
            <a:ext cx="2055743" cy="1672004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8B62967-6D93-43D1-B054-58D28573DE57}"/>
              </a:ext>
            </a:extLst>
          </p:cNvPr>
          <p:cNvSpPr/>
          <p:nvPr/>
        </p:nvSpPr>
        <p:spPr bwMode="auto">
          <a:xfrm>
            <a:off x="6313498" y="4108648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E30E2AF-517A-4082-A40C-F37D07C5163F}"/>
              </a:ext>
            </a:extLst>
          </p:cNvPr>
          <p:cNvSpPr/>
          <p:nvPr/>
        </p:nvSpPr>
        <p:spPr bwMode="auto">
          <a:xfrm rot="10800000">
            <a:off x="5788236" y="4428256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Goal: combine news data with social media data</a:t>
            </a:r>
          </a:p>
          <a:p>
            <a:pPr lvl="1"/>
            <a:r>
              <a:rPr lang="en-US" dirty="0"/>
              <a:t>There are already established packages in R that retrieve data from these platforms. However, we will use these platforms to build some applications from scratch and demonstrate core concepts of data science using R.</a:t>
            </a:r>
          </a:p>
          <a:p>
            <a:pPr lvl="1"/>
            <a:r>
              <a:rPr lang="en-US" dirty="0"/>
              <a:t>Keep in mind: before starting to build your own application, do some research on existing work. Often there are already established ways that work efficiently.</a:t>
            </a:r>
          </a:p>
          <a:p>
            <a:pPr lvl="1"/>
            <a:r>
              <a:rPr lang="en-US" dirty="0"/>
              <a:t>After the five exercises you will be able to…</a:t>
            </a:r>
          </a:p>
          <a:p>
            <a:pPr marL="684000" lvl="2" indent="0">
              <a:buNone/>
            </a:pPr>
            <a:r>
              <a:rPr lang="en-US" dirty="0"/>
              <a:t>	…manage and process data efficiently.</a:t>
            </a:r>
          </a:p>
          <a:p>
            <a:pPr marL="684000" lvl="2" indent="0">
              <a:buNone/>
            </a:pPr>
            <a:r>
              <a:rPr lang="en-US" dirty="0"/>
              <a:t>	…manipulate text into formats that you can work with.</a:t>
            </a:r>
          </a:p>
          <a:p>
            <a:pPr marL="684000" lvl="2" indent="0">
              <a:buNone/>
            </a:pPr>
            <a:r>
              <a:rPr lang="en-US" dirty="0"/>
              <a:t>	…read data from websites into R.</a:t>
            </a:r>
          </a:p>
          <a:p>
            <a:pPr marL="684000" lvl="2" indent="0">
              <a:buNone/>
            </a:pPr>
            <a:r>
              <a:rPr lang="en-US" dirty="0"/>
              <a:t>	…retrieve data from application programming interfaces (APIs)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use the Internet to collect data?</a:t>
            </a:r>
          </a:p>
          <a:p>
            <a:pPr lvl="2"/>
            <a:r>
              <a:rPr lang="en-US" dirty="0"/>
              <a:t>Has a plethora of useful data sources:</a:t>
            </a:r>
          </a:p>
          <a:p>
            <a:pPr lvl="3"/>
            <a:r>
              <a:rPr lang="en-US" dirty="0"/>
              <a:t>Government publishes data (e.g. speeches, voting…)</a:t>
            </a:r>
          </a:p>
          <a:p>
            <a:pPr lvl="3"/>
            <a:r>
              <a:rPr lang="en-US" dirty="0"/>
              <a:t>Social media data to analyze human communication</a:t>
            </a:r>
          </a:p>
          <a:p>
            <a:pPr lvl="3"/>
            <a:r>
              <a:rPr lang="en-US" dirty="0"/>
              <a:t>News data for public discourse and attention to events</a:t>
            </a:r>
          </a:p>
          <a:p>
            <a:pPr lvl="3"/>
            <a:r>
              <a:rPr lang="en-US" dirty="0"/>
              <a:t>User interactions with e.g. products (Amazon reviews), Films (IMDB)…</a:t>
            </a:r>
          </a:p>
          <a:p>
            <a:pPr lvl="2"/>
            <a:r>
              <a:rPr lang="en-US" dirty="0"/>
              <a:t>Why is this relevant?</a:t>
            </a:r>
          </a:p>
          <a:p>
            <a:pPr lvl="3"/>
            <a:r>
              <a:rPr lang="en-US" dirty="0"/>
              <a:t>Re-evaluation of existing research with new data</a:t>
            </a:r>
          </a:p>
          <a:p>
            <a:pPr lvl="3"/>
            <a:r>
              <a:rPr lang="en-US" dirty="0"/>
              <a:t>Enables entirely new research questions</a:t>
            </a:r>
          </a:p>
          <a:p>
            <a:pPr lvl="3"/>
            <a:r>
              <a:rPr lang="en-US" dirty="0"/>
              <a:t>Cost and time efficient</a:t>
            </a:r>
          </a:p>
          <a:p>
            <a:pPr lvl="3"/>
            <a:r>
              <a:rPr lang="en-US" dirty="0"/>
              <a:t>Theoretically easily reproducible</a:t>
            </a:r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science process</a:t>
            </a:r>
          </a:p>
          <a:p>
            <a:r>
              <a:rPr lang="en-US" dirty="0"/>
              <a:t>Introduction to git</a:t>
            </a:r>
          </a:p>
          <a:p>
            <a:r>
              <a:rPr lang="en-US" dirty="0"/>
              <a:t>Introduction to our working case</a:t>
            </a:r>
          </a:p>
          <a:p>
            <a:r>
              <a:rPr lang="en-US" dirty="0"/>
              <a:t>Data import in 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use the R?</a:t>
            </a:r>
          </a:p>
          <a:p>
            <a:pPr lvl="2"/>
            <a:r>
              <a:rPr lang="en-US" dirty="0"/>
              <a:t>Free and open source</a:t>
            </a:r>
          </a:p>
          <a:p>
            <a:pPr lvl="2"/>
            <a:r>
              <a:rPr lang="en-US" dirty="0"/>
              <a:t>Excels in data visualization and application of statistical methods</a:t>
            </a:r>
          </a:p>
          <a:p>
            <a:pPr lvl="2"/>
            <a:r>
              <a:rPr lang="en-US" dirty="0"/>
              <a:t>Also: can be used to collect data on the Internet</a:t>
            </a:r>
          </a:p>
          <a:p>
            <a:pPr lvl="2"/>
            <a:endParaRPr lang="en-US" dirty="0"/>
          </a:p>
          <a:p>
            <a:pPr marL="6840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	Can be used at every stage of our workflow (no need to switch programs)!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CB3124F-5AE3-48FA-B025-13665E0437CB}"/>
              </a:ext>
            </a:extLst>
          </p:cNvPr>
          <p:cNvSpPr/>
          <p:nvPr/>
        </p:nvSpPr>
        <p:spPr bwMode="auto">
          <a:xfrm>
            <a:off x="1362734" y="4041130"/>
            <a:ext cx="368299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</a:p>
        </p:txBody>
      </p:sp>
    </p:spTree>
    <p:extLst>
      <p:ext uri="{BB962C8B-B14F-4D97-AF65-F5344CB8AC3E}">
        <p14:creationId xmlns:p14="http://schemas.microsoft.com/office/powerpoint/2010/main" val="390281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You can save R objects (e.g. a </a:t>
            </a:r>
            <a:r>
              <a:rPr lang="en-US" dirty="0" err="1"/>
              <a:t>dataframe</a:t>
            </a:r>
            <a:r>
              <a:rPr lang="en-US" dirty="0"/>
              <a:t>) in in .</a:t>
            </a:r>
            <a:r>
              <a:rPr lang="en-US" dirty="0" err="1"/>
              <a:t>Rda</a:t>
            </a:r>
            <a:r>
              <a:rPr lang="en-US" dirty="0"/>
              <a:t>-files</a:t>
            </a:r>
          </a:p>
          <a:p>
            <a:pPr lvl="1"/>
            <a:r>
              <a:rPr lang="en-US" dirty="0"/>
              <a:t>You use “load()” to import an .</a:t>
            </a:r>
            <a:r>
              <a:rPr lang="en-US" dirty="0" err="1"/>
              <a:t>Rda</a:t>
            </a:r>
            <a:r>
              <a:rPr lang="en-US" dirty="0"/>
              <a:t> file into 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datasets will not be prepared for R (e.g. .csv-files, Excel files, etc.) and we will learn in the next exercise more about those ways.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packages suitable to load specific types of data into R:</a:t>
            </a:r>
          </a:p>
          <a:p>
            <a:pPr lvl="2"/>
            <a:r>
              <a:rPr lang="en-US" b="1" dirty="0" err="1"/>
              <a:t>jsonlite</a:t>
            </a:r>
            <a:r>
              <a:rPr lang="en-US" dirty="0"/>
              <a:t>: for JSON data</a:t>
            </a:r>
          </a:p>
          <a:p>
            <a:pPr lvl="2"/>
            <a:r>
              <a:rPr lang="en-US" b="1" dirty="0"/>
              <a:t>xml2</a:t>
            </a:r>
            <a:r>
              <a:rPr lang="en-US" dirty="0"/>
              <a:t>: for XML data</a:t>
            </a:r>
          </a:p>
          <a:p>
            <a:pPr lvl="2"/>
            <a:r>
              <a:rPr lang="en-US" b="1" dirty="0" err="1"/>
              <a:t>readr</a:t>
            </a:r>
            <a:r>
              <a:rPr lang="en-US" dirty="0"/>
              <a:t>: for Text data</a:t>
            </a:r>
          </a:p>
          <a:p>
            <a:pPr lvl="2"/>
            <a:r>
              <a:rPr lang="en-US" b="1" dirty="0"/>
              <a:t>haven</a:t>
            </a:r>
            <a:r>
              <a:rPr lang="en-US" dirty="0"/>
              <a:t>: for SPSS, SAS, Stata files</a:t>
            </a:r>
          </a:p>
          <a:p>
            <a:pPr lvl="2"/>
            <a:r>
              <a:rPr lang="en-US" b="1" dirty="0" err="1"/>
              <a:t>readxl</a:t>
            </a:r>
            <a:r>
              <a:rPr lang="en-US" dirty="0"/>
              <a:t>: for Microsoft excel files (.</a:t>
            </a:r>
            <a:r>
              <a:rPr lang="en-US" dirty="0" err="1"/>
              <a:t>xls</a:t>
            </a:r>
            <a:r>
              <a:rPr lang="en-US" dirty="0"/>
              <a:t> or .xlsx)</a:t>
            </a:r>
          </a:p>
          <a:p>
            <a:pPr lvl="2"/>
            <a:r>
              <a:rPr lang="en-US" b="1" dirty="0"/>
              <a:t>DBI</a:t>
            </a:r>
            <a:r>
              <a:rPr lang="en-US" dirty="0"/>
              <a:t>: for connections to data bases</a:t>
            </a:r>
          </a:p>
          <a:p>
            <a:pPr lvl="2"/>
            <a:r>
              <a:rPr lang="en-US" b="1" dirty="0" err="1"/>
              <a:t>httr</a:t>
            </a:r>
            <a:r>
              <a:rPr lang="en-US" dirty="0"/>
              <a:t>: to retrieve data from APIs</a:t>
            </a:r>
          </a:p>
          <a:p>
            <a:pPr lvl="2"/>
            <a:r>
              <a:rPr lang="en-US" b="1" dirty="0" err="1"/>
              <a:t>rvest</a:t>
            </a:r>
            <a:r>
              <a:rPr lang="en-US" dirty="0"/>
              <a:t>: to retrieve data from websites/html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6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4680719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“Make sense of new and/or large data and communicate insight”</a:t>
            </a:r>
          </a:p>
          <a:p>
            <a:endParaRPr lang="en-US" dirty="0"/>
          </a:p>
          <a:p>
            <a:r>
              <a:rPr lang="en-US" dirty="0"/>
              <a:t>Access innovative and large data resources</a:t>
            </a:r>
          </a:p>
          <a:p>
            <a:r>
              <a:rPr lang="en-US" dirty="0"/>
              <a:t>Process data to make it machine readable</a:t>
            </a:r>
          </a:p>
          <a:p>
            <a:r>
              <a:rPr lang="en-US" dirty="0"/>
              <a:t>Use statistical methods or machine learning  to detect structure in the data</a:t>
            </a:r>
          </a:p>
          <a:p>
            <a:r>
              <a:rPr lang="en-US" dirty="0"/>
              <a:t>Provide meaningful insights into data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E3CF85-930F-42BE-9245-E48AEA5A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18" y="1412776"/>
            <a:ext cx="5877244" cy="45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r>
              <a:rPr lang="en-US" dirty="0"/>
              <a:t>What is good science?</a:t>
            </a:r>
          </a:p>
          <a:p>
            <a:r>
              <a:rPr lang="en-US" b="1" dirty="0"/>
              <a:t>peer</a:t>
            </a:r>
            <a:r>
              <a:rPr lang="en-US" dirty="0"/>
              <a:t> </a:t>
            </a:r>
            <a:r>
              <a:rPr lang="en-US" b="1" dirty="0"/>
              <a:t>review</a:t>
            </a:r>
            <a:r>
              <a:rPr lang="en-US" dirty="0"/>
              <a:t>, </a:t>
            </a:r>
            <a:r>
              <a:rPr lang="en-US" b="1" dirty="0"/>
              <a:t>transparency</a:t>
            </a:r>
            <a:r>
              <a:rPr lang="en-US" dirty="0"/>
              <a:t> and </a:t>
            </a:r>
            <a:r>
              <a:rPr lang="en-US" b="1" dirty="0"/>
              <a:t>replicability</a:t>
            </a:r>
            <a:r>
              <a:rPr lang="en-US" dirty="0"/>
              <a:t> (Apart from other criteria)</a:t>
            </a:r>
          </a:p>
          <a:p>
            <a:endParaRPr lang="en-US" dirty="0"/>
          </a:p>
          <a:p>
            <a:pPr lvl="1"/>
            <a:r>
              <a:rPr lang="en-US" dirty="0"/>
              <a:t>Karl Popper (1934): “non-reproducible single occurrences are of no significance to science”</a:t>
            </a:r>
          </a:p>
          <a:p>
            <a:pPr marL="342000" lvl="1" indent="0">
              <a:buNone/>
            </a:pPr>
            <a:endParaRPr lang="en-US" dirty="0"/>
          </a:p>
          <a:p>
            <a:pPr lvl="1"/>
            <a:r>
              <a:rPr lang="en-US" dirty="0"/>
              <a:t>Emphasizes the need for publication of employed methods, documentation of the data collection and cleaning process, and the provision of datasets.</a:t>
            </a:r>
          </a:p>
          <a:p>
            <a:pPr lvl="2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Why is reproducibility in data science difficult?</a:t>
            </a:r>
          </a:p>
          <a:p>
            <a:pPr marL="342000" lvl="1" indent="0">
              <a:buNone/>
            </a:pPr>
            <a:endParaRPr lang="en-US" dirty="0"/>
          </a:p>
          <a:p>
            <a:pPr lvl="2"/>
            <a:r>
              <a:rPr lang="en-US" dirty="0"/>
              <a:t>Available resources (e.g. computing power, storage)</a:t>
            </a:r>
          </a:p>
          <a:p>
            <a:pPr lvl="2"/>
            <a:r>
              <a:rPr lang="en-US" dirty="0"/>
              <a:t>Data on the Internet often in flux (e.g. websites change, Tweets get deleted…)</a:t>
            </a:r>
          </a:p>
          <a:p>
            <a:pPr lvl="2"/>
            <a:r>
              <a:rPr lang="en-US" dirty="0"/>
              <a:t>Permission to use data (e.g. Facebook data)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Git is one way to improve on one part of the reproducibility crisis: make method transparent and easily accessible.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295868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‘Dropbox’ for programming</a:t>
            </a:r>
          </a:p>
          <a:p>
            <a:r>
              <a:rPr lang="en-US" dirty="0"/>
              <a:t>Documents the different stages (versions) of files</a:t>
            </a:r>
          </a:p>
          <a:p>
            <a:r>
              <a:rPr lang="en-US" dirty="0"/>
              <a:t>Makes it easy to track changes and restore previous versions.</a:t>
            </a:r>
          </a:p>
          <a:p>
            <a:r>
              <a:rPr lang="en-US" dirty="0"/>
              <a:t>Enables controlled collaborations with others</a:t>
            </a:r>
          </a:p>
          <a:p>
            <a:r>
              <a:rPr lang="en-US" dirty="0"/>
              <a:t>Eases the publication of work and increases transparency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fik 8" descr="Ein Bild, das Zeichnung, Uhr, Schild enthält.&#10;&#10;Automatisch generierte Beschreibung">
            <a:extLst>
              <a:ext uri="{FF2B5EF4-FFF2-40B4-BE49-F238E27FC236}">
                <a16:creationId xmlns:a16="http://schemas.microsoft.com/office/drawing/2014/main" id="{A099C605-6AF3-4500-9B33-83BD7105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83" y="2160364"/>
            <a:ext cx="4241207" cy="17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platform: </a:t>
            </a:r>
            <a:r>
              <a:rPr lang="en-US" dirty="0" err="1"/>
              <a:t>Github</a:t>
            </a:r>
            <a:r>
              <a:rPr lang="en-US" dirty="0"/>
              <a:t> (alternatively: bitbucket)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5544815" cy="3887787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Select your role (student) and the purpose of usage and confirm the email.</a:t>
            </a:r>
          </a:p>
          <a:p>
            <a:r>
              <a:rPr lang="en-US" dirty="0"/>
              <a:t>Create your first repository</a:t>
            </a:r>
          </a:p>
          <a:p>
            <a:pPr marL="342000" lvl="1" indent="0">
              <a:buNone/>
            </a:pPr>
            <a:r>
              <a:rPr lang="en-US" dirty="0"/>
              <a:t>e.g.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github.com/philippklinguzh/datascience</a:t>
            </a:r>
          </a:p>
          <a:p>
            <a:endParaRPr lang="en-US" dirty="0"/>
          </a:p>
          <a:p>
            <a:r>
              <a:rPr lang="en-US" dirty="0"/>
              <a:t>Download and install git</a:t>
            </a:r>
          </a:p>
          <a:p>
            <a:pPr lvl="1"/>
            <a:r>
              <a:rPr lang="en-US" sz="1200" dirty="0"/>
              <a:t>Use notepad++ to edit (</a:t>
            </a:r>
            <a:r>
              <a:rPr lang="en-US" sz="1200" dirty="0">
                <a:hlinkClick r:id="rId3"/>
              </a:rPr>
              <a:t>https://notepad-plus-plus.org/downloads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Enable 3</a:t>
            </a:r>
            <a:r>
              <a:rPr lang="en-US" sz="1200" baseline="30000" dirty="0"/>
              <a:t>rd</a:t>
            </a:r>
            <a:r>
              <a:rPr lang="en-US" sz="1200" dirty="0"/>
              <a:t> party software</a:t>
            </a:r>
          </a:p>
          <a:p>
            <a:pPr lvl="1"/>
            <a:r>
              <a:rPr lang="en-US" sz="1200" dirty="0"/>
              <a:t>OpenSSL library</a:t>
            </a:r>
          </a:p>
          <a:p>
            <a:pPr lvl="1"/>
            <a:r>
              <a:rPr lang="en-US" sz="1200" dirty="0"/>
              <a:t>Checkout Windows-style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MinTTY</a:t>
            </a:r>
            <a:endParaRPr lang="en-US" sz="1200" dirty="0"/>
          </a:p>
          <a:p>
            <a:pPr lvl="1"/>
            <a:r>
              <a:rPr lang="en-US" sz="1200" dirty="0"/>
              <a:t>Enable file system caching and enable Git credential  manager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3EC6463-0821-4004-8B2E-44604B9F2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738361" y="2205039"/>
            <a:ext cx="5005387" cy="2840108"/>
          </a:xfr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1059</Words>
  <Application>Microsoft Office PowerPoint</Application>
  <PresentationFormat>Breitbild</PresentationFormat>
  <Paragraphs>210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Consolas</vt:lpstr>
      <vt:lpstr>UZH</vt:lpstr>
      <vt:lpstr>Exercise 1:  Information Coding &amp; Data Structures</vt:lpstr>
      <vt:lpstr>This session covers</vt:lpstr>
      <vt:lpstr>Data science process</vt:lpstr>
      <vt:lpstr>Data science process</vt:lpstr>
      <vt:lpstr>Data science process</vt:lpstr>
      <vt:lpstr>Data science process</vt:lpstr>
      <vt:lpstr>Introduction to git</vt:lpstr>
      <vt:lpstr>Git (Version control)</vt:lpstr>
      <vt:lpstr>Popular platform: Github (alternatively: bitbucket)</vt:lpstr>
      <vt:lpstr>Version control with git</vt:lpstr>
      <vt:lpstr>Version control with git</vt:lpstr>
      <vt:lpstr>Version control with git</vt:lpstr>
      <vt:lpstr>Version control with git</vt:lpstr>
      <vt:lpstr>Version control with GitHub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Data import in R</vt:lpstr>
      <vt:lpstr>Data import in R</vt:lpstr>
      <vt:lpstr>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45</cp:revision>
  <dcterms:created xsi:type="dcterms:W3CDTF">2018-11-13T11:10:22Z</dcterms:created>
  <dcterms:modified xsi:type="dcterms:W3CDTF">2020-06-12T05:22:32Z</dcterms:modified>
  <cp:category/>
</cp:coreProperties>
</file>