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4" r:id="rId4"/>
    <p:sldId id="286" r:id="rId5"/>
    <p:sldId id="297" r:id="rId6"/>
    <p:sldId id="309" r:id="rId7"/>
    <p:sldId id="308" r:id="rId8"/>
    <p:sldId id="302" r:id="rId9"/>
    <p:sldId id="303" r:id="rId10"/>
    <p:sldId id="301" r:id="rId11"/>
    <p:sldId id="310" r:id="rId12"/>
    <p:sldId id="298" r:id="rId13"/>
    <p:sldId id="304" r:id="rId14"/>
    <p:sldId id="311" r:id="rId15"/>
    <p:sldId id="283" r:id="rId16"/>
    <p:sldId id="292" r:id="rId17"/>
    <p:sldId id="291" r:id="rId18"/>
    <p:sldId id="293" r:id="rId19"/>
    <p:sldId id="259" r:id="rId20"/>
    <p:sldId id="274" r:id="rId21"/>
    <p:sldId id="287" r:id="rId22"/>
    <p:sldId id="294" r:id="rId23"/>
    <p:sldId id="295" r:id="rId24"/>
    <p:sldId id="289" r:id="rId25"/>
    <p:sldId id="305" r:id="rId26"/>
    <p:sldId id="306" r:id="rId27"/>
    <p:sldId id="307" r:id="rId28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 autoAdjust="0"/>
    <p:restoredTop sz="94674"/>
  </p:normalViewPr>
  <p:slideViewPr>
    <p:cSldViewPr snapToObjects="1">
      <p:cViewPr varScale="1">
        <p:scale>
          <a:sx n="81" d="100"/>
          <a:sy n="81" d="100"/>
        </p:scale>
        <p:origin x="115" y="67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stringr/vignettes/regular-expressions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534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2247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Useful resource: </a:t>
            </a:r>
            <a:r>
              <a:rPr lang="en-US">
                <a:hlinkClick r:id="rId3"/>
              </a:rPr>
              <a:t>https://cran.r-project.org/web/packages/stringr/vignettes/regular-expressions.html</a:t>
            </a:r>
            <a:endParaRPr lang="en-US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228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Department of Political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ess.c.b@web.de" TargetMode="External"/><Relationship Id="rId2" Type="http://schemas.openxmlformats.org/officeDocument/2006/relationships/hyperlink" Target="mailto:andreas.k@gmail.com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2: </a:t>
            </a:r>
            <a:br>
              <a:rPr lang="en-US" dirty="0"/>
            </a:br>
            <a:r>
              <a:rPr lang="en-US" dirty="0"/>
              <a:t>Programming &amp; Algorithms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2 for the lecture ‘Foundations of Data Science’ </a:t>
            </a:r>
          </a:p>
          <a:p>
            <a:r>
              <a:rPr lang="en-US" dirty="0"/>
              <a:t>Prof. Dr. </a:t>
            </a:r>
            <a:r>
              <a:rPr lang="en-US" dirty="0" err="1"/>
              <a:t>Karsten</a:t>
            </a:r>
            <a:r>
              <a:rPr lang="en-US" dirty="0"/>
              <a:t> </a:t>
            </a:r>
            <a:r>
              <a:rPr lang="en-US" dirty="0" err="1"/>
              <a:t>Donnay</a:t>
            </a:r>
            <a:r>
              <a:rPr lang="en-US" dirty="0"/>
              <a:t>, Assistant: Philipp Kling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XML (Extensible Markup Language)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Used to store data (not for visualization as compared to HTML).</a:t>
            </a:r>
          </a:p>
          <a:p>
            <a:pPr lvl="1"/>
            <a:r>
              <a:rPr lang="en-US" dirty="0"/>
              <a:t>Used to exchange information between web services (e.g. apps).</a:t>
            </a:r>
          </a:p>
          <a:p>
            <a:pPr lvl="1"/>
            <a:r>
              <a:rPr lang="en-US" dirty="0"/>
              <a:t>Very flexible and  highly customizable.</a:t>
            </a:r>
          </a:p>
          <a:p>
            <a:pPr lvl="1"/>
            <a:endParaRPr lang="en-US" dirty="0"/>
          </a:p>
          <a:p>
            <a:pPr marL="342000" lvl="1" indent="0">
              <a:buNone/>
            </a:pPr>
            <a:r>
              <a:rPr lang="en-US" dirty="0">
                <a:cs typeface="Consolas" panose="020B0609020204030204" pitchFamily="49" charset="0"/>
              </a:rPr>
              <a:t>Similarity to HTML:</a:t>
            </a:r>
          </a:p>
          <a:p>
            <a:pPr lvl="1">
              <a:buFontTx/>
              <a:buChar char="-"/>
            </a:pPr>
            <a:r>
              <a:rPr lang="en-US" dirty="0"/>
              <a:t>Elements indicated by start tags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en-US" dirty="0"/>
              <a:t> and end tags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&lt;/title&gt;.</a:t>
            </a:r>
          </a:p>
          <a:p>
            <a:pPr lvl="1">
              <a:buFontTx/>
              <a:buChar char="-"/>
            </a:pPr>
            <a:r>
              <a:rPr lang="en-US" dirty="0"/>
              <a:t>Attributes: e.g.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&lt;title id= “a”&gt; … &lt;/title&gt; </a:t>
            </a:r>
            <a:r>
              <a:rPr lang="en-US" dirty="0">
                <a:cs typeface="Consolas" panose="020B0609020204030204" pitchFamily="49" charset="0"/>
              </a:rPr>
              <a:t>has the attribute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id=“a”</a:t>
            </a:r>
          </a:p>
          <a:p>
            <a:pPr lvl="1">
              <a:buFontTx/>
              <a:buChar char="-"/>
            </a:pPr>
            <a:r>
              <a:rPr lang="en-US" dirty="0"/>
              <a:t>Comments: e.g.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&lt;!-- 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example comment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--&gt;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which are not being evaluated.</a:t>
            </a:r>
          </a:p>
          <a:p>
            <a:pPr lvl="1">
              <a:buFontTx/>
              <a:buChar char="-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>
              <a:cs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US" dirty="0"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Foundations of Data Science, Exercise 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0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XML (Extensible Markup Language)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pPr marL="342000" lvl="1" indent="0">
              <a:buNone/>
            </a:pPr>
            <a:r>
              <a:rPr lang="en-US" dirty="0">
                <a:cs typeface="Consolas" panose="020B0609020204030204" pitchFamily="49" charset="0"/>
              </a:rPr>
              <a:t>Workflow in R: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Download data and parse it into R with the </a:t>
            </a:r>
            <a:r>
              <a:rPr lang="en-US" b="1" dirty="0">
                <a:cs typeface="Consolas" panose="020B0609020204030204" pitchFamily="49" charset="0"/>
              </a:rPr>
              <a:t>xml2</a:t>
            </a:r>
            <a:r>
              <a:rPr lang="en-US" dirty="0">
                <a:cs typeface="Consolas" panose="020B0609020204030204" pitchFamily="49" charset="0"/>
              </a:rPr>
              <a:t> package (</a:t>
            </a:r>
            <a:r>
              <a:rPr lang="en-US" b="1" dirty="0" err="1">
                <a:cs typeface="Consolas" panose="020B0609020204030204" pitchFamily="49" charset="0"/>
              </a:rPr>
              <a:t>read_xml</a:t>
            </a:r>
            <a:r>
              <a:rPr lang="en-US" b="1" dirty="0">
                <a:cs typeface="Consolas" panose="020B0609020204030204" pitchFamily="49" charset="0"/>
              </a:rPr>
              <a:t>()</a:t>
            </a:r>
            <a:r>
              <a:rPr lang="en-US" dirty="0"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Useful functions to inspect and extract information:</a:t>
            </a:r>
          </a:p>
          <a:p>
            <a:pPr lvl="3"/>
            <a:r>
              <a:rPr lang="en-US" b="1" dirty="0" err="1">
                <a:cs typeface="Consolas" panose="020B0609020204030204" pitchFamily="49" charset="0"/>
              </a:rPr>
              <a:t>xml</a:t>
            </a:r>
            <a:r>
              <a:rPr lang="en-US" dirty="0" err="1">
                <a:cs typeface="Consolas" panose="020B0609020204030204" pitchFamily="49" charset="0"/>
              </a:rPr>
              <a:t>_</a:t>
            </a:r>
            <a:r>
              <a:rPr lang="en-US" b="1" dirty="0" err="1">
                <a:cs typeface="Consolas" panose="020B0609020204030204" pitchFamily="49" charset="0"/>
              </a:rPr>
              <a:t>nodes</a:t>
            </a:r>
            <a:r>
              <a:rPr lang="en-US" b="1" dirty="0">
                <a:cs typeface="Consolas" panose="020B0609020204030204" pitchFamily="49" charset="0"/>
              </a:rPr>
              <a:t>: </a:t>
            </a:r>
            <a:r>
              <a:rPr lang="en-US" dirty="0">
                <a:cs typeface="Consolas" panose="020B0609020204030204" pitchFamily="49" charset="0"/>
              </a:rPr>
              <a:t>to get the nodes of a file.</a:t>
            </a:r>
            <a:endParaRPr lang="en-US" b="1" dirty="0">
              <a:cs typeface="Consolas" panose="020B0609020204030204" pitchFamily="49" charset="0"/>
            </a:endParaRPr>
          </a:p>
          <a:p>
            <a:pPr lvl="3"/>
            <a:r>
              <a:rPr lang="en-US" b="1" dirty="0" err="1">
                <a:cs typeface="Consolas" panose="020B0609020204030204" pitchFamily="49" charset="0"/>
              </a:rPr>
              <a:t>xml</a:t>
            </a:r>
            <a:r>
              <a:rPr lang="en-US" dirty="0" err="1">
                <a:cs typeface="Consolas" panose="020B0609020204030204" pitchFamily="49" charset="0"/>
              </a:rPr>
              <a:t>_</a:t>
            </a:r>
            <a:r>
              <a:rPr lang="en-US" b="1" dirty="0" err="1">
                <a:cs typeface="Consolas" panose="020B0609020204030204" pitchFamily="49" charset="0"/>
              </a:rPr>
              <a:t>children</a:t>
            </a:r>
            <a:r>
              <a:rPr lang="en-US" dirty="0">
                <a:cs typeface="Consolas" panose="020B0609020204030204" pitchFamily="49" charset="0"/>
              </a:rPr>
              <a:t>: to get the content of a node.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Foundations of Data Science, Exercise 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5529A9-2588-4B56-8179-B88821274081}"/>
              </a:ext>
            </a:extLst>
          </p:cNvPr>
          <p:cNvSpPr txBox="1"/>
          <p:nvPr/>
        </p:nvSpPr>
        <p:spPr>
          <a:xfrm>
            <a:off x="6744072" y="4320099"/>
            <a:ext cx="5591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err="1">
                <a:cs typeface="Consolas" panose="020B0609020204030204" pitchFamily="49" charset="0"/>
              </a:rPr>
              <a:t>xml_names</a:t>
            </a:r>
            <a:r>
              <a:rPr lang="en-US" dirty="0">
                <a:cs typeface="Consolas" panose="020B0609020204030204" pitchFamily="49" charset="0"/>
              </a:rPr>
              <a:t>: to retrieve the names of the nodes</a:t>
            </a:r>
          </a:p>
          <a:p>
            <a:pPr marL="285750" indent="-285750">
              <a:buFontTx/>
              <a:buChar char="-"/>
            </a:pPr>
            <a:endParaRPr lang="en-US" sz="500" dirty="0"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b="1" dirty="0" err="1">
                <a:cs typeface="Consolas" panose="020B0609020204030204" pitchFamily="49" charset="0"/>
              </a:rPr>
              <a:t>xml_text</a:t>
            </a:r>
            <a:r>
              <a:rPr lang="en-US" dirty="0">
                <a:cs typeface="Consolas" panose="020B0609020204030204" pitchFamily="49" charset="0"/>
              </a:rPr>
              <a:t>: to transform the content into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4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JSON (JavaScript Object Notation)</a:t>
            </a:r>
          </a:p>
          <a:p>
            <a:pPr lvl="1"/>
            <a:endParaRPr lang="en-US" b="1" dirty="0"/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{"menu":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"id": "file",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"value": "File",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"popup":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menuitem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[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{"value": "New", "onclick":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CreateNewDoc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()"},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{"value": "Open", "onclick": "OpenDoc()"},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{"value": "Close", "onclick":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CloseDoc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()"}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3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JSON (JavaScript Object Notation)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Also used to store data</a:t>
            </a:r>
          </a:p>
          <a:p>
            <a:pPr lvl="1"/>
            <a:r>
              <a:rPr lang="en-US" dirty="0"/>
              <a:t>More popular (especially for APIs)</a:t>
            </a:r>
          </a:p>
          <a:p>
            <a:pPr lvl="1"/>
            <a:r>
              <a:rPr lang="en-US" dirty="0"/>
              <a:t>Less flexible than XML, more standardized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cs typeface="Consolas" panose="020B0609020204030204" pitchFamily="49" charset="0"/>
              </a:rPr>
              <a:t>Workflow in R: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Download data and parse it into R with the </a:t>
            </a:r>
            <a:r>
              <a:rPr lang="en-US" b="1" dirty="0" err="1">
                <a:cs typeface="Consolas" panose="020B0609020204030204" pitchFamily="49" charset="0"/>
              </a:rPr>
              <a:t>jsonlite</a:t>
            </a:r>
            <a:r>
              <a:rPr lang="en-US" dirty="0">
                <a:cs typeface="Consolas" panose="020B0609020204030204" pitchFamily="49" charset="0"/>
              </a:rPr>
              <a:t> package (</a:t>
            </a:r>
            <a:r>
              <a:rPr lang="en-US" b="1" dirty="0" err="1">
                <a:cs typeface="Consolas" panose="020B0609020204030204" pitchFamily="49" charset="0"/>
              </a:rPr>
              <a:t>fromJSON</a:t>
            </a:r>
            <a:r>
              <a:rPr lang="en-US" b="1" dirty="0">
                <a:cs typeface="Consolas" panose="020B0609020204030204" pitchFamily="49" charset="0"/>
              </a:rPr>
              <a:t>()</a:t>
            </a:r>
            <a:r>
              <a:rPr lang="en-US" dirty="0">
                <a:cs typeface="Consolas" panose="020B0609020204030204" pitchFamily="49" charset="0"/>
              </a:rPr>
              <a:t>)</a:t>
            </a:r>
            <a:endParaRPr lang="en-US" dirty="0"/>
          </a:p>
          <a:p>
            <a:pPr lvl="2"/>
            <a:r>
              <a:rPr lang="en-US" dirty="0"/>
              <a:t>If there aren’t any encoding problems the package should already convert the data to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dirty="0"/>
              <a:t>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42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Overview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CSVs</a:t>
            </a:r>
            <a:r>
              <a:rPr lang="en-US" dirty="0"/>
              <a:t> are </a:t>
            </a:r>
            <a:r>
              <a:rPr lang="en-US" b="1" dirty="0"/>
              <a:t>human</a:t>
            </a:r>
            <a:r>
              <a:rPr lang="en-US" dirty="0"/>
              <a:t> </a:t>
            </a:r>
            <a:r>
              <a:rPr lang="en-US" b="1" dirty="0"/>
              <a:t>readable</a:t>
            </a:r>
            <a:r>
              <a:rPr lang="en-US" dirty="0"/>
              <a:t> and easily translatable to an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 err="1"/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frame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XML</a:t>
            </a:r>
            <a:r>
              <a:rPr lang="en-US" dirty="0"/>
              <a:t> and </a:t>
            </a:r>
            <a:r>
              <a:rPr lang="en-US" b="1" dirty="0"/>
              <a:t>HTML</a:t>
            </a:r>
            <a:r>
              <a:rPr lang="en-US" dirty="0"/>
              <a:t> both look </a:t>
            </a:r>
            <a:r>
              <a:rPr lang="en-US" b="1" dirty="0"/>
              <a:t>similar</a:t>
            </a:r>
            <a:r>
              <a:rPr lang="en-US" dirty="0"/>
              <a:t> (e.g. angle brackets &amp; elements indicated by opening and closing tags). </a:t>
            </a:r>
            <a:r>
              <a:rPr lang="en-US" b="1" dirty="0"/>
              <a:t>HTML</a:t>
            </a:r>
            <a:r>
              <a:rPr lang="en-US" dirty="0"/>
              <a:t> is used for </a:t>
            </a:r>
            <a:r>
              <a:rPr lang="en-US" b="1" dirty="0"/>
              <a:t>visualization</a:t>
            </a:r>
            <a:r>
              <a:rPr lang="en-US" dirty="0"/>
              <a:t>, </a:t>
            </a:r>
            <a:r>
              <a:rPr lang="en-US" b="1" dirty="0"/>
              <a:t>XML</a:t>
            </a:r>
            <a:r>
              <a:rPr lang="en-US" dirty="0"/>
              <a:t> for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transfer</a:t>
            </a:r>
            <a:r>
              <a:rPr lang="en-US" dirty="0"/>
              <a:t>. Websites are written in HTML and parsed to XML when loaded into R.</a:t>
            </a:r>
          </a:p>
          <a:p>
            <a:pPr lvl="1"/>
            <a:r>
              <a:rPr lang="en-US" b="1" dirty="0"/>
              <a:t>JSON</a:t>
            </a:r>
            <a:r>
              <a:rPr lang="en-US" dirty="0"/>
              <a:t> has curly brackets and is also used for data transfer. JSON is less flexible than XML.</a:t>
            </a:r>
          </a:p>
          <a:p>
            <a:pPr lvl="1"/>
            <a:r>
              <a:rPr lang="en-US" b="1" dirty="0"/>
              <a:t>Hierarchy</a:t>
            </a:r>
            <a:r>
              <a:rPr lang="en-US" dirty="0"/>
              <a:t>: Both JSON and XML for hierarchical data structures, where CSV has a flat structure.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81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manipulation in R</a:t>
            </a:r>
          </a:p>
        </p:txBody>
      </p:sp>
    </p:spTree>
    <p:extLst>
      <p:ext uri="{BB962C8B-B14F-4D97-AF65-F5344CB8AC3E}">
        <p14:creationId xmlns:p14="http://schemas.microsoft.com/office/powerpoint/2010/main" val="368356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369551" cy="3887787"/>
          </a:xfrm>
        </p:spPr>
        <p:txBody>
          <a:bodyPr/>
          <a:lstStyle/>
          <a:p>
            <a:r>
              <a:rPr lang="en-US" dirty="0"/>
              <a:t>Concatenate text with </a:t>
            </a:r>
            <a:r>
              <a:rPr lang="en-US" b="1" dirty="0">
                <a:solidFill>
                  <a:srgbClr val="3353B7"/>
                </a:solidFill>
              </a:rPr>
              <a:t>paste</a:t>
            </a:r>
            <a:r>
              <a:rPr lang="en-US" dirty="0"/>
              <a:t>:</a:t>
            </a:r>
          </a:p>
          <a:p>
            <a:pPr marL="1528762" lvl="5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&gt; (text &lt;- paste("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Demonstration of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manipulation.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pPr marL="1985962" lvl="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"Demonstration of text manipulation."</a:t>
            </a:r>
          </a:p>
          <a:p>
            <a:pPr marL="1528762" lvl="5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&gt; (text &lt;- paste("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Demonstration of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manipulation.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pPr marL="1528762" lvl="5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"Demonstration of-text manipulation."</a:t>
            </a:r>
          </a:p>
          <a:p>
            <a:pPr lvl="5"/>
            <a:endParaRPr lang="en-US" dirty="0"/>
          </a:p>
          <a:p>
            <a:r>
              <a:rPr lang="en-US" dirty="0"/>
              <a:t>Concatenate text and vectors with </a:t>
            </a:r>
            <a:r>
              <a:rPr lang="en-US" b="1" dirty="0">
                <a:solidFill>
                  <a:srgbClr val="3353B7"/>
                </a:solidFill>
              </a:rPr>
              <a:t>paste</a:t>
            </a:r>
            <a:r>
              <a:rPr lang="en-US" dirty="0"/>
              <a:t>:</a:t>
            </a:r>
          </a:p>
          <a:p>
            <a:pPr marL="1528762" lvl="5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368000" lvl="4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&gt; paste("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collapse="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")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"Option a, Option b, Option c"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7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369551" cy="3887787"/>
          </a:xfrm>
        </p:spPr>
        <p:txBody>
          <a:bodyPr/>
          <a:lstStyle/>
          <a:p>
            <a:r>
              <a:rPr lang="en-US" dirty="0"/>
              <a:t>Split strings with </a:t>
            </a:r>
            <a:r>
              <a:rPr lang="en-US" b="1" dirty="0" err="1">
                <a:solidFill>
                  <a:srgbClr val="3353B7"/>
                </a:solidFill>
              </a:rPr>
              <a:t>strsplit</a:t>
            </a:r>
            <a:r>
              <a:rPr lang="en-US" dirty="0"/>
              <a:t>: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strsplit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2020-02-11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split="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"2020“   "02"   "11"</a:t>
            </a:r>
          </a:p>
          <a:p>
            <a:r>
              <a:rPr lang="en-US" dirty="0"/>
              <a:t>Extract parts of a string with </a:t>
            </a:r>
            <a:r>
              <a:rPr lang="en-US" b="1" dirty="0" err="1">
                <a:solidFill>
                  <a:srgbClr val="3353B7"/>
                </a:solidFill>
              </a:rPr>
              <a:t>substr</a:t>
            </a:r>
            <a:r>
              <a:rPr lang="en-US" dirty="0"/>
              <a:t>: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Rabarberrabarberrabarber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start=1, stop=8)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Rabarber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lvl="4"/>
            <a:endParaRPr lang="en-US" dirty="0"/>
          </a:p>
          <a:p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8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52" y="1916832"/>
            <a:ext cx="11665496" cy="4464496"/>
          </a:xfrm>
        </p:spPr>
        <p:txBody>
          <a:bodyPr/>
          <a:lstStyle/>
          <a:p>
            <a:r>
              <a:rPr lang="en-US" dirty="0"/>
              <a:t>Detect a pattern in text with </a:t>
            </a:r>
            <a:r>
              <a:rPr lang="en-US" b="1" dirty="0">
                <a:solidFill>
                  <a:srgbClr val="3353B7"/>
                </a:solidFill>
              </a:rPr>
              <a:t>grep</a:t>
            </a:r>
            <a:r>
              <a:rPr lang="en-US" dirty="0"/>
              <a:t> or the </a:t>
            </a:r>
            <a:r>
              <a:rPr lang="en-US" b="1" dirty="0" err="1">
                <a:solidFill>
                  <a:srgbClr val="3353B7"/>
                </a:solidFill>
              </a:rPr>
              <a:t>stringr</a:t>
            </a:r>
            <a:r>
              <a:rPr lang="en-US" dirty="0"/>
              <a:t> - package</a:t>
            </a:r>
          </a:p>
          <a:p>
            <a:pPr marL="1368000" lvl="4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grepl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(pattern =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prize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Somewhere I've hidden a prize in this sentence.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TRUE				</a:t>
            </a:r>
            <a:r>
              <a:rPr lang="en-US" dirty="0">
                <a:cs typeface="Consolas" panose="020B0609020204030204" pitchFamily="49" charset="0"/>
              </a:rPr>
              <a:t>(returns whether a hit or not)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368000" lvl="4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grep(pattern =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prize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c("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Somewhere I've hidden a prize and another prize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  <a:b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	        	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not in this one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b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               	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there is a prize in this one.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1 3				</a:t>
            </a:r>
            <a:r>
              <a:rPr lang="en-US" dirty="0">
                <a:cs typeface="Consolas" panose="020B0609020204030204" pitchFamily="49" charset="0"/>
              </a:rPr>
              <a:t>(returns positions of hits)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368000" lvl="4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stringr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str_extract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(string="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Somewhere I've hidden a prize and another prize.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b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pattern =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prize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“prize”        			</a:t>
            </a:r>
            <a:r>
              <a:rPr lang="en-US" dirty="0">
                <a:latin typeface="+mj-lt"/>
                <a:cs typeface="Consolas" panose="020B0609020204030204" pitchFamily="49" charset="0"/>
              </a:rPr>
              <a:t>(returns first match)</a:t>
            </a:r>
          </a:p>
          <a:p>
            <a:pPr marL="1368000" lvl="4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stringr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str_extract_all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(string="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Somewhere I've hidden a prize and another prize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b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	pattern =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prize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“prize”   “prize”		</a:t>
            </a:r>
            <a:r>
              <a:rPr lang="en-US" dirty="0">
                <a:latin typeface="+mj-lt"/>
                <a:cs typeface="Consolas" panose="020B0609020204030204" pitchFamily="49" charset="0"/>
              </a:rPr>
              <a:t>(returns all matches)</a:t>
            </a:r>
          </a:p>
          <a:p>
            <a:pPr marL="1368000" lvl="4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13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session covers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  <a:p>
            <a:r>
              <a:rPr lang="en-US" dirty="0"/>
              <a:t>Manipulation of text data</a:t>
            </a:r>
          </a:p>
          <a:p>
            <a:r>
              <a:rPr lang="en-US" dirty="0"/>
              <a:t>Regular expressions</a:t>
            </a:r>
          </a:p>
          <a:p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79" y="1844824"/>
            <a:ext cx="10513368" cy="3887787"/>
          </a:xfrm>
        </p:spPr>
        <p:txBody>
          <a:bodyPr/>
          <a:lstStyle/>
          <a:p>
            <a:pPr lvl="1"/>
            <a:r>
              <a:rPr lang="en-US" dirty="0"/>
              <a:t>What  if we want to extract or detect features more generally?</a:t>
            </a:r>
          </a:p>
          <a:p>
            <a:pPr marL="684000" lvl="2" indent="0">
              <a:buNone/>
            </a:pPr>
            <a:r>
              <a:rPr lang="en-US" dirty="0"/>
              <a:t>	E.g. what would you do if you want to extract all the first names from such a text?</a:t>
            </a:r>
          </a:p>
          <a:p>
            <a:pPr marL="684000" lvl="2" indent="0">
              <a:buNone/>
            </a:pPr>
            <a:r>
              <a:rPr lang="en-US" dirty="0">
                <a:solidFill>
                  <a:srgbClr val="3353B7"/>
                </a:solidFill>
              </a:rPr>
              <a:t>	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text &lt;- 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Abou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-Chadi Tarik AFL-H-359 +41 44 634 52 03Caramani Daniele AFL-H-344 +41 44 634 40 10Donnay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Karsten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AFL-H-350 +41 44 634 58 57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684000" lvl="2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unlist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stringr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str_extract_all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= text, </a:t>
            </a:r>
            <a:b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pattern =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[A-Z]{1}[a-z]+ [A-Z]{1}[a-z]+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pPr marL="6840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"Chadi Tarik"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Caramani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Daniele"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Donnay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Karsten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684000" lvl="2" indent="0">
              <a:buNone/>
            </a:pPr>
            <a:endParaRPr lang="en-US" dirty="0"/>
          </a:p>
          <a:p>
            <a:pPr marL="342000" lvl="1" indent="0">
              <a:buNone/>
            </a:pPr>
            <a:r>
              <a:rPr lang="en-US" dirty="0"/>
              <a:t>Regular expressions were the solution here!</a:t>
            </a:r>
          </a:p>
          <a:p>
            <a:pPr lvl="1"/>
            <a:r>
              <a:rPr lang="en-US" dirty="0"/>
              <a:t>Formal language used in programming</a:t>
            </a:r>
          </a:p>
          <a:p>
            <a:pPr lvl="1"/>
            <a:r>
              <a:rPr lang="en-US" dirty="0"/>
              <a:t>General pattern that matches text</a:t>
            </a:r>
          </a:p>
          <a:p>
            <a:pPr lvl="1"/>
            <a:r>
              <a:rPr lang="en-US" dirty="0"/>
              <a:t>Cross-platform </a:t>
            </a:r>
          </a:p>
          <a:p>
            <a:pPr lvl="1"/>
            <a:r>
              <a:rPr lang="en-US" dirty="0"/>
              <a:t>Can be used to clean text data or extract text features of interest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51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FC0D97-AC53-41F2-B5C3-0C900A747559}"/>
              </a:ext>
            </a:extLst>
          </p:cNvPr>
          <p:cNvSpPr txBox="1"/>
          <p:nvPr/>
        </p:nvSpPr>
        <p:spPr>
          <a:xfrm>
            <a:off x="695400" y="2440772"/>
            <a:ext cx="5976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punct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punctuation.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[:alpha:]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letters.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[:lower:]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lowercase letters.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[:upper:]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</a:t>
            </a:r>
            <a:r>
              <a:rPr lang="en-US" altLang="en-US" sz="1800" dirty="0" err="1">
                <a:solidFill>
                  <a:srgbClr val="000000"/>
                </a:solidFill>
                <a:latin typeface="Open Sans"/>
              </a:rPr>
              <a:t>upperclass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 letters.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[:digit:]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digits.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xdigit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hex digits.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alnum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letters and numbers.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cntrl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control characters.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[:graph:]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letters, numbers, and punctuation.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[:print:]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letters, numbers, punctuation, and whitespace.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[:space:]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space characters (basically equivalent to 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).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[:blank:]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space and tab.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5951984" y="2924944"/>
            <a:ext cx="597666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r>
              <a:rPr lang="en-US" dirty="0"/>
              <a:t> matches a, b, or c.</a:t>
            </a:r>
          </a:p>
          <a:p>
            <a:pPr lvl="0" eaLnBrk="0" hangingPunct="0">
              <a:buFontTx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[a-z]:</a:t>
            </a:r>
            <a:r>
              <a:rPr lang="en-US" dirty="0"/>
              <a:t> matches every character between a and z (in Unicode code point order).</a:t>
            </a:r>
          </a:p>
          <a:p>
            <a:pPr lvl="0" eaLnBrk="0" hangingPunct="0">
              <a:buFontTx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[^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r>
              <a:rPr lang="en-US" dirty="0"/>
              <a:t> matches anything except a, b, or c.</a:t>
            </a:r>
          </a:p>
          <a:p>
            <a:pPr lvl="0" eaLnBrk="0" hangingPunct="0">
              <a:buFontTx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[\^\-]:</a:t>
            </a:r>
            <a:r>
              <a:rPr lang="en-US" dirty="0"/>
              <a:t> matches ^ or -</a:t>
            </a:r>
          </a:p>
        </p:txBody>
      </p:sp>
    </p:spTree>
    <p:extLst>
      <p:ext uri="{BB962C8B-B14F-4D97-AF65-F5344CB8AC3E}">
        <p14:creationId xmlns:p14="http://schemas.microsoft.com/office/powerpoint/2010/main" val="2784570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Grouping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Anchors</a:t>
            </a:r>
          </a:p>
          <a:p>
            <a:pPr lvl="1"/>
            <a:r>
              <a:rPr lang="en-US" dirty="0"/>
              <a:t>Repetition</a:t>
            </a:r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E17B4B-5D31-4E79-98E3-CF7A8A0DEA6C}"/>
              </a:ext>
            </a:extLst>
          </p:cNvPr>
          <p:cNvSpPr txBox="1"/>
          <p:nvPr/>
        </p:nvSpPr>
        <p:spPr>
          <a:xfrm>
            <a:off x="5159896" y="2348880"/>
            <a:ext cx="374441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Signs after an expression indicate how often it should or may appear.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/>
              <a:t>:		 0 or 1.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: 		1 or more.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/>
              <a:t>: 		0 or more.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{n}</a:t>
            </a:r>
            <a:r>
              <a:rPr lang="en-US" dirty="0"/>
              <a:t>: 		exactly 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{n,}</a:t>
            </a:r>
            <a:r>
              <a:rPr lang="en-US" dirty="0"/>
              <a:t>: 		n or more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n,m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/>
              <a:t>: 	between n and m</a:t>
            </a:r>
          </a:p>
        </p:txBody>
      </p:sp>
    </p:spTree>
    <p:extLst>
      <p:ext uri="{BB962C8B-B14F-4D97-AF65-F5344CB8AC3E}">
        <p14:creationId xmlns:p14="http://schemas.microsoft.com/office/powerpoint/2010/main" val="4149880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Grouping</a:t>
            </a:r>
          </a:p>
          <a:p>
            <a:pPr lvl="1"/>
            <a:r>
              <a:rPr lang="en-US" dirty="0"/>
              <a:t>Anchors</a:t>
            </a:r>
          </a:p>
          <a:p>
            <a:pPr lvl="1"/>
            <a:r>
              <a:rPr lang="en-US" dirty="0">
                <a:solidFill>
                  <a:srgbClr val="A3ADB7"/>
                </a:solidFill>
              </a:rPr>
              <a:t>Repetition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E17B4B-5D31-4E79-98E3-CF7A8A0DEA6C}"/>
              </a:ext>
            </a:extLst>
          </p:cNvPr>
          <p:cNvSpPr txBox="1"/>
          <p:nvPr/>
        </p:nvSpPr>
        <p:spPr>
          <a:xfrm>
            <a:off x="5159896" y="2348880"/>
            <a:ext cx="72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Anchors indicate the start or end of a text.</a:t>
            </a:r>
          </a:p>
          <a:p>
            <a:endParaRPr lang="en-US" dirty="0">
              <a:latin typeface="+mj-lt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dirty="0"/>
              <a:t> 	matches the start of string.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/>
              <a:t> 	matches the end of the string.</a:t>
            </a:r>
          </a:p>
        </p:txBody>
      </p:sp>
    </p:spTree>
    <p:extLst>
      <p:ext uri="{BB962C8B-B14F-4D97-AF65-F5344CB8AC3E}">
        <p14:creationId xmlns:p14="http://schemas.microsoft.com/office/powerpoint/2010/main" val="2292434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Grouping</a:t>
            </a:r>
          </a:p>
          <a:p>
            <a:pPr lvl="1"/>
            <a:r>
              <a:rPr lang="en-US" dirty="0">
                <a:solidFill>
                  <a:srgbClr val="A3ADB7"/>
                </a:solidFill>
              </a:rPr>
              <a:t>Anchors</a:t>
            </a:r>
          </a:p>
          <a:p>
            <a:pPr lvl="1"/>
            <a:r>
              <a:rPr lang="en-US" dirty="0">
                <a:solidFill>
                  <a:srgbClr val="A3ADB7"/>
                </a:solidFill>
              </a:rPr>
              <a:t>Repetition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E17B4B-5D31-4E79-98E3-CF7A8A0DEA6C}"/>
              </a:ext>
            </a:extLst>
          </p:cNvPr>
          <p:cNvSpPr txBox="1"/>
          <p:nvPr/>
        </p:nvSpPr>
        <p:spPr>
          <a:xfrm>
            <a:off x="5159896" y="2348880"/>
            <a:ext cx="7200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Parentheses define a group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str_extract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grey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gray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 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gre|ay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"ay"</a:t>
            </a:r>
          </a:p>
          <a:p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str_extract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grey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gray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e|a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)y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"grey" "gray"</a:t>
            </a:r>
          </a:p>
        </p:txBody>
      </p:sp>
    </p:spTree>
    <p:extLst>
      <p:ext uri="{BB962C8B-B14F-4D97-AF65-F5344CB8AC3E}">
        <p14:creationId xmlns:p14="http://schemas.microsoft.com/office/powerpoint/2010/main" val="155095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There are many useful website to test or look up regular expressions.</a:t>
            </a:r>
          </a:p>
          <a:p>
            <a:pPr lvl="2"/>
            <a:r>
              <a:rPr lang="en-US" dirty="0"/>
              <a:t>E.g. </a:t>
            </a:r>
            <a:r>
              <a:rPr lang="en-US" dirty="0">
                <a:hlinkClick r:id="rId2"/>
              </a:rPr>
              <a:t>https://regexr.com/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94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</a:t>
            </a:r>
          </a:p>
        </p:txBody>
      </p:sp>
    </p:spTree>
    <p:extLst>
      <p:ext uri="{BB962C8B-B14F-4D97-AF65-F5344CB8AC3E}">
        <p14:creationId xmlns:p14="http://schemas.microsoft.com/office/powerpoint/2010/main" val="781236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Text can be used in many ways. Some examples:</a:t>
            </a:r>
          </a:p>
          <a:p>
            <a:pPr lvl="2"/>
            <a:r>
              <a:rPr lang="en-US" dirty="0"/>
              <a:t>Classification of social media accounts via their published comments</a:t>
            </a:r>
          </a:p>
          <a:p>
            <a:pPr lvl="2"/>
            <a:r>
              <a:rPr lang="en-US" dirty="0"/>
              <a:t>Sentiment analyses of speeches</a:t>
            </a:r>
          </a:p>
          <a:p>
            <a:pPr lvl="2"/>
            <a:r>
              <a:rPr lang="en-US" dirty="0"/>
              <a:t>Usage of words development in news throughout the last decade</a:t>
            </a:r>
          </a:p>
          <a:p>
            <a:pPr lvl="2"/>
            <a:r>
              <a:rPr lang="en-US" dirty="0"/>
              <a:t>…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To do so, we need to be able to clean text or e.g. count words in a text.</a:t>
            </a:r>
          </a:p>
          <a:p>
            <a:pPr lvl="1"/>
            <a:r>
              <a:rPr lang="en-US" dirty="0"/>
              <a:t>Common cleaning steps are e.g. the removal of stop words, the stemming of words, or the summarization to word embeddings.</a:t>
            </a:r>
          </a:p>
          <a:p>
            <a:pPr lvl="1"/>
            <a:r>
              <a:rPr lang="en-US" dirty="0"/>
              <a:t>Next, we switch over to R to do some basic word extraction with </a:t>
            </a:r>
            <a:r>
              <a:rPr lang="en-US"/>
              <a:t>regular expressions.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9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</p:spTree>
    <p:extLst>
      <p:ext uri="{BB962C8B-B14F-4D97-AF65-F5344CB8AC3E}">
        <p14:creationId xmlns:p14="http://schemas.microsoft.com/office/powerpoint/2010/main" val="414434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To make data machine readable, we often need to convert it to another format or extract only features we are interested in. </a:t>
            </a:r>
          </a:p>
          <a:p>
            <a:pPr lvl="2"/>
            <a:r>
              <a:rPr lang="en-US" dirty="0"/>
              <a:t>This often boils down to </a:t>
            </a:r>
            <a:r>
              <a:rPr lang="en-US" b="1" dirty="0"/>
              <a:t>convert</a:t>
            </a:r>
            <a:r>
              <a:rPr lang="en-US" dirty="0"/>
              <a:t> it to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data.frames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in </a:t>
            </a:r>
            <a:r>
              <a:rPr lang="en-US" b="1" dirty="0"/>
              <a:t>R</a:t>
            </a:r>
            <a:r>
              <a:rPr lang="en-US" dirty="0"/>
              <a:t> in our case.</a:t>
            </a:r>
          </a:p>
          <a:p>
            <a:pPr lvl="1"/>
            <a:r>
              <a:rPr lang="en-US" dirty="0"/>
              <a:t>Many ways to save and store data. E.g. excel sheets, data bases…</a:t>
            </a:r>
          </a:p>
          <a:p>
            <a:pPr lvl="1"/>
            <a:r>
              <a:rPr lang="en-US" dirty="0"/>
              <a:t>Also many formats that are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so</a:t>
            </a:r>
            <a:r>
              <a:rPr lang="en-US" dirty="0"/>
              <a:t> </a:t>
            </a:r>
            <a:r>
              <a:rPr lang="en-US" b="1" dirty="0"/>
              <a:t>common</a:t>
            </a:r>
            <a:r>
              <a:rPr lang="en-US" dirty="0"/>
              <a:t> for us, but are frequently used to exchange information between </a:t>
            </a:r>
            <a:r>
              <a:rPr lang="en-US" b="1" dirty="0"/>
              <a:t>applications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Today’s overview: </a:t>
            </a:r>
            <a:r>
              <a:rPr lang="en-US" b="1" dirty="0"/>
              <a:t>CSV</a:t>
            </a:r>
            <a:r>
              <a:rPr lang="en-US" dirty="0"/>
              <a:t>, </a:t>
            </a:r>
            <a:r>
              <a:rPr lang="en-US" b="1" dirty="0"/>
              <a:t>HTML</a:t>
            </a:r>
            <a:r>
              <a:rPr lang="en-US" dirty="0"/>
              <a:t>, </a:t>
            </a:r>
            <a:r>
              <a:rPr lang="en-US" b="1" dirty="0"/>
              <a:t>XML</a:t>
            </a:r>
            <a:r>
              <a:rPr lang="en-US" dirty="0"/>
              <a:t>, and </a:t>
            </a:r>
            <a:r>
              <a:rPr lang="en-US" b="1" dirty="0"/>
              <a:t>JSON</a:t>
            </a:r>
            <a:r>
              <a:rPr lang="en-US" dirty="0"/>
              <a:t>.</a:t>
            </a:r>
          </a:p>
          <a:p>
            <a:pPr lvl="3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3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CSV (Comma Separated Values)</a:t>
            </a:r>
          </a:p>
          <a:p>
            <a:pPr lvl="1"/>
            <a:endParaRPr lang="en-US" dirty="0"/>
          </a:p>
          <a:p>
            <a:pPr marL="3420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name,telephone,email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Andreas,3225,andreas.k@gmail.com</a:t>
            </a:r>
          </a:p>
          <a:p>
            <a:pPr marL="342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Jessica,3229,jess.c.b@web.de</a:t>
            </a:r>
          </a:p>
          <a:p>
            <a:pPr marL="342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4" name="Tabelle 7">
            <a:extLst>
              <a:ext uri="{FF2B5EF4-FFF2-40B4-BE49-F238E27FC236}">
                <a16:creationId xmlns:a16="http://schemas.microsoft.com/office/drawing/2014/main" id="{0ADEE10F-5D75-4027-9348-4A231DC9B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21844"/>
              </p:ext>
            </p:extLst>
          </p:nvPr>
        </p:nvGraphicFramePr>
        <p:xfrm>
          <a:off x="6888088" y="2921136"/>
          <a:ext cx="487186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3302095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767164331"/>
                    </a:ext>
                  </a:extLst>
                </a:gridCol>
                <a:gridCol w="2495601">
                  <a:extLst>
                    <a:ext uri="{9D8B030D-6E8A-4147-A177-3AD203B41FA5}">
                      <a16:colId xmlns:a16="http://schemas.microsoft.com/office/drawing/2014/main" val="2602320076"/>
                    </a:ext>
                  </a:extLst>
                </a:gridCol>
              </a:tblGrid>
              <a:tr h="23769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telephone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072551"/>
                  </a:ext>
                </a:extLst>
              </a:tr>
              <a:tr h="318920">
                <a:tc>
                  <a:txBody>
                    <a:bodyPr/>
                    <a:lstStyle/>
                    <a:p>
                      <a:r>
                        <a:rPr lang="en-US" dirty="0"/>
                        <a:t>Andreas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andreas.k@gmail.com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09297"/>
                  </a:ext>
                </a:extLst>
              </a:tr>
              <a:tr h="318920">
                <a:tc>
                  <a:txBody>
                    <a:bodyPr/>
                    <a:lstStyle/>
                    <a:p>
                      <a:r>
                        <a:rPr lang="en-US" dirty="0"/>
                        <a:t>Jessica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jess.c.b@web.de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71397"/>
                  </a:ext>
                </a:extLst>
              </a:tr>
            </a:tbl>
          </a:graphicData>
        </a:graphic>
      </p:graphicFrame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E4BC43AD-FDBF-436F-8895-CB2DF272034E}"/>
              </a:ext>
            </a:extLst>
          </p:cNvPr>
          <p:cNvSpPr/>
          <p:nvPr/>
        </p:nvSpPr>
        <p:spPr bwMode="auto">
          <a:xfrm>
            <a:off x="5771964" y="3140968"/>
            <a:ext cx="648072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2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CSV (Comma Separated Values)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Values</a:t>
            </a:r>
            <a:r>
              <a:rPr lang="en-US" dirty="0"/>
              <a:t> (columns) are </a:t>
            </a:r>
            <a:r>
              <a:rPr lang="en-US" b="1" dirty="0"/>
              <a:t>separated</a:t>
            </a:r>
            <a:r>
              <a:rPr lang="en-US" dirty="0"/>
              <a:t> by </a:t>
            </a:r>
            <a:r>
              <a:rPr lang="en-US" b="1" dirty="0"/>
              <a:t>commas</a:t>
            </a:r>
            <a:r>
              <a:rPr lang="en-US" dirty="0"/>
              <a:t> or alternatively </a:t>
            </a:r>
            <a:r>
              <a:rPr lang="en-US" b="1" dirty="0"/>
              <a:t>semicolons</a:t>
            </a:r>
            <a:r>
              <a:rPr lang="en-US" dirty="0"/>
              <a:t> or rarely tabs.</a:t>
            </a:r>
          </a:p>
          <a:p>
            <a:pPr lvl="1"/>
            <a:r>
              <a:rPr lang="en-US" dirty="0">
                <a:latin typeface="+mj-lt"/>
                <a:cs typeface="Consolas" panose="020B0609020204030204" pitchFamily="49" charset="0"/>
              </a:rPr>
              <a:t>Can be read by Microsoft Excel or open office programs and displayed.</a:t>
            </a:r>
          </a:p>
          <a:p>
            <a:pPr lvl="1"/>
            <a:r>
              <a:rPr lang="en-US" dirty="0">
                <a:latin typeface="+mj-lt"/>
                <a:cs typeface="Consolas" panose="020B0609020204030204" pitchFamily="49" charset="0"/>
              </a:rPr>
              <a:t>More basic text editor (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wordpad</a:t>
            </a:r>
            <a:r>
              <a:rPr lang="en-US" dirty="0">
                <a:latin typeface="+mj-lt"/>
                <a:cs typeface="Consolas" panose="020B0609020204030204" pitchFamily="49" charset="0"/>
              </a:rPr>
              <a:t>, notepad, nano…) may be useful to see the original file and its separators (commas or semicolons) to be able to load file into R (you need to be able to recognize the separator when loading it)</a:t>
            </a: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  <a:p>
            <a:pPr marL="342000" lvl="1" indent="0">
              <a:buNone/>
            </a:pPr>
            <a:r>
              <a:rPr lang="en-US" dirty="0">
                <a:latin typeface="+mj-lt"/>
                <a:cs typeface="Consolas" panose="020B0609020204030204" pitchFamily="49" charset="0"/>
              </a:rPr>
              <a:t>Workflow in R:</a:t>
            </a:r>
          </a:p>
          <a:p>
            <a:pPr lvl="2"/>
            <a:r>
              <a:rPr lang="en-US" dirty="0">
                <a:latin typeface="+mj-lt"/>
                <a:cs typeface="Consolas" panose="020B0609020204030204" pitchFamily="49" charset="0"/>
              </a:rPr>
              <a:t>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read.csv()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for .csv-files that are comma separated.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read.csv2()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to load .csv-files that are semicolon separated. The result is then already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we can work with.</a:t>
            </a:r>
            <a:endParaRPr lang="en-US" b="1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HTML (Hyper Text Markup Language)</a:t>
            </a:r>
          </a:p>
          <a:p>
            <a:pPr lvl="1"/>
            <a:endParaRPr lang="en-US" dirty="0"/>
          </a:p>
          <a:p>
            <a:pPr marL="342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&lt;head&gt;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&lt;title&gt;Page Title&lt;/title&gt;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&lt;/head&gt;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&lt;body&gt;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&lt;h1&gt;This is a Heading&lt;/h1&gt;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&lt;p&gt;This is a paragraph.&lt;/p&gt;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&lt;/body&gt;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1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HTML (Hyper Text Markup Language)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Start tags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en-US" dirty="0"/>
              <a:t> and end tags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  <a:r>
              <a:rPr lang="en-US" dirty="0"/>
              <a:t> indicate elements (angle brackets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Elements have attributes: e.g.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&lt;title id= “a”&gt; … &lt;/title&gt;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has the attribute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id=“a”</a:t>
            </a: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  <a:cs typeface="Consolas" panose="020B0609020204030204" pitchFamily="49" charset="0"/>
              </a:rPr>
              <a:t>Every website is built in HTML. HTML files can be displayed by your browser. Can be inspected by right clicking in your browser.</a:t>
            </a: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  <a:p>
            <a:pPr marL="342000" lvl="1" indent="0">
              <a:buNone/>
            </a:pPr>
            <a:r>
              <a:rPr lang="en-US" dirty="0">
                <a:latin typeface="+mj-lt"/>
                <a:cs typeface="Consolas" panose="020B0609020204030204" pitchFamily="49" charset="0"/>
              </a:rPr>
              <a:t>Workflow in R:</a:t>
            </a:r>
          </a:p>
          <a:p>
            <a:pPr lvl="2"/>
            <a:r>
              <a:rPr lang="en-US" dirty="0">
                <a:latin typeface="+mj-lt"/>
                <a:cs typeface="Consolas" panose="020B0609020204030204" pitchFamily="49" charset="0"/>
              </a:rPr>
              <a:t>Download page and parse to an XML-file format in R with the </a:t>
            </a:r>
            <a:r>
              <a:rPr lang="en-US" b="1" dirty="0" err="1">
                <a:latin typeface="+mj-lt"/>
                <a:cs typeface="Consolas" panose="020B0609020204030204" pitchFamily="49" charset="0"/>
              </a:rPr>
              <a:t>rvest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and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xml2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package (they are very similar). Both have a function named </a:t>
            </a:r>
            <a:r>
              <a:rPr lang="en-US" b="1" dirty="0" err="1">
                <a:latin typeface="+mj-lt"/>
                <a:cs typeface="Consolas" panose="020B0609020204030204" pitchFamily="49" charset="0"/>
              </a:rPr>
              <a:t>read_html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().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Then use functions of both packages to inspect data.</a:t>
            </a:r>
            <a:endParaRPr lang="en-US" b="1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7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XML (Extensible Markup Language)</a:t>
            </a:r>
          </a:p>
          <a:p>
            <a:pPr marL="342000" lvl="1" indent="0">
              <a:buNone/>
            </a:pPr>
            <a:endParaRPr lang="en-US" dirty="0"/>
          </a:p>
          <a:p>
            <a:pPr marL="342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&lt;menu id="file" value="File"&gt;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&lt;popup&gt;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menuitem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value="New" onclick="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CreateNewDoc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()" /&gt;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menuitem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value="Open" onclick="OpenDoc()" /&gt;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menuitem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value="Close" onclick="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CloseDoc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()" /&gt;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&lt;/popup&gt;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&lt;/menu&gt;</a:t>
            </a:r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16.6.2020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87834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0</TotalTime>
  <Words>1525</Words>
  <Application>Microsoft Office PowerPoint</Application>
  <PresentationFormat>Breitbild</PresentationFormat>
  <Paragraphs>284</Paragraphs>
  <Slides>27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Consolas</vt:lpstr>
      <vt:lpstr>Open Sans</vt:lpstr>
      <vt:lpstr>UZH</vt:lpstr>
      <vt:lpstr>Exercise 2:  Programming &amp; Algorithms </vt:lpstr>
      <vt:lpstr>This session covers</vt:lpstr>
      <vt:lpstr>Data processing &amp; cleaning</vt:lpstr>
      <vt:lpstr>Data processing &amp; cleaning</vt:lpstr>
      <vt:lpstr>Data processing &amp; cleaning</vt:lpstr>
      <vt:lpstr>Data processing &amp; cleaning</vt:lpstr>
      <vt:lpstr>Data processing &amp; cleaning</vt:lpstr>
      <vt:lpstr>Data processing &amp; cleaning</vt:lpstr>
      <vt:lpstr>Data processing &amp; cleaning</vt:lpstr>
      <vt:lpstr>Data processing &amp; cleaning</vt:lpstr>
      <vt:lpstr>Data processing &amp; cleaning</vt:lpstr>
      <vt:lpstr>Data processing &amp; cleaning</vt:lpstr>
      <vt:lpstr>Data processing &amp; cleaning</vt:lpstr>
      <vt:lpstr>Data processing &amp; cleaning</vt:lpstr>
      <vt:lpstr>Text manipulation in R</vt:lpstr>
      <vt:lpstr>String manipulation</vt:lpstr>
      <vt:lpstr>String manipulation</vt:lpstr>
      <vt:lpstr>String manipulation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Text data</vt:lpstr>
      <vt:lpstr>Text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the title of the presentation here</dc:title>
  <dc:subject/>
  <dc:creator>Microsoft Office User</dc:creator>
  <cp:keywords/>
  <dc:description>Vorlage uzh_praesentationen_16:9_e MSO2016 v3 11.02.2016</dc:description>
  <cp:lastModifiedBy>Philipp Norbert Kling</cp:lastModifiedBy>
  <cp:revision>128</cp:revision>
  <dcterms:created xsi:type="dcterms:W3CDTF">2018-11-13T11:10:22Z</dcterms:created>
  <dcterms:modified xsi:type="dcterms:W3CDTF">2020-06-13T08:05:06Z</dcterms:modified>
  <cp:category/>
</cp:coreProperties>
</file>