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3" r:id="rId5"/>
    <p:sldId id="274" r:id="rId6"/>
    <p:sldId id="275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2" r:id="rId15"/>
    <p:sldId id="270" r:id="rId16"/>
    <p:sldId id="276" r:id="rId17"/>
    <p:sldId id="277" r:id="rId18"/>
    <p:sldId id="278" r:id="rId19"/>
    <p:sldId id="280" r:id="rId20"/>
    <p:sldId id="281" r:id="rId21"/>
    <p:sldId id="282" r:id="rId22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74"/>
  </p:normalViewPr>
  <p:slideViewPr>
    <p:cSldViewPr snapToObjects="1">
      <p:cViewPr varScale="1">
        <p:scale>
          <a:sx n="108" d="100"/>
          <a:sy n="108" d="100"/>
        </p:scale>
        <p:origin x="630" y="102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AF12-45A3-4A30-92AC-F02D349C72F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7AD-2EF6-4B78-B38A-E448410096B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1BEC77-4A4B-4C40-AD84-EA4A474BA86C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A55A-062B-435E-9284-3D1AF02DDBF7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2B92-678C-4F93-BEAB-38556D7F597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49BF0097-4817-429F-84C9-CC008780AF2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nkling/foundationsdatascience-2020.git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1: </a:t>
            </a:r>
            <a:br>
              <a:rPr lang="en-US" dirty="0"/>
            </a:br>
            <a:r>
              <a:rPr lang="en-US" dirty="0"/>
              <a:t>Information Coding &amp; Data Structures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1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6D8D7472-82ED-4121-A30A-758F79A8576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r>
              <a:rPr lang="en-US" dirty="0"/>
              <a:t>Two possibilities: </a:t>
            </a:r>
          </a:p>
          <a:p>
            <a:pPr lvl="1"/>
            <a:r>
              <a:rPr lang="en-US" dirty="0"/>
              <a:t>download existing data from a repository</a:t>
            </a:r>
          </a:p>
          <a:p>
            <a:pPr lvl="1"/>
            <a:r>
              <a:rPr lang="en-US" dirty="0"/>
              <a:t>Initialize repository from data from your computer</a:t>
            </a:r>
          </a:p>
          <a:p>
            <a:pPr lvl="1"/>
            <a:endParaRPr lang="en-US" dirty="0"/>
          </a:p>
          <a:p>
            <a:r>
              <a:rPr lang="en-US" dirty="0"/>
              <a:t>Let’s add some data to your repository</a:t>
            </a:r>
          </a:p>
          <a:p>
            <a:pPr lvl="1"/>
            <a:r>
              <a:rPr lang="en-US" dirty="0"/>
              <a:t>Create a folder where you want to have your repository saved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C:\Philipp\Documents\git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 git bash/console</a:t>
            </a:r>
          </a:p>
          <a:p>
            <a:pPr lvl="1"/>
            <a:r>
              <a:rPr lang="en-US" dirty="0"/>
              <a:t>Navigate to the folder</a:t>
            </a:r>
          </a:p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cd C:/Philipp/Documents/git </a:t>
            </a:r>
          </a:p>
          <a:p>
            <a:pPr marL="684000" lvl="2" indent="0">
              <a:buNone/>
            </a:pPr>
            <a:r>
              <a:rPr lang="en-US" dirty="0"/>
              <a:t>		(make sure to change the \ to /)</a:t>
            </a:r>
          </a:p>
          <a:p>
            <a:pPr marL="684000" lvl="2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2A9D6B40-7A24-47E3-B9F1-AC1E089D786C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2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git clone https://github.com/username/name_of_repository.git</a:t>
            </a:r>
          </a:p>
          <a:p>
            <a:pPr lvl="1"/>
            <a:r>
              <a:rPr lang="en-US" dirty="0"/>
              <a:t>Create  a file in a folder of your choice (</a:t>
            </a:r>
            <a:r>
              <a:rPr lang="en-US" i="1" dirty="0"/>
              <a:t>test.txt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 your account information 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config –-global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“YOUR GITHUB EMAIL”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config –-global user.name “YOUR GITHUB NAME”</a:t>
            </a:r>
          </a:p>
          <a:p>
            <a:pPr lvl="1"/>
            <a:r>
              <a:rPr lang="en-US" dirty="0"/>
              <a:t>Check the status of all files in this repository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status</a:t>
            </a:r>
          </a:p>
          <a:p>
            <a:pPr lvl="1"/>
            <a:r>
              <a:rPr lang="en-US" dirty="0"/>
              <a:t>Add the file to the current list of files to be committed and check status again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add test.txt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status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896732A4-7F2C-48A3-AE93-181D0B3CDA4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Commit your changes and add a message/description to the commit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commit -m "Initial upload"</a:t>
            </a:r>
          </a:p>
          <a:p>
            <a:pPr lvl="1"/>
            <a:r>
              <a:rPr lang="en-US" dirty="0"/>
              <a:t>Upload (“push”) your local changes to the repository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push</a:t>
            </a:r>
          </a:p>
          <a:p>
            <a:pPr lvl="1"/>
            <a:r>
              <a:rPr lang="en-US" dirty="0"/>
              <a:t>Inspect your changes by visiting your repository in the web browser</a:t>
            </a:r>
          </a:p>
          <a:p>
            <a:pPr lvl="1"/>
            <a:r>
              <a:rPr lang="en-US" dirty="0"/>
              <a:t>Open your </a:t>
            </a:r>
            <a:r>
              <a:rPr lang="en-US" i="1" dirty="0"/>
              <a:t>test.txt </a:t>
            </a:r>
            <a:r>
              <a:rPr lang="en-US" dirty="0"/>
              <a:t>file and insert some text, then save it</a:t>
            </a:r>
          </a:p>
          <a:p>
            <a:pPr lvl="1"/>
            <a:r>
              <a:rPr lang="en-US" dirty="0"/>
              <a:t>Check the status of all files in this repository again. You should see now that </a:t>
            </a:r>
            <a:r>
              <a:rPr lang="en-US" i="1" dirty="0"/>
              <a:t>test.txt </a:t>
            </a:r>
            <a:r>
              <a:rPr lang="en-US" dirty="0"/>
              <a:t>has changed.</a:t>
            </a:r>
          </a:p>
          <a:p>
            <a:pPr lvl="1"/>
            <a:r>
              <a:rPr lang="en-US" dirty="0"/>
              <a:t>Repeat the previous steps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add test.txt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commit –m “Added some text to the test.txt”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push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6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A463BDC-5034-491F-8867-16531205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333" y="2450590"/>
            <a:ext cx="9640645" cy="267689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ACC82F1-5673-4F13-9125-308924E86C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GitHub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You can apply for educational discount (GitHub Pro for free):</a:t>
            </a:r>
          </a:p>
          <a:p>
            <a:pPr marL="1368000" lvl="4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https://education.github.com/</a:t>
            </a:r>
            <a:endParaRPr lang="en-US" dirty="0"/>
          </a:p>
          <a:p>
            <a:pPr marL="1368000" lvl="4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B500F0C5-CDC2-44DD-A142-EC772229D5D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0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</p:spTree>
    <p:extLst>
      <p:ext uri="{BB962C8B-B14F-4D97-AF65-F5344CB8AC3E}">
        <p14:creationId xmlns:p14="http://schemas.microsoft.com/office/powerpoint/2010/main" val="423179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While we talk about the case, you may already install the required packages for today’s exercise.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https://github.com/philippnkling/foundationsdatascience-2020.git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Open the </a:t>
            </a:r>
            <a:r>
              <a:rPr lang="en-US" dirty="0" err="1">
                <a:cs typeface="Consolas" panose="020B0609020204030204" pitchFamily="49" charset="0"/>
              </a:rPr>
              <a:t>Rmarkdown</a:t>
            </a:r>
            <a:r>
              <a:rPr lang="en-US" dirty="0">
                <a:cs typeface="Consolas" panose="020B0609020204030204" pitchFamily="49" charset="0"/>
              </a:rPr>
              <a:t> file “ex1/exercise1.Rmd” in </a:t>
            </a:r>
            <a:r>
              <a:rPr lang="en-US" dirty="0" err="1">
                <a:cs typeface="Consolas" panose="020B0609020204030204" pitchFamily="49" charset="0"/>
              </a:rPr>
              <a:t>Rstudio</a:t>
            </a:r>
            <a:endParaRPr lang="en-US" dirty="0"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Run the first lines of code</a:t>
            </a:r>
            <a:endParaRPr lang="en-US" dirty="0"/>
          </a:p>
          <a:p>
            <a:pPr marL="342000" lvl="1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Hypothetical use case: How do characteristics of news articles relate to reactions on social media?</a:t>
            </a:r>
          </a:p>
          <a:p>
            <a:pPr lvl="1"/>
            <a:r>
              <a:rPr lang="en-US" dirty="0"/>
              <a:t>Our two examples: The Guardian for news and Twitter for social media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Grafik 10" descr="Ein Bild, das draußen, sitzend, Front, gehen enthält.&#10;&#10;Automatisch generierte Beschreibung">
            <a:extLst>
              <a:ext uri="{FF2B5EF4-FFF2-40B4-BE49-F238E27FC236}">
                <a16:creationId xmlns:a16="http://schemas.microsoft.com/office/drawing/2014/main" id="{A33D8F65-B56C-4160-8B6E-8D79EC2B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893787"/>
            <a:ext cx="3695574" cy="1216459"/>
          </a:xfrm>
          <a:prstGeom prst="rect">
            <a:avLst/>
          </a:prstGeom>
        </p:spPr>
      </p:pic>
      <p:pic>
        <p:nvPicPr>
          <p:cNvPr id="13" name="Grafik 12" descr="Ein Bild, das Axt, Werkzeug enthält.&#10;&#10;Automatisch generierte Beschreibung">
            <a:extLst>
              <a:ext uri="{FF2B5EF4-FFF2-40B4-BE49-F238E27FC236}">
                <a16:creationId xmlns:a16="http://schemas.microsoft.com/office/drawing/2014/main" id="{B798A054-DEA2-4C92-85DC-1E4C2C60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3666015"/>
            <a:ext cx="2055743" cy="1672004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38B62967-6D93-43D1-B054-58D28573DE57}"/>
              </a:ext>
            </a:extLst>
          </p:cNvPr>
          <p:cNvSpPr/>
          <p:nvPr/>
        </p:nvSpPr>
        <p:spPr bwMode="auto">
          <a:xfrm>
            <a:off x="6313498" y="4108648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2E30E2AF-517A-4082-A40C-F37D07C5163F}"/>
              </a:ext>
            </a:extLst>
          </p:cNvPr>
          <p:cNvSpPr/>
          <p:nvPr/>
        </p:nvSpPr>
        <p:spPr bwMode="auto">
          <a:xfrm rot="10800000">
            <a:off x="5788236" y="4428256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3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Goal: combine news data with social media data</a:t>
            </a:r>
          </a:p>
          <a:p>
            <a:pPr lvl="1"/>
            <a:r>
              <a:rPr lang="en-US" dirty="0"/>
              <a:t>There are already established packages in R that retrieve data from these platforms. However, we will use these platforms to build some applications from scratch and demonstrate core concepts of data science using R.</a:t>
            </a:r>
          </a:p>
          <a:p>
            <a:pPr lvl="1"/>
            <a:r>
              <a:rPr lang="en-US" dirty="0"/>
              <a:t>Keep in mind: before starting to build your own application, do some research on existing work. Often there are already established ways that work efficiently.</a:t>
            </a:r>
          </a:p>
          <a:p>
            <a:pPr lvl="1"/>
            <a:r>
              <a:rPr lang="en-US" dirty="0"/>
              <a:t>After the five exercises you will be able to…</a:t>
            </a:r>
          </a:p>
          <a:p>
            <a:pPr marL="684000" lvl="2" indent="0">
              <a:buNone/>
            </a:pPr>
            <a:r>
              <a:rPr lang="en-US" dirty="0"/>
              <a:t>	…manage and process data efficiently.</a:t>
            </a:r>
          </a:p>
          <a:p>
            <a:pPr marL="684000" lvl="2" indent="0">
              <a:buNone/>
            </a:pPr>
            <a:r>
              <a:rPr lang="en-US" dirty="0"/>
              <a:t>	…manipulate text into formats that you can work with.</a:t>
            </a:r>
          </a:p>
          <a:p>
            <a:pPr marL="684000" lvl="2" indent="0">
              <a:buNone/>
            </a:pPr>
            <a:r>
              <a:rPr lang="en-US" dirty="0"/>
              <a:t>	…read data from websites into R.</a:t>
            </a:r>
          </a:p>
          <a:p>
            <a:pPr marL="684000" lvl="2" indent="0">
              <a:buNone/>
            </a:pPr>
            <a:r>
              <a:rPr lang="en-US" dirty="0"/>
              <a:t>	…retrieve data from application programming interfaces (APIs)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dirty="0"/>
              <a:t>Why use the Internet to collect data?</a:t>
            </a:r>
          </a:p>
          <a:p>
            <a:pPr lvl="2"/>
            <a:r>
              <a:rPr lang="en-US" dirty="0"/>
              <a:t>Has a plethora of useful data sources:</a:t>
            </a:r>
          </a:p>
          <a:p>
            <a:pPr lvl="3"/>
            <a:r>
              <a:rPr lang="en-US" dirty="0"/>
              <a:t>Government publishes data (e.g. speeches, voting…)</a:t>
            </a:r>
          </a:p>
          <a:p>
            <a:pPr lvl="3"/>
            <a:r>
              <a:rPr lang="en-US" dirty="0"/>
              <a:t>Social media data to analyze human communication</a:t>
            </a:r>
          </a:p>
          <a:p>
            <a:pPr lvl="3"/>
            <a:r>
              <a:rPr lang="en-US" dirty="0"/>
              <a:t>News data for public discourse and attention to events</a:t>
            </a:r>
          </a:p>
          <a:p>
            <a:pPr lvl="3"/>
            <a:r>
              <a:rPr lang="en-US" dirty="0"/>
              <a:t>User interactions with e.g. products (Amazon reviews), Films (IMDB)…</a:t>
            </a:r>
          </a:p>
          <a:p>
            <a:pPr lvl="2"/>
            <a:r>
              <a:rPr lang="en-US" dirty="0"/>
              <a:t>Why is this relevant?</a:t>
            </a:r>
          </a:p>
          <a:p>
            <a:pPr lvl="3"/>
            <a:r>
              <a:rPr lang="en-US" dirty="0"/>
              <a:t>Re-evaluation of existing research with new data</a:t>
            </a:r>
          </a:p>
          <a:p>
            <a:pPr lvl="3"/>
            <a:r>
              <a:rPr lang="en-US" dirty="0"/>
              <a:t>Enables entirely new research questions</a:t>
            </a:r>
          </a:p>
          <a:p>
            <a:pPr lvl="3"/>
            <a:r>
              <a:rPr lang="en-US" dirty="0"/>
              <a:t>Cost and time efficient</a:t>
            </a:r>
          </a:p>
          <a:p>
            <a:pPr lvl="3"/>
            <a:r>
              <a:rPr lang="en-US" dirty="0"/>
              <a:t>Theoretically easily reproducible</a:t>
            </a:r>
          </a:p>
          <a:p>
            <a:pPr lvl="3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7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2C64FF30-30D9-4AF4-87A5-F2ED6450066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data science process</a:t>
            </a:r>
          </a:p>
          <a:p>
            <a:r>
              <a:rPr lang="en-US" dirty="0"/>
              <a:t>Introduction to git</a:t>
            </a:r>
          </a:p>
          <a:p>
            <a:r>
              <a:rPr lang="en-US" dirty="0"/>
              <a:t>Introduction to our working case</a:t>
            </a:r>
          </a:p>
          <a:p>
            <a:r>
              <a:rPr lang="en-US" dirty="0"/>
              <a:t>Data import in 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dirty="0"/>
              <a:t>Why use the R?</a:t>
            </a:r>
          </a:p>
          <a:p>
            <a:pPr lvl="2"/>
            <a:r>
              <a:rPr lang="en-US" dirty="0"/>
              <a:t>Free and open source</a:t>
            </a:r>
          </a:p>
          <a:p>
            <a:pPr lvl="2"/>
            <a:r>
              <a:rPr lang="en-US" dirty="0"/>
              <a:t>Excels in data visualization and application of statistical methods</a:t>
            </a:r>
          </a:p>
          <a:p>
            <a:pPr lvl="2"/>
            <a:r>
              <a:rPr lang="en-US" dirty="0"/>
              <a:t>Also: can be used to collect data on the Internet</a:t>
            </a:r>
          </a:p>
          <a:p>
            <a:pPr lvl="2"/>
            <a:endParaRPr lang="en-US" dirty="0"/>
          </a:p>
          <a:p>
            <a:pPr marL="6840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	Can be used at every stage of our workflow (no need to switch programs)!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CB3124F-5AE3-48FA-B025-13665E0437CB}"/>
              </a:ext>
            </a:extLst>
          </p:cNvPr>
          <p:cNvSpPr/>
          <p:nvPr/>
        </p:nvSpPr>
        <p:spPr bwMode="auto">
          <a:xfrm>
            <a:off x="1362734" y="4041130"/>
            <a:ext cx="368299" cy="2159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95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import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4680719" cy="3887787"/>
          </a:xfrm>
        </p:spPr>
        <p:txBody>
          <a:bodyPr/>
          <a:lstStyle/>
          <a:p>
            <a:r>
              <a:rPr lang="en-US" dirty="0"/>
              <a:t>Access innovative and large data resources</a:t>
            </a:r>
          </a:p>
          <a:p>
            <a:r>
              <a:rPr lang="en-US" dirty="0"/>
              <a:t>Process data to make it machine readable</a:t>
            </a:r>
          </a:p>
          <a:p>
            <a:r>
              <a:rPr lang="en-US" dirty="0"/>
              <a:t>Use statistical methods or machine learning  to detect structure in the data</a:t>
            </a:r>
          </a:p>
          <a:p>
            <a:r>
              <a:rPr lang="en-US" dirty="0"/>
              <a:t>Provide meaningful insights into data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8CF5D1-7599-499B-8C51-5750945D6C8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E3CF85-930F-42BE-9245-E48AEA5A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18" y="1412776"/>
            <a:ext cx="5877244" cy="45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9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r>
              <a:rPr lang="en-US" dirty="0"/>
              <a:t>What is good science?</a:t>
            </a:r>
          </a:p>
          <a:p>
            <a:r>
              <a:rPr lang="en-US" b="1" dirty="0"/>
              <a:t>peer</a:t>
            </a:r>
            <a:r>
              <a:rPr lang="en-US" dirty="0"/>
              <a:t> </a:t>
            </a:r>
            <a:r>
              <a:rPr lang="en-US" b="1" dirty="0"/>
              <a:t>review</a:t>
            </a:r>
            <a:r>
              <a:rPr lang="en-US" dirty="0"/>
              <a:t>, </a:t>
            </a:r>
            <a:r>
              <a:rPr lang="en-US" b="1" dirty="0"/>
              <a:t>transparency</a:t>
            </a:r>
            <a:r>
              <a:rPr lang="en-US" dirty="0"/>
              <a:t> and </a:t>
            </a:r>
            <a:r>
              <a:rPr lang="en-US" b="1" dirty="0"/>
              <a:t>replicability</a:t>
            </a:r>
            <a:r>
              <a:rPr lang="en-US" dirty="0"/>
              <a:t> (Apart from other criteria)</a:t>
            </a:r>
          </a:p>
          <a:p>
            <a:endParaRPr lang="en-US" dirty="0"/>
          </a:p>
          <a:p>
            <a:pPr lvl="1"/>
            <a:r>
              <a:rPr lang="en-US" dirty="0"/>
              <a:t>Karl Popper (1934): “non-reproducible single occurrences are of no significance to science”</a:t>
            </a:r>
          </a:p>
          <a:p>
            <a:pPr marL="342000" lvl="1" indent="0">
              <a:buNone/>
            </a:pPr>
            <a:endParaRPr lang="en-US" dirty="0"/>
          </a:p>
          <a:p>
            <a:pPr lvl="1"/>
            <a:r>
              <a:rPr lang="en-US" dirty="0"/>
              <a:t>Emphasizes the need for publication of employed methods, documentation of the data collection and cleaning process, and the provision of datasets.</a:t>
            </a:r>
          </a:p>
          <a:p>
            <a:pPr lvl="2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65F6CC-1189-45FF-8DC9-0A607B47AED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Why is reproducibility in data science difficult?</a:t>
            </a:r>
          </a:p>
          <a:p>
            <a:pPr marL="342000" lvl="1" indent="0">
              <a:buNone/>
            </a:pPr>
            <a:endParaRPr lang="en-US" dirty="0"/>
          </a:p>
          <a:p>
            <a:pPr lvl="2"/>
            <a:r>
              <a:rPr lang="en-US" dirty="0"/>
              <a:t>Available resources (e.g. computing power, storage)</a:t>
            </a:r>
          </a:p>
          <a:p>
            <a:pPr lvl="2"/>
            <a:r>
              <a:rPr lang="en-US" dirty="0"/>
              <a:t>Data on the Internet often in flux (e.g. websites change, Tweets get deleted…)</a:t>
            </a:r>
          </a:p>
          <a:p>
            <a:pPr lvl="2"/>
            <a:r>
              <a:rPr lang="en-US" dirty="0"/>
              <a:t>Permission to use data (e.g. Facebook data)</a:t>
            </a:r>
          </a:p>
          <a:p>
            <a:pPr lvl="2"/>
            <a:r>
              <a:rPr lang="en-US" dirty="0"/>
              <a:t>Academic pressure to publish original work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Git is one way to improve on one part of the reproducibility crisis: make method transparent and easily accessible.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D2A09E-96F7-4913-94F8-D1412C10CCD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9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295868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‘Dropbox’ for programming</a:t>
            </a:r>
          </a:p>
          <a:p>
            <a:r>
              <a:rPr lang="en-US" dirty="0"/>
              <a:t>Documents the different stages (versions) of files</a:t>
            </a:r>
          </a:p>
          <a:p>
            <a:r>
              <a:rPr lang="en-US" dirty="0"/>
              <a:t>Makes it easy to track changes and restore previous versions.</a:t>
            </a:r>
          </a:p>
          <a:p>
            <a:r>
              <a:rPr lang="en-US" dirty="0"/>
              <a:t>Enables controlled collaborations with others</a:t>
            </a:r>
          </a:p>
          <a:p>
            <a:r>
              <a:rPr lang="en-US" dirty="0"/>
              <a:t>Eases the publication of work and increases transparency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779014-E915-489E-B377-E60C55E8660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Grafik 8" descr="Ein Bild, das Zeichnung, Uhr, Schild enthält.&#10;&#10;Automatisch generierte Beschreibung">
            <a:extLst>
              <a:ext uri="{FF2B5EF4-FFF2-40B4-BE49-F238E27FC236}">
                <a16:creationId xmlns:a16="http://schemas.microsoft.com/office/drawing/2014/main" id="{A099C605-6AF3-4500-9B33-83BD7105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83" y="2160364"/>
            <a:ext cx="4241207" cy="17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platform: </a:t>
            </a:r>
            <a:r>
              <a:rPr lang="en-US" dirty="0" err="1"/>
              <a:t>Github</a:t>
            </a:r>
            <a:r>
              <a:rPr lang="en-US" dirty="0"/>
              <a:t> (alternatively: bitbucket)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5544815" cy="3887787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dirty="0"/>
              <a:t>Select your role (student) and the purpose of usage and confirm the email.</a:t>
            </a:r>
          </a:p>
          <a:p>
            <a:r>
              <a:rPr lang="en-US" dirty="0"/>
              <a:t>Create your first repository</a:t>
            </a:r>
          </a:p>
          <a:p>
            <a:pPr marL="342000" lvl="1" indent="0">
              <a:buNone/>
            </a:pPr>
            <a:r>
              <a:rPr lang="en-US" dirty="0"/>
              <a:t>e.g.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github.com/philippklinguzh/datascience</a:t>
            </a:r>
          </a:p>
          <a:p>
            <a:endParaRPr lang="en-US" dirty="0"/>
          </a:p>
          <a:p>
            <a:r>
              <a:rPr lang="en-US" dirty="0"/>
              <a:t>Download and install git</a:t>
            </a:r>
          </a:p>
          <a:p>
            <a:pPr lvl="1"/>
            <a:r>
              <a:rPr lang="en-US" sz="1200" dirty="0"/>
              <a:t>Use notepad++ to edit (</a:t>
            </a:r>
            <a:r>
              <a:rPr lang="en-US" sz="1200" dirty="0">
                <a:hlinkClick r:id="rId3"/>
              </a:rPr>
              <a:t>https://notepad-plus-plus.org/downloads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Enable 3</a:t>
            </a:r>
            <a:r>
              <a:rPr lang="en-US" sz="1200" baseline="30000" dirty="0"/>
              <a:t>rd</a:t>
            </a:r>
            <a:r>
              <a:rPr lang="en-US" sz="1200" dirty="0"/>
              <a:t> party software</a:t>
            </a:r>
          </a:p>
          <a:p>
            <a:pPr lvl="1"/>
            <a:r>
              <a:rPr lang="en-US" sz="1200" dirty="0"/>
              <a:t>OpenSSL library</a:t>
            </a:r>
          </a:p>
          <a:p>
            <a:pPr lvl="1"/>
            <a:r>
              <a:rPr lang="en-US" sz="1200" dirty="0"/>
              <a:t>Checkout Windows-style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MinTTY</a:t>
            </a:r>
            <a:endParaRPr lang="en-US" sz="1200" dirty="0"/>
          </a:p>
          <a:p>
            <a:pPr lvl="1"/>
            <a:r>
              <a:rPr lang="en-US" sz="1200" dirty="0"/>
              <a:t>Enable file system caching and enable Git credential  manager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C311F4B-081C-471E-9159-32D9CD5E3DF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3EC6463-0821-4004-8B2E-44604B9F23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6738361" y="2205039"/>
            <a:ext cx="5005387" cy="2840108"/>
          </a:xfr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888</Words>
  <Application>Microsoft Office PowerPoint</Application>
  <PresentationFormat>Breitbild</PresentationFormat>
  <Paragraphs>188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Consolas</vt:lpstr>
      <vt:lpstr>UZH</vt:lpstr>
      <vt:lpstr>Exercise 1:  Information Coding &amp; Data Structures</vt:lpstr>
      <vt:lpstr>This session covers</vt:lpstr>
      <vt:lpstr>Data science process</vt:lpstr>
      <vt:lpstr>Data science process</vt:lpstr>
      <vt:lpstr>Data science process</vt:lpstr>
      <vt:lpstr>Data science process</vt:lpstr>
      <vt:lpstr>Introduction to git</vt:lpstr>
      <vt:lpstr>Git (Version control)</vt:lpstr>
      <vt:lpstr>Popular platform: Github (alternatively: bitbucket)</vt:lpstr>
      <vt:lpstr>Version control with git</vt:lpstr>
      <vt:lpstr>Version control with git</vt:lpstr>
      <vt:lpstr>Version control with git</vt:lpstr>
      <vt:lpstr>Version control with git</vt:lpstr>
      <vt:lpstr>Version control with GitHub</vt:lpstr>
      <vt:lpstr>Introduction to our working case</vt:lpstr>
      <vt:lpstr>Introduction to our working case</vt:lpstr>
      <vt:lpstr>Introduction to our working case</vt:lpstr>
      <vt:lpstr>Introduction to our working case</vt:lpstr>
      <vt:lpstr>Introduction to our working case</vt:lpstr>
      <vt:lpstr>Introduction to our working case</vt:lpstr>
      <vt:lpstr>Data import in 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39</cp:revision>
  <dcterms:created xsi:type="dcterms:W3CDTF">2018-11-13T11:10:22Z</dcterms:created>
  <dcterms:modified xsi:type="dcterms:W3CDTF">2020-05-26T15:59:12Z</dcterms:modified>
  <cp:category/>
</cp:coreProperties>
</file>