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4" r:id="rId4"/>
    <p:sldId id="286" r:id="rId5"/>
    <p:sldId id="297" r:id="rId6"/>
    <p:sldId id="302" r:id="rId7"/>
    <p:sldId id="303" r:id="rId8"/>
    <p:sldId id="301" r:id="rId9"/>
    <p:sldId id="298" r:id="rId10"/>
    <p:sldId id="304" r:id="rId11"/>
    <p:sldId id="283" r:id="rId12"/>
    <p:sldId id="292" r:id="rId13"/>
    <p:sldId id="291" r:id="rId14"/>
    <p:sldId id="293" r:id="rId15"/>
    <p:sldId id="259" r:id="rId16"/>
    <p:sldId id="274" r:id="rId17"/>
    <p:sldId id="287" r:id="rId18"/>
    <p:sldId id="289" r:id="rId19"/>
    <p:sldId id="295" r:id="rId20"/>
    <p:sldId id="294" r:id="rId21"/>
    <p:sldId id="305" r:id="rId22"/>
    <p:sldId id="306" r:id="rId23"/>
    <p:sldId id="307" r:id="rId24"/>
    <p:sldId id="308" r:id="rId25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108" d="100"/>
          <a:sy n="108" d="100"/>
        </p:scale>
        <p:origin x="630" y="102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regular-expression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534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24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Useful resource: </a:t>
            </a:r>
            <a:r>
              <a:rPr lang="en-US">
                <a:hlinkClick r:id="rId3"/>
              </a:rPr>
              <a:t>https://cran.r-project.org/web/packages/stringr/vignettes/regular-expressions.html</a:t>
            </a:r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28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4B71-664B-478D-A48B-99A1DD5F664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5E16-FB6D-4831-A1BB-78C622A84A9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EBA6C2-35F2-4E86-AE87-9FFC4FB2EDB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784E-7680-46D8-AA6E-C67A6AD7FCA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29C-6569-49D8-BE2C-BFA4038A743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4EE85E5-4FA8-4462-A26C-332B83A08D9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2: </a:t>
            </a:r>
            <a:br>
              <a:rPr lang="en-US" dirty="0"/>
            </a:br>
            <a:r>
              <a:rPr lang="en-US" dirty="0"/>
              <a:t>Programming &amp; Algorithms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2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DD2958D8-65E0-4C52-B4E2-4ECE913EDDC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JSON (JavaScript Object Notation)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Also used to store data</a:t>
            </a:r>
          </a:p>
          <a:p>
            <a:pPr lvl="1"/>
            <a:r>
              <a:rPr lang="en-US" dirty="0"/>
              <a:t>More popular (especially for APIs)</a:t>
            </a:r>
          </a:p>
          <a:p>
            <a:pPr lvl="1"/>
            <a:r>
              <a:rPr lang="en-US" dirty="0"/>
              <a:t>Less flexible than XML, more standardized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Download data and parse it into R with the </a:t>
            </a:r>
            <a:r>
              <a:rPr lang="en-US" b="1" dirty="0" err="1">
                <a:cs typeface="Consolas" panose="020B0609020204030204" pitchFamily="49" charset="0"/>
              </a:rPr>
              <a:t>jsonlite</a:t>
            </a:r>
            <a:r>
              <a:rPr lang="en-US" dirty="0">
                <a:cs typeface="Consolas" panose="020B0609020204030204" pitchFamily="49" charset="0"/>
              </a:rPr>
              <a:t> package (</a:t>
            </a:r>
            <a:r>
              <a:rPr lang="en-US" b="1" dirty="0" err="1">
                <a:cs typeface="Consolas" panose="020B0609020204030204" pitchFamily="49" charset="0"/>
              </a:rPr>
              <a:t>fromJSON</a:t>
            </a:r>
            <a:r>
              <a:rPr lang="en-US" b="1" dirty="0"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>If there aren’t any encoding problems the package should already convert the data to a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2BD966-4D56-4923-803B-87FCFEE736F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4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 in R</a:t>
            </a:r>
          </a:p>
        </p:txBody>
      </p:sp>
    </p:spTree>
    <p:extLst>
      <p:ext uri="{BB962C8B-B14F-4D97-AF65-F5344CB8AC3E}">
        <p14:creationId xmlns:p14="http://schemas.microsoft.com/office/powerpoint/2010/main" val="368356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1" cy="3887787"/>
          </a:xfrm>
        </p:spPr>
        <p:txBody>
          <a:bodyPr/>
          <a:lstStyle/>
          <a:p>
            <a:r>
              <a:rPr lang="en-US" dirty="0"/>
              <a:t>Concatenate text with </a:t>
            </a:r>
            <a:r>
              <a:rPr lang="en-US" b="1" dirty="0">
                <a:solidFill>
                  <a:srgbClr val="3353B7"/>
                </a:solidFill>
              </a:rPr>
              <a:t>paste</a:t>
            </a:r>
            <a:r>
              <a:rPr lang="en-US" dirty="0"/>
              <a:t>:</a:t>
            </a:r>
          </a:p>
          <a:p>
            <a:pPr marL="1528762" lvl="5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(text &lt;-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 of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manipulation.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985962" lvl="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"Demonstration of text manipulation."</a:t>
            </a:r>
          </a:p>
          <a:p>
            <a:pPr marL="1528762" lvl="5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(text &lt;-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Demonstration of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manipulation.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528762" lvl="5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"Demonstration of-text manipulation."</a:t>
            </a:r>
          </a:p>
          <a:p>
            <a:pPr lvl="5"/>
            <a:endParaRPr lang="en-US" dirty="0"/>
          </a:p>
          <a:p>
            <a:r>
              <a:rPr lang="en-US" dirty="0"/>
              <a:t>Concatenate text and vectors with </a:t>
            </a:r>
            <a:r>
              <a:rPr lang="en-US" b="1" dirty="0">
                <a:solidFill>
                  <a:srgbClr val="3353B7"/>
                </a:solidFill>
              </a:rPr>
              <a:t>paste</a:t>
            </a:r>
            <a:r>
              <a:rPr lang="en-US" dirty="0"/>
              <a:t>:</a:t>
            </a:r>
          </a:p>
          <a:p>
            <a:pPr marL="1528762" lvl="5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paste("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collapse="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"Option a, Option b, Option c"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033E77-A802-4EAB-BC11-7B242577770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369551" cy="3887787"/>
          </a:xfrm>
        </p:spPr>
        <p:txBody>
          <a:bodyPr/>
          <a:lstStyle/>
          <a:p>
            <a:r>
              <a:rPr lang="en-US" dirty="0"/>
              <a:t>Split strings with </a:t>
            </a:r>
            <a:r>
              <a:rPr lang="en-US" b="1" dirty="0" err="1">
                <a:solidFill>
                  <a:srgbClr val="3353B7"/>
                </a:solidFill>
              </a:rPr>
              <a:t>strsplit</a:t>
            </a:r>
            <a:r>
              <a:rPr lang="en-US" dirty="0"/>
              <a:t>: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strsplit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2020-02-11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split="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"2020“   "02"   "11"</a:t>
            </a:r>
          </a:p>
          <a:p>
            <a:r>
              <a:rPr lang="en-US" dirty="0"/>
              <a:t>Extract parts of a string with </a:t>
            </a:r>
            <a:r>
              <a:rPr lang="en-US" b="1" dirty="0" err="1">
                <a:solidFill>
                  <a:srgbClr val="3353B7"/>
                </a:solidFill>
              </a:rPr>
              <a:t>substr</a:t>
            </a:r>
            <a:r>
              <a:rPr lang="en-US" dirty="0"/>
              <a:t>: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Rabarberrabarberrabarber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start=1, stop=8)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Rabarber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033E77-A802-4EAB-BC11-7B242577770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8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52" y="1916832"/>
            <a:ext cx="11665496" cy="4464496"/>
          </a:xfrm>
        </p:spPr>
        <p:txBody>
          <a:bodyPr/>
          <a:lstStyle/>
          <a:p>
            <a:r>
              <a:rPr lang="en-US" dirty="0"/>
              <a:t>Detect a pattern in text with </a:t>
            </a:r>
            <a:r>
              <a:rPr lang="en-US" b="1" dirty="0">
                <a:solidFill>
                  <a:srgbClr val="3353B7"/>
                </a:solidFill>
              </a:rPr>
              <a:t>grep</a:t>
            </a:r>
            <a:r>
              <a:rPr lang="en-US" dirty="0"/>
              <a:t> or the </a:t>
            </a:r>
            <a:r>
              <a:rPr lang="en-US" b="1" dirty="0" err="1">
                <a:solidFill>
                  <a:srgbClr val="3353B7"/>
                </a:solidFill>
              </a:rPr>
              <a:t>stringr</a:t>
            </a:r>
            <a:r>
              <a:rPr lang="en-US" dirty="0"/>
              <a:t> - package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in this sentence.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TRUE				</a:t>
            </a:r>
            <a:r>
              <a:rPr lang="en-US" dirty="0">
                <a:cs typeface="Consolas" panose="020B0609020204030204" pitchFamily="49" charset="0"/>
              </a:rPr>
              <a:t>(returns whether a hit or not)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grep(pattern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	        	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 in this one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           	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there is a prize in this one.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1 3				</a:t>
            </a:r>
            <a:r>
              <a:rPr lang="en-US" dirty="0">
                <a:cs typeface="Consolas" panose="020B0609020204030204" pitchFamily="49" charset="0"/>
              </a:rPr>
              <a:t>(returns positions of hits)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prize.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“prize”        			</a:t>
            </a:r>
            <a:r>
              <a:rPr lang="en-US" dirty="0">
                <a:latin typeface="+mj-lt"/>
                <a:cs typeface="Consolas" panose="020B0609020204030204" pitchFamily="49" charset="0"/>
              </a:rPr>
              <a:t>(returns first match)</a:t>
            </a:r>
          </a:p>
          <a:p>
            <a:pPr marL="1368000" lvl="4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str_extract_all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Somewhere I've hidden a prize and another 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	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prize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368000" lvl="4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“prize”   “prize”		</a:t>
            </a:r>
            <a:r>
              <a:rPr lang="en-US" dirty="0">
                <a:latin typeface="+mj-lt"/>
                <a:cs typeface="Consolas" panose="020B0609020204030204" pitchFamily="49" charset="0"/>
              </a:rPr>
              <a:t>(returns all matches)</a:t>
            </a:r>
          </a:p>
          <a:p>
            <a:pPr marL="1368000" lvl="4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033E77-A802-4EAB-BC11-7B242577770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79" y="1844824"/>
            <a:ext cx="10513368" cy="3887787"/>
          </a:xfrm>
        </p:spPr>
        <p:txBody>
          <a:bodyPr/>
          <a:lstStyle/>
          <a:p>
            <a:pPr lvl="1"/>
            <a:r>
              <a:rPr lang="en-US" dirty="0"/>
              <a:t>What  if we want to extract or detect features more generally?</a:t>
            </a:r>
          </a:p>
          <a:p>
            <a:pPr marL="684000" lvl="2" indent="0">
              <a:buNone/>
            </a:pPr>
            <a:r>
              <a:rPr lang="en-US" dirty="0"/>
              <a:t>	E.g. what would you do if you want to extract all the first names from such a text?</a:t>
            </a:r>
          </a:p>
          <a:p>
            <a:pPr marL="684000" lvl="2" indent="0">
              <a:buNone/>
            </a:pPr>
            <a:r>
              <a:rPr lang="en-US" dirty="0">
                <a:solidFill>
                  <a:srgbClr val="3353B7"/>
                </a:solidFill>
              </a:rPr>
              <a:t>	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text &lt;- 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-Chadi Tarik AFL-H-359 +41 44 634 52 03Caramani Daniele AFL-H-344 +41 44 634 40 10Donnay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Karsten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AFL-H-350 +41 44 634 58 57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684000" lvl="2" indent="0">
              <a:buNone/>
            </a:pP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unlist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str_extract_all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= text, </a:t>
            </a:r>
            <a:b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pattern =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[A-Z]{1}[a-z]+ [A-Z]{1}[a-z]+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6840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"Chadi Tarik"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Caramani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Daniele"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Donnay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Karsten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684000" lvl="2" indent="0">
              <a:buNone/>
            </a:pPr>
            <a:endParaRPr lang="en-US" dirty="0"/>
          </a:p>
          <a:p>
            <a:pPr marL="342000" lvl="1" indent="0">
              <a:buNone/>
            </a:pPr>
            <a:r>
              <a:rPr lang="en-US" dirty="0"/>
              <a:t>Regular expressions were the solution here!</a:t>
            </a:r>
          </a:p>
          <a:p>
            <a:pPr lvl="1"/>
            <a:r>
              <a:rPr lang="en-US" dirty="0"/>
              <a:t>Formal language used in programming</a:t>
            </a:r>
          </a:p>
          <a:p>
            <a:pPr lvl="1"/>
            <a:r>
              <a:rPr lang="en-US" dirty="0"/>
              <a:t>General pattern that matches text</a:t>
            </a:r>
          </a:p>
          <a:p>
            <a:pPr lvl="1"/>
            <a:r>
              <a:rPr lang="en-US" dirty="0"/>
              <a:t>Cross-platform </a:t>
            </a:r>
          </a:p>
          <a:p>
            <a:pPr lvl="1"/>
            <a:r>
              <a:rPr lang="en-US" dirty="0"/>
              <a:t>Can be used to clean text data or extract text features of interest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5F5C92-0421-4043-A8E4-20797D7D2C6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7DFE86-8814-4850-9368-442ECFF436E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FC0D97-AC53-41F2-B5C3-0C900A747559}"/>
              </a:ext>
            </a:extLst>
          </p:cNvPr>
          <p:cNvSpPr txBox="1"/>
          <p:nvPr/>
        </p:nvSpPr>
        <p:spPr>
          <a:xfrm>
            <a:off x="695400" y="2440772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punct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punctuation.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[:alpha:]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[:lower:]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lowercase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[:upper:]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altLang="en-US" sz="1800" dirty="0" err="1">
                <a:solidFill>
                  <a:srgbClr val="000000"/>
                </a:solidFill>
                <a:latin typeface="Open Sans"/>
              </a:rPr>
              <a:t>upperclass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 letters.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[:digit:]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digits.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xdigit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hex digits.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alnum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 and numbers.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cntrl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control characters.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[:graph:]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letters, numbers, and punctuation.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[:print:]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letters, numbers, punctuation, and whitespace.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[:space:]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space characters (basically equivalent to 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).</a:t>
            </a:r>
          </a:p>
          <a:p>
            <a:pPr lvl="0" eaLnBrk="0" hangingPunct="0"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[:blank:]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: space and tab.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5951984" y="2924944"/>
            <a:ext cx="59766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dirty="0"/>
              <a:t> matches a, b, or c.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[a-z]:</a:t>
            </a:r>
            <a:r>
              <a:rPr lang="en-US" dirty="0"/>
              <a:t> matches every character between a and z (in Unicode code point order).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r>
              <a:rPr lang="en-US" dirty="0"/>
              <a:t> matches anything except a, b, or c.</a:t>
            </a:r>
          </a:p>
          <a:p>
            <a:pPr lvl="0" eaLnBrk="0" hangingPunct="0">
              <a:buFontTx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[\^\-]:</a:t>
            </a:r>
            <a:r>
              <a:rPr lang="en-US" dirty="0"/>
              <a:t> matches ^ or -</a:t>
            </a:r>
          </a:p>
        </p:txBody>
      </p:sp>
    </p:spTree>
    <p:extLst>
      <p:ext uri="{BB962C8B-B14F-4D97-AF65-F5344CB8AC3E}">
        <p14:creationId xmlns:p14="http://schemas.microsoft.com/office/powerpoint/2010/main" val="278457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Grouping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Anchors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Repetition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4B626-20B6-4801-A2CE-25AC90736E4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720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Parentheses define a group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gre|ay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"ay"</a:t>
            </a:r>
          </a:p>
          <a:p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str_extract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e|a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)y</a:t>
            </a:r>
            <a:r>
              <a:rPr lang="en-US" dirty="0">
                <a:solidFill>
                  <a:srgbClr val="3353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"grey" "gray"</a:t>
            </a:r>
          </a:p>
        </p:txBody>
      </p:sp>
    </p:spTree>
    <p:extLst>
      <p:ext uri="{BB962C8B-B14F-4D97-AF65-F5344CB8AC3E}">
        <p14:creationId xmlns:p14="http://schemas.microsoft.com/office/powerpoint/2010/main" val="1550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Grouping</a:t>
            </a:r>
          </a:p>
          <a:p>
            <a:pPr lvl="1"/>
            <a:r>
              <a:rPr lang="en-US" dirty="0"/>
              <a:t>Anchors</a:t>
            </a:r>
          </a:p>
          <a:p>
            <a:pPr lvl="1"/>
            <a:r>
              <a:rPr lang="en-US" dirty="0">
                <a:solidFill>
                  <a:srgbClr val="A3ADB7"/>
                </a:solidFill>
              </a:rPr>
              <a:t>Repetition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4B626-20B6-4801-A2CE-25AC90736E4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72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Anchors indicate the start or end of a text.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dirty="0"/>
              <a:t> 	matches the start of string.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 	matches the end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229243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8FAF6711-61FA-4B51-B108-7DB90FCB3C8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  <a:p>
            <a:r>
              <a:rPr lang="en-US" dirty="0"/>
              <a:t>Manipulation of text data</a:t>
            </a:r>
          </a:p>
          <a:p>
            <a:r>
              <a:rPr lang="en-US" dirty="0"/>
              <a:t>Data processing &amp; cleaning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Grouping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Anchors</a:t>
            </a:r>
          </a:p>
          <a:p>
            <a:pPr lvl="1"/>
            <a:r>
              <a:rPr lang="en-US" dirty="0"/>
              <a:t>Repetition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4B626-20B6-4801-A2CE-25AC90736E4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E17B4B-5D31-4E79-98E3-CF7A8A0DEA6C}"/>
              </a:ext>
            </a:extLst>
          </p:cNvPr>
          <p:cNvSpPr txBox="1"/>
          <p:nvPr/>
        </p:nvSpPr>
        <p:spPr>
          <a:xfrm>
            <a:off x="5159896" y="2348880"/>
            <a:ext cx="37444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Signs after an expression indicate how often it should or may appear.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:		 0 or 1.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: 		1 or more.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: 		0 or more.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r>
              <a:rPr lang="en-US" dirty="0"/>
              <a:t>: 		exactly 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{n,}</a:t>
            </a:r>
            <a:r>
              <a:rPr lang="en-US" dirty="0"/>
              <a:t>: 		n or more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n,m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>: 	between n and m</a:t>
            </a:r>
          </a:p>
        </p:txBody>
      </p:sp>
    </p:spTree>
    <p:extLst>
      <p:ext uri="{BB962C8B-B14F-4D97-AF65-F5344CB8AC3E}">
        <p14:creationId xmlns:p14="http://schemas.microsoft.com/office/powerpoint/2010/main" val="414988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useful website to test or look up regular expressions.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2"/>
              </a:rPr>
              <a:t>https://regexr.com/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4B626-20B6-4801-A2CE-25AC90736E4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9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</p:spTree>
    <p:extLst>
      <p:ext uri="{BB962C8B-B14F-4D97-AF65-F5344CB8AC3E}">
        <p14:creationId xmlns:p14="http://schemas.microsoft.com/office/powerpoint/2010/main" val="78123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There are many packages suitable to load specific types of data into R:</a:t>
            </a:r>
          </a:p>
          <a:p>
            <a:pPr lvl="2"/>
            <a:r>
              <a:rPr lang="en-US" b="1" dirty="0" err="1"/>
              <a:t>jsonlite</a:t>
            </a:r>
            <a:r>
              <a:rPr lang="en-US" dirty="0"/>
              <a:t>: for JSON data</a:t>
            </a:r>
          </a:p>
          <a:p>
            <a:pPr lvl="2"/>
            <a:r>
              <a:rPr lang="en-US" b="1" dirty="0"/>
              <a:t>xml2</a:t>
            </a:r>
            <a:r>
              <a:rPr lang="en-US" dirty="0"/>
              <a:t>: for XML data</a:t>
            </a:r>
          </a:p>
          <a:p>
            <a:pPr lvl="2"/>
            <a:r>
              <a:rPr lang="en-US" b="1" dirty="0" err="1"/>
              <a:t>readr</a:t>
            </a:r>
            <a:r>
              <a:rPr lang="en-US" dirty="0"/>
              <a:t>: for Text data</a:t>
            </a:r>
          </a:p>
          <a:p>
            <a:pPr lvl="2"/>
            <a:r>
              <a:rPr lang="en-US" b="1" dirty="0"/>
              <a:t>haven</a:t>
            </a:r>
            <a:r>
              <a:rPr lang="en-US" dirty="0"/>
              <a:t>: for SPSS, SAS, Stata files</a:t>
            </a:r>
          </a:p>
          <a:p>
            <a:pPr lvl="2"/>
            <a:r>
              <a:rPr lang="en-US" b="1" dirty="0" err="1"/>
              <a:t>readxl</a:t>
            </a:r>
            <a:r>
              <a:rPr lang="en-US" dirty="0"/>
              <a:t>: for Microsoft excel files (.</a:t>
            </a:r>
            <a:r>
              <a:rPr lang="en-US" dirty="0" err="1"/>
              <a:t>xls</a:t>
            </a:r>
            <a:r>
              <a:rPr lang="en-US" dirty="0"/>
              <a:t> or .xlsx)</a:t>
            </a:r>
          </a:p>
          <a:p>
            <a:pPr lvl="2"/>
            <a:r>
              <a:rPr lang="en-US" b="1" dirty="0"/>
              <a:t>DBI</a:t>
            </a:r>
            <a:r>
              <a:rPr lang="en-US" dirty="0"/>
              <a:t>: for connections to data bases</a:t>
            </a:r>
          </a:p>
          <a:p>
            <a:pPr lvl="2"/>
            <a:r>
              <a:rPr lang="en-US" b="1" dirty="0" err="1"/>
              <a:t>httr</a:t>
            </a:r>
            <a:r>
              <a:rPr lang="en-US" dirty="0"/>
              <a:t>: to retrieve data from APIs</a:t>
            </a:r>
          </a:p>
          <a:p>
            <a:pPr lvl="2"/>
            <a:r>
              <a:rPr lang="en-US" b="1" dirty="0" err="1"/>
              <a:t>rvest</a:t>
            </a:r>
            <a:r>
              <a:rPr lang="en-US" dirty="0"/>
              <a:t>: to retrieve data from websites/html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4B626-20B6-4801-A2CE-25AC90736E4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Next we switch to R to demonstrate loading and analyzing text data and for the second assignment.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4B626-20B6-4801-A2CE-25AC90736E4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80E779-C42F-4C53-A5FD-FA3E067921E4}"/>
              </a:ext>
            </a:extLst>
          </p:cNvPr>
          <p:cNvSpPr txBox="1"/>
          <p:nvPr/>
        </p:nvSpPr>
        <p:spPr>
          <a:xfrm>
            <a:off x="6084731" y="3252028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</p:spTree>
    <p:extLst>
      <p:ext uri="{BB962C8B-B14F-4D97-AF65-F5344CB8AC3E}">
        <p14:creationId xmlns:p14="http://schemas.microsoft.com/office/powerpoint/2010/main" val="41443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lvl="1"/>
            <a:r>
              <a:rPr lang="en-US" dirty="0"/>
              <a:t>To make data machine readable, we often need to convert it to another format or extract only features we are interested in.</a:t>
            </a:r>
          </a:p>
          <a:p>
            <a:pPr lvl="1"/>
            <a:r>
              <a:rPr lang="en-US" dirty="0"/>
              <a:t>Many ways to save and store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Overview:</a:t>
            </a:r>
          </a:p>
          <a:p>
            <a:pPr lvl="2"/>
            <a:r>
              <a:rPr lang="en-US" dirty="0"/>
              <a:t>HTML and XML</a:t>
            </a:r>
          </a:p>
          <a:p>
            <a:pPr lvl="2"/>
            <a:r>
              <a:rPr lang="en-US" dirty="0"/>
              <a:t>JSON</a:t>
            </a:r>
          </a:p>
          <a:p>
            <a:pPr lvl="3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2BD966-4D56-4923-803B-87FCFEE736F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HTML (Hyper Text Markup Language)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&lt;head&gt;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&lt;title&gt;Page Title&lt;/title&gt;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&lt;/head&gt;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&lt;body&gt;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&lt;h1&gt;This is a Heading&lt;/h1&gt;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&lt;p&gt;This is a paragraph.&lt;/p&gt;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&lt;/body&gt;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2BD966-4D56-4923-803B-87FCFEE736F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HTML (Hyper Text Markup Language)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and end tags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  <a:r>
              <a:rPr lang="en-US" dirty="0"/>
              <a:t> indicate elements</a:t>
            </a:r>
          </a:p>
          <a:p>
            <a:pPr lvl="1"/>
            <a:r>
              <a:rPr lang="en-US" dirty="0"/>
              <a:t>Elements have attributes: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&lt;title id= “a”&gt; … &lt;/title&gt;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has the attribute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id=“a”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  <a:cs typeface="Consolas" panose="020B0609020204030204" pitchFamily="49" charset="0"/>
              </a:rPr>
              <a:t>Every website is built in HTML. HTML files can be displayed by your browser. Can be inspected by right clicking in your browser.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342000" lvl="1" indent="0">
              <a:buNone/>
            </a:pPr>
            <a:r>
              <a:rPr lang="en-US" dirty="0">
                <a:latin typeface="+mj-lt"/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latin typeface="+mj-lt"/>
                <a:cs typeface="Consolas" panose="020B0609020204030204" pitchFamily="49" charset="0"/>
              </a:rPr>
              <a:t>Download page and parse to an XML-file format in R with the </a:t>
            </a:r>
            <a:r>
              <a:rPr lang="en-US" b="1" dirty="0" err="1">
                <a:latin typeface="+mj-lt"/>
                <a:cs typeface="Consolas" panose="020B0609020204030204" pitchFamily="49" charset="0"/>
              </a:rPr>
              <a:t>rvest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xml2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package (they are very similar). Both have a function named </a:t>
            </a:r>
            <a:r>
              <a:rPr lang="en-US" b="1" dirty="0" err="1">
                <a:latin typeface="+mj-lt"/>
                <a:cs typeface="Consolas" panose="020B0609020204030204" pitchFamily="49" charset="0"/>
              </a:rPr>
              <a:t>read_html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().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Then use functions of both packages to </a:t>
            </a:r>
            <a:r>
              <a:rPr lang="en-US">
                <a:latin typeface="+mj-lt"/>
                <a:cs typeface="Consolas" panose="020B0609020204030204" pitchFamily="49" charset="0"/>
              </a:rPr>
              <a:t>inspect data.</a:t>
            </a:r>
            <a:endParaRPr lang="en-US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2BD966-4D56-4923-803B-87FCFEE736F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marL="342000" lvl="1" indent="0">
              <a:buNone/>
            </a:pPr>
            <a:endParaRPr lang="en-US" dirty="0"/>
          </a:p>
          <a:p>
            <a:pPr marL="3420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&lt;menu id="file" value="File"&gt;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&lt;popup&gt;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value="New" onclick="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value="Open" onclick="OpenDoc()"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value="Close" onclick="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CloseDoc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 /&gt;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&lt;/popup&gt;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2BD966-4D56-4923-803B-87FCFEE736F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XML (Extensible Markup Language)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Used to store data (not for visualization as compared to HTML)</a:t>
            </a:r>
          </a:p>
          <a:p>
            <a:pPr lvl="1"/>
            <a:r>
              <a:rPr lang="en-US" dirty="0"/>
              <a:t>Used to exchange information between web services (e.g. apps)</a:t>
            </a:r>
          </a:p>
          <a:p>
            <a:pPr lvl="1"/>
            <a:r>
              <a:rPr lang="en-US" dirty="0"/>
              <a:t>Very flexible and  highly customizable</a:t>
            </a:r>
          </a:p>
          <a:p>
            <a:pPr lvl="1"/>
            <a:endParaRPr lang="en-US" dirty="0"/>
          </a:p>
          <a:p>
            <a:pPr marL="342000" lvl="1" indent="0">
              <a:buNone/>
            </a:pPr>
            <a:r>
              <a:rPr lang="en-US" dirty="0">
                <a:cs typeface="Consolas" panose="020B0609020204030204" pitchFamily="49" charset="0"/>
              </a:rPr>
              <a:t>Workflow in R: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Download data and parse it into R with the </a:t>
            </a:r>
            <a:r>
              <a:rPr lang="en-US" b="1" dirty="0">
                <a:cs typeface="Consolas" panose="020B0609020204030204" pitchFamily="49" charset="0"/>
              </a:rPr>
              <a:t>xml2</a:t>
            </a:r>
            <a:r>
              <a:rPr lang="en-US" dirty="0">
                <a:cs typeface="Consolas" panose="020B0609020204030204" pitchFamily="49" charset="0"/>
              </a:rPr>
              <a:t> package (</a:t>
            </a:r>
            <a:r>
              <a:rPr lang="en-US" b="1" dirty="0" err="1">
                <a:cs typeface="Consolas" panose="020B0609020204030204" pitchFamily="49" charset="0"/>
              </a:rPr>
              <a:t>read_xml</a:t>
            </a:r>
            <a:r>
              <a:rPr lang="en-US" b="1" dirty="0"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Useful functions to inspect and extract information:</a:t>
            </a: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xml</a:t>
            </a:r>
            <a:r>
              <a:rPr lang="en-US" dirty="0" err="1">
                <a:cs typeface="Consolas" panose="020B0609020204030204" pitchFamily="49" charset="0"/>
              </a:rPr>
              <a:t>_</a:t>
            </a:r>
            <a:r>
              <a:rPr lang="en-US" b="1" dirty="0" err="1">
                <a:cs typeface="Consolas" panose="020B0609020204030204" pitchFamily="49" charset="0"/>
              </a:rPr>
              <a:t>nodes</a:t>
            </a:r>
            <a:r>
              <a:rPr lang="en-US" b="1" dirty="0"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to get the nodes of a file.</a:t>
            </a:r>
            <a:endParaRPr lang="en-US" b="1" dirty="0">
              <a:cs typeface="Consolas" panose="020B0609020204030204" pitchFamily="49" charset="0"/>
            </a:endParaRPr>
          </a:p>
          <a:p>
            <a:pPr lvl="3"/>
            <a:r>
              <a:rPr lang="en-US" b="1" dirty="0" err="1">
                <a:cs typeface="Consolas" panose="020B0609020204030204" pitchFamily="49" charset="0"/>
              </a:rPr>
              <a:t>xml</a:t>
            </a:r>
            <a:r>
              <a:rPr lang="en-US" dirty="0" err="1">
                <a:cs typeface="Consolas" panose="020B0609020204030204" pitchFamily="49" charset="0"/>
              </a:rPr>
              <a:t>_</a:t>
            </a:r>
            <a:r>
              <a:rPr lang="en-US" b="1" dirty="0" err="1">
                <a:cs typeface="Consolas" panose="020B0609020204030204" pitchFamily="49" charset="0"/>
              </a:rPr>
              <a:t>children</a:t>
            </a:r>
            <a:r>
              <a:rPr lang="en-US" dirty="0">
                <a:cs typeface="Consolas" panose="020B0609020204030204" pitchFamily="49" charset="0"/>
              </a:rPr>
              <a:t>: to get the content of a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2BD966-4D56-4923-803B-87FCFEE736F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Foundations of Data Science, Exercise 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5529A9-2588-4B56-8179-B88821274081}"/>
              </a:ext>
            </a:extLst>
          </p:cNvPr>
          <p:cNvSpPr txBox="1"/>
          <p:nvPr/>
        </p:nvSpPr>
        <p:spPr>
          <a:xfrm>
            <a:off x="6607954" y="5431562"/>
            <a:ext cx="559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>
                <a:cs typeface="Consolas" panose="020B0609020204030204" pitchFamily="49" charset="0"/>
              </a:rPr>
              <a:t>xml_names</a:t>
            </a:r>
            <a:r>
              <a:rPr lang="en-US" dirty="0">
                <a:cs typeface="Consolas" panose="020B0609020204030204" pitchFamily="49" charset="0"/>
              </a:rPr>
              <a:t>: to retrieve the names of the nodes</a:t>
            </a:r>
          </a:p>
          <a:p>
            <a:pPr marL="285750" indent="-285750">
              <a:buFontTx/>
              <a:buChar char="-"/>
            </a:pPr>
            <a:endParaRPr lang="en-US" sz="500" dirty="0"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>
                <a:cs typeface="Consolas" panose="020B0609020204030204" pitchFamily="49" charset="0"/>
              </a:rPr>
              <a:t>xml_text</a:t>
            </a:r>
            <a:r>
              <a:rPr lang="en-US" dirty="0">
                <a:cs typeface="Consolas" panose="020B0609020204030204" pitchFamily="49" charset="0"/>
              </a:rPr>
              <a:t>: to transform the content into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F186B-42FB-4377-9439-4BD4CD4D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5CDB6-B6EF-4181-81B4-EE8AEF68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10009311" cy="3887787"/>
          </a:xfrm>
        </p:spPr>
        <p:txBody>
          <a:bodyPr/>
          <a:lstStyle/>
          <a:p>
            <a:pPr marL="342000" lvl="1" indent="0">
              <a:buNone/>
            </a:pPr>
            <a:r>
              <a:rPr lang="en-US" b="1" dirty="0"/>
              <a:t>JSON (JavaScript Object Notation)</a:t>
            </a:r>
          </a:p>
          <a:p>
            <a:pPr lvl="1"/>
            <a:endParaRPr lang="en-US" b="1" dirty="0"/>
          </a:p>
          <a:p>
            <a:pPr marL="1026000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{"menu":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"id": "file",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"value": "File",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"popup":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"New", "onclick":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CreateNewDoc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"Open", "onclick": "OpenDoc()"},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{"value": "Close", "onclick":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CloseDoc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()"}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1"/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79624-E89D-4E82-AD6E-D6A59CDAE5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2BD966-4D56-4923-803B-87FCFEE736F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3E4A7-69F1-433C-967D-0C8254B4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2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0B0E17-08EC-48AB-BF4C-F2B6AE2C72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33376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1069</Words>
  <Application>Microsoft Office PowerPoint</Application>
  <PresentationFormat>Breitbild</PresentationFormat>
  <Paragraphs>232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Consolas</vt:lpstr>
      <vt:lpstr>Open Sans</vt:lpstr>
      <vt:lpstr>UZH</vt:lpstr>
      <vt:lpstr>Exercise 2:  Programming &amp; Algorithms </vt:lpstr>
      <vt:lpstr>This session covers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Data processing &amp; cleaning</vt:lpstr>
      <vt:lpstr>Text manipulation in R</vt:lpstr>
      <vt:lpstr>String manipulation</vt:lpstr>
      <vt:lpstr>String manipulation</vt:lpstr>
      <vt:lpstr>String manipulation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Text data</vt:lpstr>
      <vt:lpstr>Text data</vt:lpstr>
      <vt:lpstr>Text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108</cp:revision>
  <dcterms:created xsi:type="dcterms:W3CDTF">2018-11-13T11:10:22Z</dcterms:created>
  <dcterms:modified xsi:type="dcterms:W3CDTF">2020-05-26T15:58:21Z</dcterms:modified>
  <cp:category/>
</cp:coreProperties>
</file>