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89" r:id="rId5"/>
    <p:sldId id="293" r:id="rId6"/>
    <p:sldId id="287" r:id="rId7"/>
    <p:sldId id="288" r:id="rId8"/>
    <p:sldId id="290" r:id="rId9"/>
    <p:sldId id="291" r:id="rId10"/>
    <p:sldId id="292" r:id="rId11"/>
    <p:sldId id="286" r:id="rId12"/>
    <p:sldId id="285" r:id="rId13"/>
    <p:sldId id="294" r:id="rId1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108" d="100"/>
          <a:sy n="108" d="100"/>
        </p:scale>
        <p:origin x="630" y="10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exchange.com/questions/443/etiquette-of-screen-scraping-stack-overflo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1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03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Munzert</a:t>
            </a:r>
            <a:r>
              <a:rPr lang="en-US" dirty="0"/>
              <a:t>: eBay vs. Bidder’s Edge; AP vs. Meltwater; Facebook vs. Pete Warden; United States vs. Aaron Schwartz.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35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https://meta.stackexchange.com/questions/443/etiquette-of-screen-scraping-stack-overflow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89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3BC7-D4DD-4FBD-B6AF-10BF6D0D0D5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258A-F661-4CE8-A9E8-08B2591DF70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795FB6-745B-4895-9AB8-D273F821C926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65-3C7B-42E1-8F2E-86945E639F9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F26-03BD-49D4-9CAF-9E5A08EEC17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23CE6A4-3717-4D9C-8AE6-4164C03636B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rstendonnay.net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4: </a:t>
            </a:r>
            <a:br>
              <a:rPr lang="en-US" dirty="0"/>
            </a:br>
            <a:r>
              <a:rPr lang="en-US" dirty="0"/>
              <a:t>Data Collection &amp; Quality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C19BBD48-B3E1-4452-85D8-08BC8354F03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CB5C97F8-F844-4CCC-9F8A-6E3317B1087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etiquette:</a:t>
            </a:r>
          </a:p>
          <a:p>
            <a:pPr lvl="1"/>
            <a:r>
              <a:rPr lang="en-US" dirty="0"/>
              <a:t>Identify yourself</a:t>
            </a:r>
          </a:p>
          <a:p>
            <a:pPr lvl="1"/>
            <a:r>
              <a:rPr lang="en-US" dirty="0"/>
              <a:t>Only make meaningful requests and not too frequently</a:t>
            </a:r>
          </a:p>
          <a:p>
            <a:pPr lvl="1"/>
            <a:r>
              <a:rPr lang="en-US" dirty="0"/>
              <a:t>Consider other data resources: is there an API? Has there at anytime been a complete download of a website/database?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40587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6075A6C-BDEA-4666-9ADC-92112EFDAC2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data is subject to frequent changes</a:t>
            </a:r>
          </a:p>
          <a:p>
            <a:pPr lvl="1"/>
            <a:r>
              <a:rPr lang="en-US" dirty="0"/>
              <a:t>Websites change their structure</a:t>
            </a:r>
          </a:p>
          <a:p>
            <a:pPr lvl="1"/>
            <a:r>
              <a:rPr lang="en-US" dirty="0"/>
              <a:t>Old content does not get archived (publicly)</a:t>
            </a:r>
          </a:p>
          <a:p>
            <a:pPr lvl="1"/>
            <a:r>
              <a:rPr lang="en-US" dirty="0"/>
              <a:t>Comments get deleted</a:t>
            </a:r>
          </a:p>
          <a:p>
            <a:pPr lvl="1"/>
            <a:endParaRPr lang="en-US" dirty="0"/>
          </a:p>
          <a:p>
            <a:r>
              <a:rPr lang="en-US" dirty="0"/>
              <a:t>As researchers, we need to document our work and make it accessible to others</a:t>
            </a:r>
          </a:p>
          <a:p>
            <a:pPr lvl="1"/>
            <a:r>
              <a:rPr lang="en-US" dirty="0"/>
              <a:t>Save local copies of scraped websites</a:t>
            </a:r>
          </a:p>
          <a:p>
            <a:pPr lvl="1"/>
            <a:r>
              <a:rPr lang="en-US" dirty="0"/>
              <a:t>Keep track of the date of the download</a:t>
            </a:r>
          </a:p>
          <a:p>
            <a:pPr lvl="1"/>
            <a:r>
              <a:rPr lang="en-US" dirty="0"/>
              <a:t>Check if you are allowed to publish the content</a:t>
            </a:r>
          </a:p>
          <a:p>
            <a:pPr lvl="2"/>
            <a:r>
              <a:rPr lang="en-US" dirty="0"/>
              <a:t>Anonymize personal information before publication</a:t>
            </a:r>
          </a:p>
          <a:p>
            <a:pPr lvl="2"/>
            <a:r>
              <a:rPr lang="en-US" dirty="0"/>
              <a:t>Remove copyrighted content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E6075A6C-BDEA-4666-9ADC-92112EFDAC2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Additionallly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EUGDPR specifies how to save data:</a:t>
            </a:r>
          </a:p>
          <a:p>
            <a:pPr lvl="2"/>
            <a:r>
              <a:rPr lang="en-US" dirty="0"/>
              <a:t>Location of hosting server might be important</a:t>
            </a:r>
          </a:p>
          <a:p>
            <a:pPr lvl="2"/>
            <a:r>
              <a:rPr lang="en-US" dirty="0"/>
              <a:t>Access to data needs to be limited physically and with passwords</a:t>
            </a:r>
          </a:p>
          <a:p>
            <a:pPr lvl="2"/>
            <a:r>
              <a:rPr lang="en-US" dirty="0"/>
              <a:t>Careful when saving data (e.g. in your Dropbox folder or adding it temporarily to a </a:t>
            </a:r>
            <a:r>
              <a:rPr lang="en-US" dirty="0" err="1"/>
              <a:t>github</a:t>
            </a:r>
            <a:r>
              <a:rPr lang="en-US" dirty="0"/>
              <a:t> repository)</a:t>
            </a: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C201ED4D-9B3D-428E-A14A-FE532CD31EE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  <a:p>
            <a:r>
              <a:rPr lang="en-US" dirty="0"/>
              <a:t>Legal issues</a:t>
            </a:r>
          </a:p>
          <a:p>
            <a:r>
              <a:rPr lang="en-US"/>
              <a:t>Reproducibility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F45E0C9A-7BB8-4AEE-B816-8F7A1895F29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 might provide data that can be used for research.</a:t>
            </a:r>
          </a:p>
          <a:p>
            <a:r>
              <a:rPr lang="en-US" dirty="0"/>
              <a:t>Basic scraping workflow for static websites: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39920FF-D8F6-423B-A8C8-E5727D9B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4813"/>
              </p:ext>
            </p:extLst>
          </p:nvPr>
        </p:nvGraphicFramePr>
        <p:xfrm>
          <a:off x="993908" y="3068960"/>
          <a:ext cx="106928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9">
                  <a:extLst>
                    <a:ext uri="{9D8B030D-6E8A-4147-A177-3AD203B41FA5}">
                      <a16:colId xmlns:a16="http://schemas.microsoft.com/office/drawing/2014/main" val="972021045"/>
                    </a:ext>
                  </a:extLst>
                </a:gridCol>
                <a:gridCol w="4471588">
                  <a:extLst>
                    <a:ext uri="{9D8B030D-6E8A-4147-A177-3AD203B41FA5}">
                      <a16:colId xmlns:a16="http://schemas.microsoft.com/office/drawing/2014/main" val="3583868470"/>
                    </a:ext>
                  </a:extLst>
                </a:gridCol>
                <a:gridCol w="5214973">
                  <a:extLst>
                    <a:ext uri="{9D8B030D-6E8A-4147-A177-3AD203B41FA5}">
                      <a16:colId xmlns:a16="http://schemas.microsoft.com/office/drawing/2014/main" val="31141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Download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download.file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RCurl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getUrl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RSelenium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remoteDriver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()$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getPageSource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document into R (‘parse’)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xml2::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read_html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Identify XPath to information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  <a:cs typeface="Consolas" panose="020B0609020204030204" pitchFamily="49" charset="0"/>
                        </a:rPr>
                        <a:t>Use e.g. Browser + Inspect or Selector Gadget.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Extract information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html_nodes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html_children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b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rvest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html_names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F45E0C9A-7BB8-4AEE-B816-8F7A1895F29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websites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websites only provide information after an interaction with the websites. Examples are:</a:t>
            </a:r>
          </a:p>
          <a:p>
            <a:pPr lvl="1"/>
            <a:r>
              <a:rPr lang="en-US" dirty="0"/>
              <a:t>Information that requires a log in to the website</a:t>
            </a:r>
          </a:p>
          <a:p>
            <a:pPr lvl="1"/>
            <a:r>
              <a:rPr lang="en-US" dirty="0"/>
              <a:t>Content that loads only after we scrolled down far enough.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To access dynamic websites we use Selenium </a:t>
            </a:r>
            <a:r>
              <a:rPr lang="en-US" dirty="0" err="1"/>
              <a:t>WebDrivers</a:t>
            </a:r>
            <a:r>
              <a:rPr lang="en-US" dirty="0"/>
              <a:t> to interact with a website and then download  it.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23286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C1B8B6ED-2C45-4DA4-B821-6C3116E8012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legal to scrape websites?</a:t>
            </a:r>
          </a:p>
          <a:p>
            <a:r>
              <a:rPr lang="en-US" dirty="0"/>
              <a:t>No clear “Yes” or “No”: If there was any legal action it was mostly about </a:t>
            </a:r>
          </a:p>
          <a:p>
            <a:pPr lvl="2"/>
            <a:r>
              <a:rPr lang="en-US" dirty="0"/>
              <a:t>Privacy concerns</a:t>
            </a:r>
          </a:p>
          <a:p>
            <a:pPr lvl="2"/>
            <a:r>
              <a:rPr lang="en-US" dirty="0"/>
              <a:t>Commercial damage</a:t>
            </a:r>
          </a:p>
          <a:p>
            <a:pPr lvl="2"/>
            <a:r>
              <a:rPr lang="en-US" dirty="0"/>
              <a:t>Large data crawled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909A493-D878-49D5-ADA7-C9F38B05B53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your own work:</a:t>
            </a:r>
          </a:p>
          <a:p>
            <a:pPr lvl="1"/>
            <a:r>
              <a:rPr lang="en-US" dirty="0"/>
              <a:t>Respect copyrights and abide by national law</a:t>
            </a:r>
          </a:p>
          <a:p>
            <a:pPr lvl="1"/>
            <a:r>
              <a:rPr lang="en-US" dirty="0"/>
              <a:t>If in doubt: get the confirmation of the website provider</a:t>
            </a:r>
          </a:p>
          <a:p>
            <a:pPr lvl="1"/>
            <a:r>
              <a:rPr lang="en-US" dirty="0"/>
              <a:t>In the end, you are the one who is responsible for any infringements!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indicator are </a:t>
            </a:r>
            <a:r>
              <a:rPr lang="en-US" i="1" dirty="0"/>
              <a:t>robots.txt-</a:t>
            </a:r>
            <a:r>
              <a:rPr lang="en-US" dirty="0"/>
              <a:t>files on the websites.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54A8F65-32A9-4301-90B8-6508935B3A6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4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Robots.txt</a:t>
            </a:r>
          </a:p>
          <a:p>
            <a:pPr lvl="1"/>
            <a:r>
              <a:rPr lang="en-US" dirty="0"/>
              <a:t>Documentation of permissions and restrictions of bots to content on a website.</a:t>
            </a:r>
          </a:p>
          <a:p>
            <a:pPr lvl="1"/>
            <a:r>
              <a:rPr lang="en-US" dirty="0"/>
              <a:t>Usually accessible in the root directory of a website (e.g. </a:t>
            </a:r>
            <a:r>
              <a:rPr lang="en-US" dirty="0">
                <a:hlinkClick r:id="rId3"/>
              </a:rPr>
              <a:t>www.karstendonnay.net/robots.txt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Robots.txt - files are not some kind of firewall but only recommendations.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importantly: have a look at the basic rules (‘*’)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User-agent: * </a:t>
            </a:r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Disallow: /</a:t>
            </a:r>
          </a:p>
          <a:p>
            <a:pPr marL="342000" lvl="1" indent="0">
              <a:buNone/>
            </a:pPr>
            <a:r>
              <a:rPr lang="en-US" dirty="0"/>
              <a:t>	would mean a general ban of everything.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008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686</Words>
  <Application>Microsoft Office PowerPoint</Application>
  <PresentationFormat>Breitbild</PresentationFormat>
  <Paragraphs>118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Consolas</vt:lpstr>
      <vt:lpstr>UZH</vt:lpstr>
      <vt:lpstr>Exercise 4:  Data Collection &amp; Quality</vt:lpstr>
      <vt:lpstr>This session covers</vt:lpstr>
      <vt:lpstr>Scraping websites</vt:lpstr>
      <vt:lpstr>Scraping websites</vt:lpstr>
      <vt:lpstr>Scraping websites</vt:lpstr>
      <vt:lpstr>Legal issues</vt:lpstr>
      <vt:lpstr>Legal issues</vt:lpstr>
      <vt:lpstr>Legal issues</vt:lpstr>
      <vt:lpstr>Legal issues</vt:lpstr>
      <vt:lpstr>Legal issues</vt:lpstr>
      <vt:lpstr>Reproducibility</vt:lpstr>
      <vt:lpstr>Reproducibility</vt:lpstr>
      <vt:lpstr>Reproducibility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99</cp:revision>
  <dcterms:created xsi:type="dcterms:W3CDTF">2018-11-13T11:10:22Z</dcterms:created>
  <dcterms:modified xsi:type="dcterms:W3CDTF">2020-05-26T15:57:46Z</dcterms:modified>
  <cp:category/>
</cp:coreProperties>
</file>