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4" r:id="rId4"/>
    <p:sldId id="293" r:id="rId5"/>
    <p:sldId id="289" r:id="rId6"/>
  </p:sldIdLst>
  <p:sldSz cx="12192000" cy="6858000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orient="horz" pos="1389" userDrawn="1">
          <p15:clr>
            <a:srgbClr val="A4A3A4"/>
          </p15:clr>
        </p15:guide>
        <p15:guide id="3" orient="horz" pos="383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727" userDrawn="1">
          <p15:clr>
            <a:srgbClr val="A4A3A4"/>
          </p15:clr>
        </p15:guide>
        <p15:guide id="7" pos="3953" userDrawn="1">
          <p15:clr>
            <a:srgbClr val="A4A3A4"/>
          </p15:clr>
        </p15:guide>
        <p15:guide id="8" pos="4861" userDrawn="1">
          <p15:clr>
            <a:srgbClr val="A4A3A4"/>
          </p15:clr>
        </p15:guide>
        <p15:guide id="9" pos="5065" userDrawn="1">
          <p15:clr>
            <a:srgbClr val="A4A3A4"/>
          </p15:clr>
        </p15:guide>
        <p15:guide id="10" pos="7106" userDrawn="1">
          <p15:clr>
            <a:srgbClr val="A4A3A4"/>
          </p15:clr>
        </p15:guide>
        <p15:guide id="11" pos="2819" userDrawn="1">
          <p15:clr>
            <a:srgbClr val="A4A3A4"/>
          </p15:clr>
        </p15:guide>
        <p15:guide id="12" pos="2615" userDrawn="1">
          <p15:clr>
            <a:srgbClr val="A4A3A4"/>
          </p15:clr>
        </p15:guide>
        <p15:guide id="13" pos="574" userDrawn="1">
          <p15:clr>
            <a:srgbClr val="A4A3A4"/>
          </p15:clr>
        </p15:guide>
        <p15:guide id="14" orient="horz" pos="799" userDrawn="1">
          <p15:clr>
            <a:srgbClr val="A4A3A4"/>
          </p15:clr>
        </p15:guide>
        <p15:guide id="15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4674"/>
  </p:normalViewPr>
  <p:slideViewPr>
    <p:cSldViewPr snapToObjects="1">
      <p:cViewPr varScale="1">
        <p:scale>
          <a:sx n="103" d="100"/>
          <a:sy n="103" d="100"/>
        </p:scale>
        <p:origin x="114" y="216"/>
      </p:cViewPr>
      <p:guideLst>
        <p:guide orient="horz" pos="709"/>
        <p:guide orient="horz" pos="1389"/>
        <p:guide orient="horz" pos="3838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orient="horz" pos="799"/>
        <p:guide orient="horz" pos="41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CH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975" y="652463"/>
            <a:ext cx="5786438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CH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54E7F490-E965-9B42-AE49-DA4BC6E663B1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4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1225" y="1989138"/>
            <a:ext cx="10369550" cy="1295400"/>
          </a:xfrm>
        </p:spPr>
        <p:txBody>
          <a:bodyPr/>
          <a:lstStyle>
            <a:lvl1pPr>
              <a:defRPr sz="39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1225" y="3429000"/>
            <a:ext cx="10369550" cy="1752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5599-1977-4CC1-A4EA-FE1BCB67621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9FCC3B"/>
          </p15:clr>
        </p15:guide>
        <p15:guide id="2" orient="horz" pos="2160" userDrawn="1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 bwMode="white">
          <a:xfrm>
            <a:off x="0" y="1125538"/>
            <a:ext cx="12192000" cy="5732462"/>
          </a:xfrm>
          <a:prstGeom prst="rect">
            <a:avLst/>
          </a:prstGeom>
          <a:solidFill>
            <a:srgbClr val="A3ADB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1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5B5CF-D734-4811-B6AA-26C203E6B78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4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1225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6291040" y="2205039"/>
            <a:ext cx="5005388" cy="388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913303-AC70-4732-8742-329B3AF575D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629D-C999-4274-A5AB-4395B5C32AB4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4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2089" y="188912"/>
            <a:ext cx="11807824" cy="648017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2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1" userDrawn="1">
          <p15:clr>
            <a:srgbClr val="9FCC3B"/>
          </p15:clr>
        </p15:guide>
        <p15:guide id="2" pos="7559" userDrawn="1">
          <p15:clr>
            <a:srgbClr val="9FCC3B"/>
          </p15:clr>
        </p15:guide>
        <p15:guide id="3" orient="horz" pos="119" userDrawn="1">
          <p15:clr>
            <a:srgbClr val="9FCC3B"/>
          </p15:clr>
        </p15:guide>
        <p15:guide id="4" orient="horz" pos="4201" userDrawn="1">
          <p15:clr>
            <a:srgbClr val="9FCC3B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924F9-171A-426E-A440-4B1F8D88B8A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2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uzh_logo_e_pos_grau_1mm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44" y="142875"/>
            <a:ext cx="2027238" cy="68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1225" y="1268414"/>
            <a:ext cx="10369550" cy="79243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2205039"/>
            <a:ext cx="10369550" cy="3887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Mastertextformat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1538CC4A-D1AD-4EC8-AB8A-BDF7A6F710A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dirty="0"/>
              <a:t>Page </a:t>
            </a:r>
            <a:fld id="{9D46F3A4-F478-9440-BC8E-B732027F4C8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125538"/>
            <a:ext cx="12192000" cy="0"/>
          </a:xfrm>
          <a:prstGeom prst="line">
            <a:avLst/>
          </a:prstGeom>
          <a:noFill/>
          <a:ln w="15875">
            <a:solidFill>
              <a:srgbClr val="A3ADB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700" dirty="0"/>
          </a:p>
        </p:txBody>
      </p:sp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36000" rIns="0" bIns="0"/>
          <a:lstStyle/>
          <a:p>
            <a:pPr>
              <a:spcBef>
                <a:spcPct val="50000"/>
              </a:spcBef>
            </a:pPr>
            <a:r>
              <a:rPr lang="en-US" sz="1400" b="1" dirty="0"/>
              <a:t>Department of Political Science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7" r:id="rId4"/>
    <p:sldLayoutId id="2147483654" r:id="rId5"/>
    <p:sldLayoutId id="2147483658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A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000" indent="-342000" algn="l" rtl="0" eaLnBrk="1" fontAlgn="base" hangingPunct="1">
        <a:spcBef>
          <a:spcPct val="4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2pPr>
      <a:lvl3pPr marL="1026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3pPr>
      <a:lvl4pPr marL="1368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4pPr>
      <a:lvl5pPr marL="1710000" indent="-342000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4" userDrawn="1">
          <p15:clr>
            <a:srgbClr val="F26B43"/>
          </p15:clr>
        </p15:guide>
        <p15:guide id="2" pos="7106" userDrawn="1">
          <p15:clr>
            <a:srgbClr val="F26B43"/>
          </p15:clr>
        </p15:guide>
        <p15:guide id="3" orient="horz" pos="1389" userDrawn="1">
          <p15:clr>
            <a:srgbClr val="F26B43"/>
          </p15:clr>
        </p15:guide>
        <p15:guide id="4" orient="horz" pos="799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953" userDrawn="1">
          <p15:clr>
            <a:srgbClr val="5ACBF0"/>
          </p15:clr>
        </p15:guide>
        <p15:guide id="8" pos="3727" userDrawn="1">
          <p15:clr>
            <a:srgbClr val="5ACBF0"/>
          </p15:clr>
        </p15:guide>
        <p15:guide id="9" pos="2615" userDrawn="1">
          <p15:clr>
            <a:srgbClr val="5ACBF0"/>
          </p15:clr>
        </p15:guide>
        <p15:guide id="10" pos="2819" userDrawn="1">
          <p15:clr>
            <a:srgbClr val="5ACBF0"/>
          </p15:clr>
        </p15:guide>
        <p15:guide id="11" pos="4861" userDrawn="1">
          <p15:clr>
            <a:srgbClr val="5ACBF0"/>
          </p15:clr>
        </p15:guide>
        <p15:guide id="12" pos="5065" userDrawn="1">
          <p15:clr>
            <a:srgbClr val="5ACBF0"/>
          </p15:clr>
        </p15:guide>
        <p15:guide id="13" orient="horz" pos="709" userDrawn="1">
          <p15:clr>
            <a:srgbClr val="F26B43"/>
          </p15:clr>
        </p15:guide>
        <p15:guide id="1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5: </a:t>
            </a:r>
            <a:br>
              <a:rPr lang="en-US" dirty="0"/>
            </a:br>
            <a:r>
              <a:rPr lang="en-US" dirty="0"/>
              <a:t>Research on Digital Media &amp; APIs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 5 for the lecture ‘Foundations of Data Science’ </a:t>
            </a:r>
          </a:p>
          <a:p>
            <a:r>
              <a:rPr lang="en-US" dirty="0"/>
              <a:t>Prof. Dr. </a:t>
            </a:r>
            <a:r>
              <a:rPr lang="en-US" dirty="0" err="1"/>
              <a:t>Karsten</a:t>
            </a:r>
            <a:r>
              <a:rPr lang="en-US" dirty="0"/>
              <a:t> </a:t>
            </a:r>
            <a:r>
              <a:rPr lang="en-US" dirty="0" err="1"/>
              <a:t>Donnay</a:t>
            </a:r>
            <a:r>
              <a:rPr lang="en-US" dirty="0"/>
              <a:t>, Assistant: Philipp Kling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2D0CE2BB-C024-4653-9EF9-C329275CEC5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400D967C-9D53-4325-BEDA-96A763646039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session covers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Acccessing</a:t>
            </a:r>
            <a:r>
              <a:rPr lang="en-US" dirty="0"/>
              <a:t> APIs</a:t>
            </a:r>
          </a:p>
          <a:p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APIs</a:t>
            </a:r>
          </a:p>
        </p:txBody>
      </p:sp>
    </p:spTree>
    <p:extLst>
      <p:ext uri="{BB962C8B-B14F-4D97-AF65-F5344CB8AC3E}">
        <p14:creationId xmlns:p14="http://schemas.microsoft.com/office/powerpoint/2010/main" val="41443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13CA0A3C-82A8-4CD9-8BAF-272B2DF59F7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Websites sometimes provide access to (parts of) their content via an Application programming interface (API)</a:t>
            </a:r>
          </a:p>
          <a:p>
            <a:r>
              <a:rPr lang="en-US" dirty="0"/>
              <a:t>The motivation for websites is often of commercial nature: providing access to their content makes developing applications that request  information from that website easier, thus, potentially increasing its publicity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Structured data formats are returned (often JSON)</a:t>
            </a:r>
          </a:p>
          <a:p>
            <a:pPr lvl="1"/>
            <a:r>
              <a:rPr lang="en-US" dirty="0"/>
              <a:t>Legal access to data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Content retrieval dependent on rate limits.</a:t>
            </a:r>
          </a:p>
          <a:p>
            <a:pPr lvl="1"/>
            <a:r>
              <a:rPr lang="en-US" dirty="0"/>
              <a:t>Content is dependent  on the provider (we only get what is being provided)</a:t>
            </a:r>
          </a:p>
          <a:p>
            <a:pPr lvl="1"/>
            <a:r>
              <a:rPr lang="en-US" dirty="0"/>
              <a:t>Commercial motivation of provider sometimes not what’s optimal for researchers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9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11225" y="6524625"/>
            <a:ext cx="1246716" cy="215900"/>
          </a:xfrm>
        </p:spPr>
        <p:txBody>
          <a:bodyPr/>
          <a:lstStyle/>
          <a:p>
            <a:fld id="{8D95C793-BA89-4835-B484-CEEC2B4BE083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308" y="6524625"/>
            <a:ext cx="7008284" cy="215900"/>
          </a:xfrm>
        </p:spPr>
        <p:txBody>
          <a:bodyPr/>
          <a:lstStyle/>
          <a:p>
            <a:r>
              <a:rPr lang="en-US"/>
              <a:t>Foundations of Data Science, Exercise 5</a:t>
            </a:r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D46F3A4-F478-9440-BC8E-B732027F4C8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C39920FF-D8F6-423B-A8C8-E5727D9B2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612706"/>
              </p:ext>
            </p:extLst>
          </p:nvPr>
        </p:nvGraphicFramePr>
        <p:xfrm>
          <a:off x="1055440" y="2556826"/>
          <a:ext cx="1078642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680">
                  <a:extLst>
                    <a:ext uri="{9D8B030D-6E8A-4147-A177-3AD203B41FA5}">
                      <a16:colId xmlns:a16="http://schemas.microsoft.com/office/drawing/2014/main" val="972021045"/>
                    </a:ext>
                  </a:extLst>
                </a:gridCol>
                <a:gridCol w="7035184">
                  <a:extLst>
                    <a:ext uri="{9D8B030D-6E8A-4147-A177-3AD203B41FA5}">
                      <a16:colId xmlns:a16="http://schemas.microsoft.com/office/drawing/2014/main" val="3583868470"/>
                    </a:ext>
                  </a:extLst>
                </a:gridCol>
                <a:gridCol w="3009564">
                  <a:extLst>
                    <a:ext uri="{9D8B030D-6E8A-4147-A177-3AD203B41FA5}">
                      <a16:colId xmlns:a16="http://schemas.microsoft.com/office/drawing/2014/main" val="31141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57988"/>
                  </a:ext>
                </a:extLst>
              </a:tr>
              <a:tr h="5257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an overview of the API. What does it provide? Which </a:t>
                      </a:r>
                      <a:r>
                        <a:rPr lang="en-US" dirty="0" err="1"/>
                        <a:t>ratelimits</a:t>
                      </a:r>
                      <a:r>
                        <a:rPr lang="en-US" dirty="0"/>
                        <a:t> are queries subject to?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the documentation of the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9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 there already an R package that enables access to the API? If yes, follow its instructions. If not: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9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needed: create an account or register an application for the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+mj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76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 authentication procedure: does the API use OAuth or can we send requests with URLs.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ROauth</a:t>
                      </a:r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httr</a:t>
                      </a:r>
                      <a:endParaRPr lang="en-US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9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Send query, retrieve information, transform it into R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xml2, </a:t>
                      </a:r>
                      <a:r>
                        <a:rPr lang="en-US" sz="15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jsonlite</a:t>
                      </a:r>
                      <a:endParaRPr lang="en-US" sz="15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9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69650"/>
      </p:ext>
    </p:extLst>
  </p:cSld>
  <p:clrMapOvr>
    <a:masterClrMapping/>
  </p:clrMapOvr>
</p:sld>
</file>

<file path=ppt/theme/theme1.xml><?xml version="1.0" encoding="utf-8"?>
<a:theme xmlns:a="http://schemas.openxmlformats.org/drawingml/2006/main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-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UZH">
        <a:dk1>
          <a:srgbClr val="000000"/>
        </a:dk1>
        <a:lt1>
          <a:srgbClr val="FFFFFF"/>
        </a:lt1>
        <a:dk2>
          <a:srgbClr val="DADEE2"/>
        </a:dk2>
        <a:lt2>
          <a:srgbClr val="FEDC00"/>
        </a:lt2>
        <a:accent1>
          <a:srgbClr val="0028A5"/>
        </a:accent1>
        <a:accent2>
          <a:srgbClr val="A3ADB7"/>
        </a:accent2>
        <a:accent3>
          <a:srgbClr val="DC6027"/>
        </a:accent3>
        <a:accent4>
          <a:srgbClr val="0B82A0"/>
        </a:accent4>
        <a:accent5>
          <a:srgbClr val="2A7F60"/>
        </a:accent5>
        <a:accent6>
          <a:srgbClr val="91C34A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Blau 100%">
      <a:srgbClr val="0028A5"/>
    </a:custClr>
    <a:custClr name="Grau 100%">
      <a:srgbClr val="A3ADB7"/>
    </a:custClr>
    <a:custClr name="Ockerrot 100%">
      <a:srgbClr val="DC6027"/>
    </a:custClr>
    <a:custClr name="Türkis 100%">
      <a:srgbClr val="0B82A0"/>
    </a:custClr>
    <a:custClr name="Flaschengrün 100%">
      <a:srgbClr val="2A7F62"/>
    </a:custClr>
    <a:custClr name="Lindengrün 100%">
      <a:srgbClr val="91C34A"/>
    </a:custClr>
    <a:custClr name="Warmgelb 100%">
      <a:srgbClr val="FEDE0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80%">
      <a:srgbClr val="3353B7"/>
    </a:custClr>
    <a:custClr name="Grau 80%">
      <a:srgbClr val="B5BDC5"/>
    </a:custClr>
    <a:custClr name="Ockerrot 80%">
      <a:srgbClr val="E38052"/>
    </a:custClr>
    <a:custClr name="Türkis 80%">
      <a:srgbClr val="3C9FB6"/>
    </a:custClr>
    <a:custClr name="Flaschengrün 80%">
      <a:srgbClr val="569D85"/>
    </a:custClr>
    <a:custClr name="Lindengrün 80%">
      <a:srgbClr val="AAD470"/>
    </a:custClr>
    <a:custClr name="Warmgelb 80%">
      <a:srgbClr val="FBE65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60%">
      <a:srgbClr val="667EC9"/>
    </a:custClr>
    <a:custClr name="Grau 60%">
      <a:srgbClr val="C8CED4"/>
    </a:custClr>
    <a:custClr name="Ockerrot 60%">
      <a:srgbClr val="EAA07D"/>
    </a:custClr>
    <a:custClr name="Türkis 60%">
      <a:srgbClr val="6BB7C7"/>
    </a:custClr>
    <a:custClr name="Flaschengrün 60%">
      <a:srgbClr val="80B6A4"/>
    </a:custClr>
    <a:custClr name="Lindengrün 60%">
      <a:srgbClr val="BFDF94"/>
    </a:custClr>
    <a:custClr name="Warmgelb 60%">
      <a:srgbClr val="FCEC7C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40%">
      <a:srgbClr val="99A9DB"/>
    </a:custClr>
    <a:custClr name="Grau 40%">
      <a:srgbClr val="DADEE2"/>
    </a:custClr>
    <a:custClr name="Ockerrot 40%">
      <a:srgbClr val="F1BFA9"/>
    </a:custClr>
    <a:custClr name="Türkis 40%">
      <a:srgbClr val="ABCEC2"/>
    </a:custClr>
    <a:custClr name="Flaschengrün 40%">
      <a:srgbClr val="ABCEC2"/>
    </a:custClr>
    <a:custClr name="Lindengrün 40%">
      <a:srgbClr val="D5E9B7"/>
    </a:custClr>
    <a:custClr name="Warmgelb 40%">
      <a:srgbClr val="FDF3A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u 20%">
      <a:srgbClr val="CCD4ED"/>
    </a:custClr>
    <a:custClr name="Grau 20%">
      <a:srgbClr val="EDEFF1"/>
    </a:custClr>
    <a:custClr name="Ockerrot 20%">
      <a:srgbClr val="F8DFD4"/>
    </a:custClr>
    <a:custClr name="Türkis 20%">
      <a:srgbClr val="CFE8EC"/>
    </a:custClr>
    <a:custClr name="Flaschengrün 20%">
      <a:srgbClr val="D5E7E1"/>
    </a:custClr>
    <a:custClr name="Lindengrün 20%">
      <a:srgbClr val="EAF4DB"/>
    </a:custClr>
    <a:custClr name="Warmgelb 20%">
      <a:srgbClr val="FEF9D3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uzh_praesentation_e.potx" id="{749176B2-8F2A-4342-A048-60BED46E758F}" vid="{432F7B11-0F4C-4FE0-A45B-1D1A5AE252E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uzh_praesentation_16-9_e</Template>
  <TotalTime>0</TotalTime>
  <Words>287</Words>
  <Application>Microsoft Office PowerPoint</Application>
  <PresentationFormat>Breitbild</PresentationFormat>
  <Paragraphs>45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Consolas</vt:lpstr>
      <vt:lpstr>UZH</vt:lpstr>
      <vt:lpstr>Exercise 5:  Research on Digital Media &amp; APIs</vt:lpstr>
      <vt:lpstr>This session covers</vt:lpstr>
      <vt:lpstr>Accessing APIs</vt:lpstr>
      <vt:lpstr>Application programming interfaces (APIs)</vt:lpstr>
      <vt:lpstr>Application programming interfaces (APIs)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the title of the presentation here</dc:title>
  <dc:subject/>
  <dc:creator>Microsoft Office User</dc:creator>
  <cp:keywords/>
  <dc:description>Vorlage uzh_praesentationen_16:9_e MSO2016 v3 11.02.2016</dc:description>
  <cp:lastModifiedBy>Philipp Norbert Kling</cp:lastModifiedBy>
  <cp:revision>103</cp:revision>
  <dcterms:created xsi:type="dcterms:W3CDTF">2018-11-13T11:10:22Z</dcterms:created>
  <dcterms:modified xsi:type="dcterms:W3CDTF">2020-05-26T15:57:15Z</dcterms:modified>
  <cp:category/>
</cp:coreProperties>
</file>