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84" r:id="rId4"/>
    <p:sldId id="289" r:id="rId5"/>
    <p:sldId id="293" r:id="rId6"/>
    <p:sldId id="287" r:id="rId7"/>
    <p:sldId id="288" r:id="rId8"/>
    <p:sldId id="290" r:id="rId9"/>
    <p:sldId id="291" r:id="rId10"/>
    <p:sldId id="292" r:id="rId11"/>
    <p:sldId id="286" r:id="rId12"/>
    <p:sldId id="285" r:id="rId13"/>
    <p:sldId id="294" r:id="rId14"/>
  </p:sldIdLst>
  <p:sldSz cx="12192000" cy="6858000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orient="horz" pos="1389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3727" userDrawn="1">
          <p15:clr>
            <a:srgbClr val="A4A3A4"/>
          </p15:clr>
        </p15:guide>
        <p15:guide id="7" pos="3953" userDrawn="1">
          <p15:clr>
            <a:srgbClr val="A4A3A4"/>
          </p15:clr>
        </p15:guide>
        <p15:guide id="8" pos="4861" userDrawn="1">
          <p15:clr>
            <a:srgbClr val="A4A3A4"/>
          </p15:clr>
        </p15:guide>
        <p15:guide id="9" pos="5065" userDrawn="1">
          <p15:clr>
            <a:srgbClr val="A4A3A4"/>
          </p15:clr>
        </p15:guide>
        <p15:guide id="10" pos="7106" userDrawn="1">
          <p15:clr>
            <a:srgbClr val="A4A3A4"/>
          </p15:clr>
        </p15:guide>
        <p15:guide id="11" pos="2819" userDrawn="1">
          <p15:clr>
            <a:srgbClr val="A4A3A4"/>
          </p15:clr>
        </p15:guide>
        <p15:guide id="12" pos="2615" userDrawn="1">
          <p15:clr>
            <a:srgbClr val="A4A3A4"/>
          </p15:clr>
        </p15:guide>
        <p15:guide id="13" pos="574" userDrawn="1">
          <p15:clr>
            <a:srgbClr val="A4A3A4"/>
          </p15:clr>
        </p15:guide>
        <p15:guide id="14" orient="horz" pos="799" userDrawn="1">
          <p15:clr>
            <a:srgbClr val="A4A3A4"/>
          </p15:clr>
        </p15:guide>
        <p15:guide id="15" orient="horz" pos="4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26" autoAdjust="0"/>
    <p:restoredTop sz="94674"/>
  </p:normalViewPr>
  <p:slideViewPr>
    <p:cSldViewPr snapToObjects="1">
      <p:cViewPr varScale="1">
        <p:scale>
          <a:sx n="81" d="100"/>
          <a:sy n="81" d="100"/>
        </p:scale>
        <p:origin x="686" y="67"/>
      </p:cViewPr>
      <p:guideLst>
        <p:guide orient="horz" pos="709"/>
        <p:guide orient="horz" pos="1389"/>
        <p:guide orient="horz" pos="3838"/>
        <p:guide pos="3840"/>
        <p:guide pos="3727"/>
        <p:guide pos="3953"/>
        <p:guide pos="4861"/>
        <p:guide pos="5065"/>
        <p:guide pos="7106"/>
        <p:guide pos="2819"/>
        <p:guide pos="2615"/>
        <p:guide pos="574"/>
        <p:guide orient="horz" pos="799"/>
        <p:guide orient="horz" pos="4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975" y="652463"/>
            <a:ext cx="5786438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54E7F490-E965-9B42-AE49-DA4BC6E663B1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4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.stackexchange.com/questions/443/etiquette-of-screen-scraping-stack-overflow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Simon </a:t>
            </a:r>
            <a:r>
              <a:rPr lang="en-US" dirty="0" err="1"/>
              <a:t>Munzert</a:t>
            </a:r>
            <a:r>
              <a:rPr lang="en-US" dirty="0"/>
              <a:t>: eBay vs. Bidder’s Edge; AP vs. Meltwater; Facebook vs. Pete Warden; United States vs. Aaron Schwartz.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214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Simon </a:t>
            </a:r>
            <a:r>
              <a:rPr lang="en-US" dirty="0" err="1"/>
              <a:t>Munzert</a:t>
            </a:r>
            <a:r>
              <a:rPr lang="en-US" dirty="0"/>
              <a:t>: eBay vs. Bidder’s Edge; AP vs. Meltwater; Facebook vs. Pete Warden; United States vs. Aaron Schwartz.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5036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Simon </a:t>
            </a:r>
            <a:r>
              <a:rPr lang="en-US" dirty="0" err="1"/>
              <a:t>Munzert</a:t>
            </a:r>
            <a:r>
              <a:rPr lang="en-US" dirty="0"/>
              <a:t>: eBay vs. Bidder’s Edge; AP vs. Meltwater; Facebook vs. Pete Warden; United States vs. Aaron Schwartz.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0354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https://meta.stackexchange.com/questions/443/etiquette-of-screen-scraping-stack-overflow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9895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225" y="1989138"/>
            <a:ext cx="10369550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18.6.2020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Science, Exercise 4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white">
          <a:xfrm>
            <a:off x="0" y="1125538"/>
            <a:ext cx="12192000" cy="5732462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18.6.2020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Science, Exercise 4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18.6.2020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4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18.6.2020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Science, Exercise 4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18.6.2020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Science, Exercise 4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uzh_logo_e_pos_grau_1mm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4" y="142875"/>
            <a:ext cx="2027238" cy="6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1225" y="1268414"/>
            <a:ext cx="10369550" cy="79243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2205039"/>
            <a:ext cx="10369550" cy="38877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18.6.2020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Foundations of Data Science, Exercise 4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 dirty="0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700" dirty="0"/>
          </a:p>
        </p:txBody>
      </p:sp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dirty="0"/>
              <a:t>Department of Political Science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4" r:id="rId5"/>
    <p:sldLayoutId id="2147483658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rstendonnay.net/robots.t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4: </a:t>
            </a:r>
            <a:br>
              <a:rPr lang="en-US" dirty="0"/>
            </a:br>
            <a:r>
              <a:rPr lang="en-US" dirty="0"/>
              <a:t>Data Collection &amp; Quality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4 for the lecture ‘Foundations of Data Science’ </a:t>
            </a:r>
          </a:p>
          <a:p>
            <a:r>
              <a:rPr lang="en-US" dirty="0"/>
              <a:t>Prof. Dr. </a:t>
            </a:r>
            <a:r>
              <a:rPr lang="en-US" dirty="0" err="1"/>
              <a:t>Karsten</a:t>
            </a:r>
            <a:r>
              <a:rPr lang="en-US" dirty="0"/>
              <a:t> </a:t>
            </a:r>
            <a:r>
              <a:rPr lang="en-US" dirty="0" err="1"/>
              <a:t>Donnay</a:t>
            </a:r>
            <a:r>
              <a:rPr lang="en-US" dirty="0"/>
              <a:t>, Assistant: Philipp Kling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 dirty="0"/>
              <a:t>18.6.2020</a:t>
            </a: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4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/>
              <a:t>18.6.2020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4</a:t>
            </a:r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 issues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Scraping etiquette:</a:t>
            </a:r>
          </a:p>
          <a:p>
            <a:pPr lvl="1"/>
            <a:r>
              <a:rPr lang="en-US" dirty="0"/>
              <a:t>Identify yourself</a:t>
            </a:r>
          </a:p>
          <a:p>
            <a:pPr lvl="1"/>
            <a:r>
              <a:rPr lang="en-US" dirty="0"/>
              <a:t>Only make meaningful requests and not too frequently</a:t>
            </a:r>
          </a:p>
          <a:p>
            <a:pPr lvl="1"/>
            <a:r>
              <a:rPr lang="en-US" dirty="0"/>
              <a:t>Consider other data resources: is there an API? Has there at anytime been a complete download of a website/database?</a:t>
            </a:r>
          </a:p>
          <a:p>
            <a:pPr lvl="1"/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22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4058763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/>
              <a:t>18.6.2020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4</a:t>
            </a:r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Reproducibility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Online data is subject to frequent changes</a:t>
            </a:r>
          </a:p>
          <a:p>
            <a:pPr lvl="1"/>
            <a:r>
              <a:rPr lang="en-US" dirty="0"/>
              <a:t>Websites change their structure</a:t>
            </a:r>
          </a:p>
          <a:p>
            <a:pPr lvl="1"/>
            <a:r>
              <a:rPr lang="en-US" dirty="0"/>
              <a:t>Old content does not get archived (publicly)</a:t>
            </a:r>
          </a:p>
          <a:p>
            <a:pPr lvl="1"/>
            <a:r>
              <a:rPr lang="en-US" dirty="0"/>
              <a:t>Comments get deleted</a:t>
            </a:r>
          </a:p>
          <a:p>
            <a:pPr lvl="1"/>
            <a:endParaRPr lang="en-US" dirty="0"/>
          </a:p>
          <a:p>
            <a:r>
              <a:rPr lang="en-US" dirty="0"/>
              <a:t>As researchers, we need to document our work and make it accessible to others</a:t>
            </a:r>
          </a:p>
          <a:p>
            <a:pPr lvl="1"/>
            <a:r>
              <a:rPr lang="en-US" dirty="0"/>
              <a:t>Save local copies of scraped websites</a:t>
            </a:r>
          </a:p>
          <a:p>
            <a:pPr lvl="1"/>
            <a:r>
              <a:rPr lang="en-US" dirty="0"/>
              <a:t>Keep track of the date of the download</a:t>
            </a:r>
          </a:p>
          <a:p>
            <a:pPr lvl="1"/>
            <a:r>
              <a:rPr lang="en-US" dirty="0"/>
              <a:t>Check if you are allowed to publish the content</a:t>
            </a:r>
          </a:p>
          <a:p>
            <a:pPr lvl="2"/>
            <a:r>
              <a:rPr lang="en-US" dirty="0"/>
              <a:t>Anonymize personal information before publication</a:t>
            </a:r>
          </a:p>
          <a:p>
            <a:pPr lvl="2"/>
            <a:r>
              <a:rPr lang="en-US" dirty="0"/>
              <a:t>Remove copyrighted content</a:t>
            </a:r>
          </a:p>
          <a:p>
            <a:pPr lvl="1"/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39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/>
              <a:t>18.6.2020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4</a:t>
            </a:r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Reproducibility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Additionallly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EUGDPR specifies how to save data:</a:t>
            </a:r>
          </a:p>
          <a:p>
            <a:pPr lvl="2"/>
            <a:r>
              <a:rPr lang="en-US" dirty="0"/>
              <a:t>Location of hosting server might be important</a:t>
            </a:r>
          </a:p>
          <a:p>
            <a:pPr lvl="2"/>
            <a:r>
              <a:rPr lang="en-US" dirty="0"/>
              <a:t>Access to data needs to be limited physically and with passwords</a:t>
            </a:r>
          </a:p>
          <a:p>
            <a:pPr lvl="2"/>
            <a:r>
              <a:rPr lang="en-US" dirty="0"/>
              <a:t>Careful when saving data (e.g. in your Dropbox folder or adding it temporarily to a </a:t>
            </a:r>
            <a:r>
              <a:rPr lang="en-US" dirty="0" err="1"/>
              <a:t>github</a:t>
            </a:r>
            <a:r>
              <a:rPr lang="en-US" dirty="0"/>
              <a:t> repository)</a:t>
            </a:r>
          </a:p>
          <a:p>
            <a:pPr lvl="1"/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66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/>
              <a:t>18.6.2020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4</a:t>
            </a:r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session covers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Scraping websites</a:t>
            </a:r>
          </a:p>
          <a:p>
            <a:r>
              <a:rPr lang="en-US" dirty="0"/>
              <a:t>Legal issues</a:t>
            </a:r>
          </a:p>
          <a:p>
            <a:r>
              <a:rPr lang="en-US"/>
              <a:t>Reproducibility</a:t>
            </a:r>
          </a:p>
          <a:p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Scraping websites</a:t>
            </a:r>
          </a:p>
        </p:txBody>
      </p:sp>
    </p:spTree>
    <p:extLst>
      <p:ext uri="{BB962C8B-B14F-4D97-AF65-F5344CB8AC3E}">
        <p14:creationId xmlns:p14="http://schemas.microsoft.com/office/powerpoint/2010/main" val="414434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/>
              <a:t>18.6.2020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4</a:t>
            </a:r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Scraping websites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Websites might provide data that can be used for research.</a:t>
            </a:r>
          </a:p>
          <a:p>
            <a:r>
              <a:rPr lang="en-US" dirty="0"/>
              <a:t>Basic scraping workflow for static websites: 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C39920FF-D8F6-423B-A8C8-E5727D9B2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24813"/>
              </p:ext>
            </p:extLst>
          </p:nvPr>
        </p:nvGraphicFramePr>
        <p:xfrm>
          <a:off x="993908" y="3068960"/>
          <a:ext cx="1069282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259">
                  <a:extLst>
                    <a:ext uri="{9D8B030D-6E8A-4147-A177-3AD203B41FA5}">
                      <a16:colId xmlns:a16="http://schemas.microsoft.com/office/drawing/2014/main" val="972021045"/>
                    </a:ext>
                  </a:extLst>
                </a:gridCol>
                <a:gridCol w="4471588">
                  <a:extLst>
                    <a:ext uri="{9D8B030D-6E8A-4147-A177-3AD203B41FA5}">
                      <a16:colId xmlns:a16="http://schemas.microsoft.com/office/drawing/2014/main" val="3583868470"/>
                    </a:ext>
                  </a:extLst>
                </a:gridCol>
                <a:gridCol w="5214973">
                  <a:extLst>
                    <a:ext uri="{9D8B030D-6E8A-4147-A177-3AD203B41FA5}">
                      <a16:colId xmlns:a16="http://schemas.microsoft.com/office/drawing/2014/main" val="3114126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 commands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35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Download the 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download.file</a:t>
                      </a:r>
                      <a:r>
                        <a:rPr lang="en-US" sz="15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br>
                        <a:rPr lang="en-US" sz="15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5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RCurl</a:t>
                      </a:r>
                      <a:r>
                        <a:rPr lang="en-US" sz="15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5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getUrl</a:t>
                      </a:r>
                      <a:r>
                        <a:rPr lang="en-US" sz="15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br>
                        <a:rPr lang="en-US" sz="15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5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RSelenium</a:t>
                      </a:r>
                      <a:r>
                        <a:rPr lang="en-US" sz="15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5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remoteDriver</a:t>
                      </a:r>
                      <a:r>
                        <a:rPr lang="en-US" sz="15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()$</a:t>
                      </a:r>
                      <a:r>
                        <a:rPr lang="en-US" sz="15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getPageSource</a:t>
                      </a:r>
                      <a:r>
                        <a:rPr lang="en-US" sz="15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890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 document into R (‘parse’)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xml2::</a:t>
                      </a:r>
                      <a:r>
                        <a:rPr lang="en-US" sz="15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read_html</a:t>
                      </a:r>
                      <a:r>
                        <a:rPr lang="en-US" sz="15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95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Identify XPath to information of 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  <a:cs typeface="Consolas" panose="020B0609020204030204" pitchFamily="49" charset="0"/>
                        </a:rPr>
                        <a:t>Use e.g. Browser + Inspect or Selector Gadget.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764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Extract information of 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rvest</a:t>
                      </a:r>
                      <a:r>
                        <a:rPr lang="en-US" sz="15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5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html_nodes</a:t>
                      </a:r>
                      <a:r>
                        <a:rPr lang="en-US" sz="15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br>
                        <a:rPr lang="en-US" sz="15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5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rvest</a:t>
                      </a:r>
                      <a:r>
                        <a:rPr lang="en-US" sz="15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5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html_children</a:t>
                      </a:r>
                      <a:r>
                        <a:rPr lang="en-US" sz="15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br>
                        <a:rPr lang="en-US" sz="15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5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rvest</a:t>
                      </a:r>
                      <a:r>
                        <a:rPr lang="en-US" sz="15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5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html_names</a:t>
                      </a:r>
                      <a:r>
                        <a:rPr lang="en-US" sz="15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98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66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/>
              <a:t>18.6.2020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4</a:t>
            </a:r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Scraping websites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websites only provide information after an interaction with the websites. Examples are:</a:t>
            </a:r>
          </a:p>
          <a:p>
            <a:pPr lvl="1"/>
            <a:r>
              <a:rPr lang="en-US" dirty="0"/>
              <a:t>Information that requires a log in to the website</a:t>
            </a:r>
          </a:p>
          <a:p>
            <a:pPr lvl="1"/>
            <a:r>
              <a:rPr lang="en-US" dirty="0"/>
              <a:t>Content that loads only after we scrolled down far enough.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To access dynamic websites we use Selenium </a:t>
            </a:r>
            <a:r>
              <a:rPr lang="en-US" dirty="0" err="1"/>
              <a:t>WebDrivers</a:t>
            </a:r>
            <a:r>
              <a:rPr lang="en-US" dirty="0"/>
              <a:t> to interact with a website and then download  it.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9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 issues</a:t>
            </a:r>
          </a:p>
        </p:txBody>
      </p:sp>
    </p:spTree>
    <p:extLst>
      <p:ext uri="{BB962C8B-B14F-4D97-AF65-F5344CB8AC3E}">
        <p14:creationId xmlns:p14="http://schemas.microsoft.com/office/powerpoint/2010/main" val="232865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/>
              <a:t>18.6.2020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4</a:t>
            </a:r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 issues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it legal to scrape websites?</a:t>
            </a:r>
          </a:p>
          <a:p>
            <a:r>
              <a:rPr lang="en-US" dirty="0"/>
              <a:t>No clear “Yes” or “No”: If there was any legal action it was mostly about </a:t>
            </a:r>
          </a:p>
          <a:p>
            <a:pPr lvl="2"/>
            <a:r>
              <a:rPr lang="en-US" dirty="0"/>
              <a:t>Privacy concerns</a:t>
            </a:r>
          </a:p>
          <a:p>
            <a:pPr lvl="2"/>
            <a:r>
              <a:rPr lang="en-US" dirty="0"/>
              <a:t>Commercial damage</a:t>
            </a:r>
          </a:p>
          <a:p>
            <a:pPr lvl="2"/>
            <a:r>
              <a:rPr lang="en-US" dirty="0"/>
              <a:t>Large data crawled</a:t>
            </a:r>
          </a:p>
          <a:p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19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/>
              <a:t>18.6.2020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4</a:t>
            </a:r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 issues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your own work:</a:t>
            </a:r>
          </a:p>
          <a:p>
            <a:pPr lvl="1"/>
            <a:r>
              <a:rPr lang="en-US" dirty="0"/>
              <a:t>Respect copyrights and abide by national law</a:t>
            </a:r>
          </a:p>
          <a:p>
            <a:pPr lvl="1"/>
            <a:r>
              <a:rPr lang="en-US" dirty="0"/>
              <a:t>If in doubt: get the confirmation of the website provider</a:t>
            </a:r>
          </a:p>
          <a:p>
            <a:pPr lvl="1"/>
            <a:r>
              <a:rPr lang="en-US" dirty="0"/>
              <a:t>In the end, you are the one who is responsible for any infringements!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One indicator are </a:t>
            </a:r>
            <a:r>
              <a:rPr lang="en-US" i="1" dirty="0"/>
              <a:t>robots.txt-</a:t>
            </a:r>
            <a:r>
              <a:rPr lang="en-US" dirty="0"/>
              <a:t>files on the websites.</a:t>
            </a:r>
          </a:p>
          <a:p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56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/>
              <a:t>18.6.2020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4</a:t>
            </a:r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 issues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Robots.txt</a:t>
            </a:r>
          </a:p>
          <a:p>
            <a:pPr lvl="1"/>
            <a:r>
              <a:rPr lang="en-US" dirty="0"/>
              <a:t>Documentation of permissions and restrictions of bots to content on a website.</a:t>
            </a:r>
          </a:p>
          <a:p>
            <a:pPr lvl="1"/>
            <a:r>
              <a:rPr lang="en-US" dirty="0"/>
              <a:t>Usually accessible in the root directory of a website (e.g. </a:t>
            </a:r>
            <a:r>
              <a:rPr lang="en-US" dirty="0">
                <a:hlinkClick r:id="rId3"/>
              </a:rPr>
              <a:t>www.karstendonnay.net/robots.txt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Robots.txt - files are not some kind of firewall but only recommendations.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Most importantly: have a look at the basic rules (‘*’)</a:t>
            </a:r>
          </a:p>
          <a:p>
            <a:pPr marL="102600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User-agent: * </a:t>
            </a:r>
          </a:p>
          <a:p>
            <a:pPr marL="102600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Disallow: /</a:t>
            </a:r>
          </a:p>
          <a:p>
            <a:pPr marL="342000" lvl="1" indent="0">
              <a:buNone/>
            </a:pPr>
            <a:r>
              <a:rPr lang="en-US" dirty="0"/>
              <a:t>	would mean a general ban of everything.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0084"/>
      </p:ext>
    </p:extLst>
  </p:cSld>
  <p:clrMapOvr>
    <a:masterClrMapping/>
  </p:clrMapOvr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e.potx" id="{749176B2-8F2A-4342-A048-60BED46E758F}" vid="{432F7B11-0F4C-4FE0-A45B-1D1A5AE252E3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uzh_praesentation_16-9_e</Template>
  <TotalTime>0</TotalTime>
  <Words>686</Words>
  <Application>Microsoft Office PowerPoint</Application>
  <PresentationFormat>Breitbild</PresentationFormat>
  <Paragraphs>118</Paragraphs>
  <Slides>13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Arial</vt:lpstr>
      <vt:lpstr>Consolas</vt:lpstr>
      <vt:lpstr>UZH</vt:lpstr>
      <vt:lpstr>Exercise 4:  Data Collection &amp; Quality</vt:lpstr>
      <vt:lpstr>This session covers</vt:lpstr>
      <vt:lpstr>Scraping websites</vt:lpstr>
      <vt:lpstr>Scraping websites</vt:lpstr>
      <vt:lpstr>Scraping websites</vt:lpstr>
      <vt:lpstr>Legal issues</vt:lpstr>
      <vt:lpstr>Legal issues</vt:lpstr>
      <vt:lpstr>Legal issues</vt:lpstr>
      <vt:lpstr>Legal issues</vt:lpstr>
      <vt:lpstr>Legal issues</vt:lpstr>
      <vt:lpstr>Reproducibility</vt:lpstr>
      <vt:lpstr>Reproducibility</vt:lpstr>
      <vt:lpstr>Reproducibility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the title of the presentation here</dc:title>
  <dc:subject/>
  <dc:creator>Microsoft Office User</dc:creator>
  <cp:keywords/>
  <dc:description>Vorlage uzh_praesentationen_16:9_e MSO2016 v3 11.02.2016</dc:description>
  <cp:lastModifiedBy>Philipp Norbert Kling</cp:lastModifiedBy>
  <cp:revision>100</cp:revision>
  <dcterms:created xsi:type="dcterms:W3CDTF">2018-11-13T11:10:22Z</dcterms:created>
  <dcterms:modified xsi:type="dcterms:W3CDTF">2020-06-12T15:40:06Z</dcterms:modified>
  <cp:category/>
</cp:coreProperties>
</file>