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4" r:id="rId5"/>
    <p:sldId id="258" r:id="rId6"/>
    <p:sldId id="259" r:id="rId7"/>
    <p:sldId id="261" r:id="rId8"/>
    <p:sldId id="262" r:id="rId9"/>
    <p:sldId id="263" r:id="rId10"/>
    <p:sldId id="266" r:id="rId11"/>
    <p:sldId id="272" r:id="rId12"/>
    <p:sldId id="265" r:id="rId13"/>
    <p:sldId id="269" r:id="rId14"/>
    <p:sldId id="267" r:id="rId15"/>
    <p:sldId id="268" r:id="rId16"/>
    <p:sldId id="270" r:id="rId17"/>
    <p:sldId id="271" r:id="rId18"/>
    <p:sldId id="295" r:id="rId19"/>
    <p:sldId id="273" r:id="rId20"/>
    <p:sldId id="274" r:id="rId21"/>
    <p:sldId id="275" r:id="rId22"/>
    <p:sldId id="285" r:id="rId23"/>
    <p:sldId id="276" r:id="rId24"/>
    <p:sldId id="277" r:id="rId25"/>
    <p:sldId id="278" r:id="rId26"/>
    <p:sldId id="279" r:id="rId27"/>
    <p:sldId id="280" r:id="rId28"/>
    <p:sldId id="281" r:id="rId29"/>
    <p:sldId id="282" r:id="rId30"/>
    <p:sldId id="283" r:id="rId31"/>
    <p:sldId id="284" r:id="rId32"/>
    <p:sldId id="305" r:id="rId33"/>
    <p:sldId id="286" r:id="rId34"/>
    <p:sldId id="287" r:id="rId35"/>
    <p:sldId id="289" r:id="rId36"/>
    <p:sldId id="288" r:id="rId37"/>
    <p:sldId id="290" r:id="rId38"/>
    <p:sldId id="291" r:id="rId39"/>
    <p:sldId id="294" r:id="rId40"/>
    <p:sldId id="292" r:id="rId41"/>
    <p:sldId id="293" r:id="rId42"/>
    <p:sldId id="296" r:id="rId43"/>
    <p:sldId id="297" r:id="rId44"/>
    <p:sldId id="298" r:id="rId45"/>
    <p:sldId id="299" r:id="rId46"/>
    <p:sldId id="300" r:id="rId47"/>
    <p:sldId id="301" r:id="rId48"/>
    <p:sldId id="302" r:id="rId49"/>
    <p:sldId id="303" r:id="rId50"/>
    <p:sldId id="304" r:id="rId51"/>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6" d="100"/>
          <a:sy n="56" d="100"/>
        </p:scale>
        <p:origin x="24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1/2/2021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5thsrd.org/gamemaster_rules/monsters/winter_wolf/" TargetMode="External"/><Relationship Id="rId2" Type="http://schemas.openxmlformats.org/officeDocument/2006/relationships/hyperlink" Target="https://5thsrd.org/gamemaster_rules/monsters/dire_wolf/" TargetMode="External"/><Relationship Id="rId1" Type="http://schemas.openxmlformats.org/officeDocument/2006/relationships/slideLayout" Target="../slideLayouts/slideLayout2.xml"/><Relationship Id="rId6" Type="http://schemas.openxmlformats.org/officeDocument/2006/relationships/hyperlink" Target="https://www.aidedd.org/dnd/monstres.php?vo=cyclops" TargetMode="External"/><Relationship Id="rId5" Type="http://schemas.openxmlformats.org/officeDocument/2006/relationships/hyperlink" Target="https://5thsrd.org/gamemaster_rules/monsters/bandit_captain/" TargetMode="External"/><Relationship Id="rId4" Type="http://schemas.openxmlformats.org/officeDocument/2006/relationships/hyperlink" Target="https://5thsrd.org/gamemaster_rules/monsters/bandi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5thsrd.org/gamemaster_rules/monsters/bandit/" TargetMode="External"/><Relationship Id="rId2" Type="http://schemas.openxmlformats.org/officeDocument/2006/relationships/hyperlink" Target="https://5thsrd.org/gamemaster_rules/monsters/bandit_captai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5thsrd.org/gamemaster_rules/monsters/thug/" TargetMode="External"/><Relationship Id="rId2" Type="http://schemas.openxmlformats.org/officeDocument/2006/relationships/hyperlink" Target="https://5thsrd.org/gamemaster_rules/monsters/knight/" TargetMode="External"/><Relationship Id="rId1" Type="http://schemas.openxmlformats.org/officeDocument/2006/relationships/slideLayout" Target="../slideLayouts/slideLayout2.xml"/><Relationship Id="rId4" Type="http://schemas.openxmlformats.org/officeDocument/2006/relationships/hyperlink" Target="https://5thsrd.org/gamemaster_rules/monsters/hill_gia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5thsrd.org/gamemaster_rules/monsters/bandit_captain/" TargetMode="External"/><Relationship Id="rId2" Type="http://schemas.openxmlformats.org/officeDocument/2006/relationships/hyperlink" Target="https://www.reddit.com/r/UnearthedArcana/comments/8bd71d/pirate_captain_5e_monster_cr7ish/" TargetMode="External"/><Relationship Id="rId1" Type="http://schemas.openxmlformats.org/officeDocument/2006/relationships/slideLayout" Target="../slideLayouts/slideLayout2.xml"/><Relationship Id="rId5" Type="http://schemas.openxmlformats.org/officeDocument/2006/relationships/hyperlink" Target="https://roll20.net/compendium/dnd5e/Conditions#toc_15" TargetMode="External"/><Relationship Id="rId4" Type="http://schemas.openxmlformats.org/officeDocument/2006/relationships/hyperlink" Target="https://5thsrd.org/gamemaster_rules/monsters/or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1cn7EmHDQpCzYWqqQ4BTMbmAA61oxtTv/view"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The Road to </a:t>
            </a:r>
            <a:r>
              <a:rPr lang="en-US" sz="7200" dirty="0" err="1">
                <a:latin typeface="Blackadder ITC" panose="04020505051007020D02" pitchFamily="82" charset="0"/>
              </a:rPr>
              <a:t>Freidom</a:t>
            </a:r>
            <a:endParaRPr lang="en-US" sz="7200" dirty="0">
              <a:latin typeface="Blackadder ITC" panose="04020505051007020D02" pitchFamily="82" charset="0"/>
            </a:endParaRP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Castle </a:t>
            </a:r>
            <a:r>
              <a:rPr lang="en-US" sz="4000" dirty="0" err="1">
                <a:latin typeface="Papyrus" panose="03070502060502030205" pitchFamily="66" charset="0"/>
              </a:rPr>
              <a:t>Tritumus</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Large in stature and very exquisite in detail. The large archways of the front gates lead to massive doors into the main hall. The main hall is adorned with tapestries and </a:t>
            </a:r>
            <a:r>
              <a:rPr lang="en-US" dirty="0" err="1">
                <a:latin typeface="18thCentury" pitchFamily="2" charset="0"/>
              </a:rPr>
              <a:t>paitnings</a:t>
            </a:r>
            <a:r>
              <a:rPr lang="en-US" dirty="0">
                <a:latin typeface="18thCentury" pitchFamily="2" charset="0"/>
              </a:rPr>
              <a:t> depicting the heirs and history of </a:t>
            </a:r>
            <a:r>
              <a:rPr lang="en-US" dirty="0" err="1">
                <a:latin typeface="18thCentury" pitchFamily="2" charset="0"/>
              </a:rPr>
              <a:t>Laqueum</a:t>
            </a:r>
            <a:r>
              <a:rPr lang="en-US" dirty="0">
                <a:latin typeface="18thCentury" pitchFamily="2" charset="0"/>
              </a:rPr>
              <a:t> and </a:t>
            </a:r>
            <a:r>
              <a:rPr lang="en-US" dirty="0" err="1">
                <a:latin typeface="18thCentury" pitchFamily="2" charset="0"/>
              </a:rPr>
              <a:t>Ofrana</a:t>
            </a:r>
            <a:r>
              <a:rPr lang="en-US" dirty="0">
                <a:latin typeface="18thCentury" pitchFamily="2" charset="0"/>
              </a:rPr>
              <a:t> as a whole. The entire hall is lit with a crystal and glass chandelier lit by magical lights.</a:t>
            </a:r>
          </a:p>
          <a:p>
            <a:pPr marL="0" indent="463550">
              <a:buNone/>
            </a:pPr>
            <a:r>
              <a:rPr lang="en-US" dirty="0">
                <a:latin typeface="18thCentury" pitchFamily="2" charset="0"/>
              </a:rPr>
              <a:t>The hall leads to the throne room with 2 ornate thrones. One is well-kept with a red seating and backing. Patterns of lions, kings, and religious patterns (of </a:t>
            </a:r>
            <a:r>
              <a:rPr lang="en-US" dirty="0" err="1">
                <a:latin typeface="18thCentury" pitchFamily="2" charset="0"/>
              </a:rPr>
              <a:t>Waukeen</a:t>
            </a:r>
            <a:r>
              <a:rPr lang="en-US" dirty="0">
                <a:latin typeface="18thCentury" pitchFamily="2" charset="0"/>
              </a:rPr>
              <a:t>) scatter the throne. The other throne is covered in dust and cobwebs but is just as ornate with similar patterns. It has a blue seating and backing. Varnish strip are feeling off of the arm-rests.</a:t>
            </a:r>
          </a:p>
        </p:txBody>
      </p:sp>
    </p:spTree>
    <p:extLst>
      <p:ext uri="{BB962C8B-B14F-4D97-AF65-F5344CB8AC3E}">
        <p14:creationId xmlns:p14="http://schemas.microsoft.com/office/powerpoint/2010/main" val="418843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The Refugium a la Mare</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Multi-story hotel with a lavish lobby and several vacant rooms.</a:t>
            </a:r>
          </a:p>
          <a:p>
            <a:pPr marL="0" indent="463550">
              <a:buNone/>
            </a:pPr>
            <a:r>
              <a:rPr lang="en-US" dirty="0">
                <a:latin typeface="18thCentury" pitchFamily="2" charset="0"/>
              </a:rPr>
              <a:t>The lobby is decorated with expensive paintings, tapestries of </a:t>
            </a:r>
            <a:r>
              <a:rPr lang="en-US" dirty="0" err="1">
                <a:latin typeface="18thCentury" pitchFamily="2" charset="0"/>
              </a:rPr>
              <a:t>Laqueum</a:t>
            </a:r>
            <a:r>
              <a:rPr lang="en-US" dirty="0">
                <a:latin typeface="18thCentury" pitchFamily="2" charset="0"/>
              </a:rPr>
              <a:t>, and various ornate decorative weapons. There are several workers that are bustling in and out of the lobby into various hallways, up/downstairs, and in the kitchen.</a:t>
            </a:r>
          </a:p>
          <a:p>
            <a:pPr marL="0" indent="463550">
              <a:buNone/>
            </a:pPr>
            <a:r>
              <a:rPr lang="en-US" dirty="0">
                <a:latin typeface="18thCentury" pitchFamily="2" charset="0"/>
              </a:rPr>
              <a:t>Each room is decorated with a painting depicting the city of </a:t>
            </a:r>
            <a:r>
              <a:rPr lang="en-US" dirty="0" err="1">
                <a:latin typeface="18thCentury" pitchFamily="2" charset="0"/>
              </a:rPr>
              <a:t>Laqueum</a:t>
            </a:r>
            <a:r>
              <a:rPr lang="en-US" dirty="0">
                <a:latin typeface="18thCentury" pitchFamily="2" charset="0"/>
              </a:rPr>
              <a:t>. They have their own restrooms, empty drawers (one has a prayer book of </a:t>
            </a:r>
            <a:r>
              <a:rPr lang="en-US" dirty="0" err="1">
                <a:latin typeface="18thCentury" pitchFamily="2" charset="0"/>
              </a:rPr>
              <a:t>Waukeen</a:t>
            </a:r>
            <a:r>
              <a:rPr lang="en-US" dirty="0">
                <a:latin typeface="18thCentury" pitchFamily="2" charset="0"/>
              </a:rPr>
              <a:t>), and 2 decorated beds.</a:t>
            </a:r>
          </a:p>
        </p:txBody>
      </p:sp>
    </p:spTree>
    <p:extLst>
      <p:ext uri="{BB962C8B-B14F-4D97-AF65-F5344CB8AC3E}">
        <p14:creationId xmlns:p14="http://schemas.microsoft.com/office/powerpoint/2010/main" val="397784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err="1">
                <a:latin typeface="Papyrus" panose="03070502060502030205" pitchFamily="66" charset="0"/>
              </a:rPr>
              <a:t>Freidom’s</a:t>
            </a:r>
            <a:r>
              <a:rPr lang="en-US" sz="4000" dirty="0">
                <a:latin typeface="Papyrus" panose="03070502060502030205" pitchFamily="66" charset="0"/>
              </a:rPr>
              <a:t> </a:t>
            </a:r>
            <a:r>
              <a:rPr lang="en-US" sz="4000" dirty="0" err="1">
                <a:latin typeface="Papyrus" panose="03070502060502030205" pitchFamily="66" charset="0"/>
              </a:rPr>
              <a:t>Captial</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err="1">
                <a:latin typeface="18thCentury" pitchFamily="2" charset="0"/>
              </a:rPr>
              <a:t>Freidom’s</a:t>
            </a:r>
            <a:r>
              <a:rPr lang="en-US" dirty="0">
                <a:latin typeface="18thCentury" pitchFamily="2" charset="0"/>
              </a:rPr>
              <a:t> capital exists 5 days east of </a:t>
            </a:r>
            <a:r>
              <a:rPr lang="en-US" dirty="0" err="1">
                <a:latin typeface="18thCentury" pitchFamily="2" charset="0"/>
              </a:rPr>
              <a:t>Laqueum</a:t>
            </a:r>
            <a:r>
              <a:rPr lang="en-US" dirty="0">
                <a:latin typeface="18thCentury" pitchFamily="2" charset="0"/>
              </a:rPr>
              <a:t> by land. Taking the </a:t>
            </a:r>
            <a:r>
              <a:rPr lang="en-US" dirty="0" err="1">
                <a:latin typeface="18thCentury" pitchFamily="2" charset="0"/>
              </a:rPr>
              <a:t>Atrius</a:t>
            </a:r>
            <a:r>
              <a:rPr lang="en-US" dirty="0">
                <a:latin typeface="18thCentury" pitchFamily="2" charset="0"/>
              </a:rPr>
              <a:t> River downstream to </a:t>
            </a:r>
            <a:r>
              <a:rPr lang="en-US" dirty="0" err="1">
                <a:latin typeface="18thCentury" pitchFamily="2" charset="0"/>
              </a:rPr>
              <a:t>Laqueum</a:t>
            </a:r>
            <a:r>
              <a:rPr lang="en-US" dirty="0">
                <a:latin typeface="18thCentury" pitchFamily="2" charset="0"/>
              </a:rPr>
              <a:t> is far faster and takes only about 1 day.</a:t>
            </a:r>
          </a:p>
          <a:p>
            <a:pPr marL="0" indent="463550">
              <a:buNone/>
            </a:pPr>
            <a:r>
              <a:rPr lang="en-US" dirty="0" err="1">
                <a:latin typeface="18thCentury" pitchFamily="2" charset="0"/>
              </a:rPr>
              <a:t>Freidom’s</a:t>
            </a:r>
            <a:r>
              <a:rPr lang="en-US" dirty="0">
                <a:latin typeface="18thCentury" pitchFamily="2" charset="0"/>
              </a:rPr>
              <a:t> city is open area that crosses the river with several bridges. Much of the city is spilt into several areas of higher and lower class. The castle itself is situated on a man-made island in the middle of the river. The </a:t>
            </a:r>
            <a:r>
              <a:rPr lang="en-US" dirty="0" err="1">
                <a:latin typeface="18thCentury" pitchFamily="2" charset="0"/>
              </a:rPr>
              <a:t>Agoraplatz</a:t>
            </a:r>
            <a:r>
              <a:rPr lang="en-US" dirty="0">
                <a:latin typeface="18thCentury" pitchFamily="2" charset="0"/>
              </a:rPr>
              <a:t>, also on the man-made island, is teeming with all walks of life. In the </a:t>
            </a:r>
            <a:r>
              <a:rPr lang="en-US" dirty="0" err="1">
                <a:latin typeface="18thCentury" pitchFamily="2" charset="0"/>
              </a:rPr>
              <a:t>Agoraplatz</a:t>
            </a:r>
            <a:r>
              <a:rPr lang="en-US" dirty="0">
                <a:latin typeface="18thCentury" pitchFamily="2" charset="0"/>
              </a:rPr>
              <a:t>, every class is regularly interacting with one another, and it is not uncommon to see King Barnum himself peruse the shops with his guards.</a:t>
            </a:r>
          </a:p>
          <a:p>
            <a:pPr marL="0" indent="463550">
              <a:buNone/>
            </a:pPr>
            <a:r>
              <a:rPr lang="en-US" dirty="0">
                <a:latin typeface="18thCentury" pitchFamily="2" charset="0"/>
              </a:rPr>
              <a:t>Every part of the city is very diverse, accepting races not commonly seen in </a:t>
            </a:r>
            <a:r>
              <a:rPr lang="en-US" dirty="0" err="1">
                <a:latin typeface="18thCentury" pitchFamily="2" charset="0"/>
              </a:rPr>
              <a:t>Ofrana</a:t>
            </a:r>
            <a:r>
              <a:rPr lang="en-US" dirty="0">
                <a:latin typeface="18thCentury" pitchFamily="2" charset="0"/>
              </a:rPr>
              <a:t> to make a living here. While there are some segregated areas of different classes, interacting with others is welcomed.</a:t>
            </a:r>
          </a:p>
          <a:p>
            <a:pPr marL="0" indent="463550">
              <a:buNone/>
            </a:pPr>
            <a:r>
              <a:rPr lang="en-US" dirty="0">
                <a:latin typeface="18thCentury" pitchFamily="2" charset="0"/>
              </a:rPr>
              <a:t>The people of </a:t>
            </a:r>
            <a:r>
              <a:rPr lang="en-US" dirty="0" err="1">
                <a:latin typeface="18thCentury" pitchFamily="2" charset="0"/>
              </a:rPr>
              <a:t>Freidom</a:t>
            </a:r>
            <a:r>
              <a:rPr lang="en-US" dirty="0">
                <a:latin typeface="18thCentury" pitchFamily="2" charset="0"/>
              </a:rPr>
              <a:t> are 25% human, 20% elf, 20% dwarf, and 35% halfling/gnome/dragonborn/</a:t>
            </a:r>
            <a:r>
              <a:rPr lang="en-US" dirty="0" err="1">
                <a:latin typeface="18thCentury" pitchFamily="2" charset="0"/>
              </a:rPr>
              <a:t>tiefling</a:t>
            </a:r>
            <a:r>
              <a:rPr lang="en-US" dirty="0">
                <a:latin typeface="18thCentury" pitchFamily="2" charset="0"/>
              </a:rPr>
              <a:t>/etc..</a:t>
            </a:r>
          </a:p>
        </p:txBody>
      </p:sp>
    </p:spTree>
    <p:extLst>
      <p:ext uri="{BB962C8B-B14F-4D97-AF65-F5344CB8AC3E}">
        <p14:creationId xmlns:p14="http://schemas.microsoft.com/office/powerpoint/2010/main" val="632219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The </a:t>
            </a:r>
            <a:r>
              <a:rPr lang="en-US" sz="4000" dirty="0" err="1">
                <a:latin typeface="Papyrus" panose="03070502060502030205" pitchFamily="66" charset="0"/>
              </a:rPr>
              <a:t>Agoraplatz</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Situated on the center island of Agora, the </a:t>
            </a:r>
            <a:r>
              <a:rPr lang="en-US" dirty="0" err="1">
                <a:latin typeface="18thCentury" pitchFamily="2" charset="0"/>
              </a:rPr>
              <a:t>Agoraplatz</a:t>
            </a:r>
            <a:r>
              <a:rPr lang="en-US" dirty="0">
                <a:latin typeface="18thCentury" pitchFamily="2" charset="0"/>
              </a:rPr>
              <a:t> is a massive park with multiple entrances and exits. Each one crosses to several parts of the city, with an even number of bridges to the Northern and Southern </a:t>
            </a:r>
            <a:r>
              <a:rPr lang="en-US" dirty="0" err="1">
                <a:latin typeface="18thCentury" pitchFamily="2" charset="0"/>
              </a:rPr>
              <a:t>mainlands</a:t>
            </a:r>
            <a:r>
              <a:rPr lang="en-US" dirty="0">
                <a:latin typeface="18thCentury" pitchFamily="2" charset="0"/>
              </a:rPr>
              <a:t>.</a:t>
            </a:r>
          </a:p>
          <a:p>
            <a:pPr marL="0" indent="463550">
              <a:buNone/>
            </a:pPr>
            <a:r>
              <a:rPr lang="en-US" dirty="0">
                <a:latin typeface="18thCentury" pitchFamily="2" charset="0"/>
              </a:rPr>
              <a:t>The park is fully of grassy fields where several food carts, stand shops, and game fields can be seen. A plethora of different folk walk around doing various things.</a:t>
            </a:r>
          </a:p>
          <a:p>
            <a:pPr marL="0" indent="463550">
              <a:buNone/>
            </a:pPr>
            <a:r>
              <a:rPr lang="en-US" dirty="0">
                <a:latin typeface="18thCentury" pitchFamily="2" charset="0"/>
              </a:rPr>
              <a:t>Some of the stand shops sell basic trinkets and kick-knacks from various cultures. The food shops are run by the same people (Halflings) as can be seen in </a:t>
            </a:r>
            <a:r>
              <a:rPr lang="en-US" dirty="0" err="1">
                <a:latin typeface="18thCentury" pitchFamily="2" charset="0"/>
              </a:rPr>
              <a:t>Laqueum’s</a:t>
            </a:r>
            <a:r>
              <a:rPr lang="en-US" dirty="0">
                <a:latin typeface="18thCentury" pitchFamily="2" charset="0"/>
              </a:rPr>
              <a:t> Food Market, but instead their names are Bin, </a:t>
            </a:r>
            <a:r>
              <a:rPr lang="en-US" dirty="0" err="1">
                <a:latin typeface="18thCentury" pitchFamily="2" charset="0"/>
              </a:rPr>
              <a:t>Svin</a:t>
            </a:r>
            <a:r>
              <a:rPr lang="en-US" dirty="0">
                <a:latin typeface="18thCentury" pitchFamily="2" charset="0"/>
              </a:rPr>
              <a:t>, Lin, Yin, Zin, Pin, etc.</a:t>
            </a:r>
          </a:p>
        </p:txBody>
      </p:sp>
    </p:spTree>
    <p:extLst>
      <p:ext uri="{BB962C8B-B14F-4D97-AF65-F5344CB8AC3E}">
        <p14:creationId xmlns:p14="http://schemas.microsoft.com/office/powerpoint/2010/main" val="273481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Castle Barnum</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Situated on the center island of Agora, the castle of Barnum appears old and mossy at glance. The walls of the castle are made of cobblestone and stone bricks. The castle appears fortress-like in nature, with many cannons dotting the top and turrets where guards can be posted.</a:t>
            </a:r>
          </a:p>
          <a:p>
            <a:pPr marL="0" indent="463550">
              <a:buNone/>
            </a:pPr>
            <a:r>
              <a:rPr lang="en-US" dirty="0">
                <a:latin typeface="18thCentury" pitchFamily="2" charset="0"/>
              </a:rPr>
              <a:t>The main hall is simply decorated and small in size. Basic wall-lanterns light the room and simple paintings decorate the walls. 3 thrones end the hall. Each simple wooden chairs with basic pillows and swords/loaded crossbows to the side. The center throne is the largest with King Barnum sitting comfortable chatting with his wife Marie to the left. The throne on his right is empty.</a:t>
            </a:r>
          </a:p>
          <a:p>
            <a:pPr marL="0" indent="463550">
              <a:buNone/>
            </a:pPr>
            <a:r>
              <a:rPr lang="en-US" dirty="0">
                <a:latin typeface="18thCentury" pitchFamily="2" charset="0"/>
              </a:rPr>
              <a:t>Several soldiers in orate and decorated uniforms are bustling in an out of various rooms in the castle.</a:t>
            </a:r>
          </a:p>
        </p:txBody>
      </p:sp>
    </p:spTree>
    <p:extLst>
      <p:ext uri="{BB962C8B-B14F-4D97-AF65-F5344CB8AC3E}">
        <p14:creationId xmlns:p14="http://schemas.microsoft.com/office/powerpoint/2010/main" val="208029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Important NPC List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r>
              <a:rPr lang="en-US" dirty="0">
                <a:latin typeface="18thCentury" pitchFamily="2" charset="0"/>
              </a:rPr>
              <a:t>King Gareth </a:t>
            </a:r>
            <a:r>
              <a:rPr lang="en-US" dirty="0" err="1">
                <a:latin typeface="18thCentury" pitchFamily="2" charset="0"/>
              </a:rPr>
              <a:t>Tritumus</a:t>
            </a:r>
            <a:r>
              <a:rPr lang="en-US" dirty="0">
                <a:latin typeface="18thCentury" pitchFamily="2" charset="0"/>
              </a:rPr>
              <a:t> of </a:t>
            </a:r>
            <a:r>
              <a:rPr lang="en-US" dirty="0" err="1">
                <a:latin typeface="18thCentury" pitchFamily="2" charset="0"/>
              </a:rPr>
              <a:t>Laqueum</a:t>
            </a:r>
            <a:endParaRPr lang="en-US" dirty="0">
              <a:latin typeface="18thCentury" pitchFamily="2" charset="0"/>
            </a:endParaRPr>
          </a:p>
          <a:p>
            <a:r>
              <a:rPr lang="en-US" dirty="0">
                <a:latin typeface="18thCentury" pitchFamily="2" charset="0"/>
              </a:rPr>
              <a:t>Queen </a:t>
            </a:r>
            <a:r>
              <a:rPr lang="en-US" dirty="0" err="1">
                <a:latin typeface="18thCentury" pitchFamily="2" charset="0"/>
              </a:rPr>
              <a:t>Magni</a:t>
            </a:r>
            <a:r>
              <a:rPr lang="en-US" dirty="0">
                <a:latin typeface="18thCentury" pitchFamily="2" charset="0"/>
              </a:rPr>
              <a:t> </a:t>
            </a:r>
            <a:r>
              <a:rPr lang="en-US" dirty="0" err="1">
                <a:latin typeface="18thCentury" pitchFamily="2" charset="0"/>
              </a:rPr>
              <a:t>Tritumus</a:t>
            </a:r>
            <a:r>
              <a:rPr lang="en-US" dirty="0">
                <a:latin typeface="18thCentury" pitchFamily="2" charset="0"/>
              </a:rPr>
              <a:t> of </a:t>
            </a:r>
            <a:r>
              <a:rPr lang="en-US" dirty="0" err="1">
                <a:latin typeface="18thCentury" pitchFamily="2" charset="0"/>
              </a:rPr>
              <a:t>Laqueum</a:t>
            </a:r>
            <a:r>
              <a:rPr lang="en-US" dirty="0">
                <a:latin typeface="18thCentury" pitchFamily="2" charset="0"/>
              </a:rPr>
              <a:t> (deceased)</a:t>
            </a:r>
          </a:p>
          <a:p>
            <a:r>
              <a:rPr lang="en-US" dirty="0">
                <a:latin typeface="18thCentury" pitchFamily="2" charset="0"/>
              </a:rPr>
              <a:t>Princess Clarissa </a:t>
            </a:r>
            <a:r>
              <a:rPr lang="en-US" dirty="0" err="1">
                <a:latin typeface="18thCentury" pitchFamily="2" charset="0"/>
              </a:rPr>
              <a:t>Tritumus</a:t>
            </a:r>
            <a:r>
              <a:rPr lang="en-US" dirty="0">
                <a:latin typeface="18thCentury" pitchFamily="2" charset="0"/>
              </a:rPr>
              <a:t> 17 (woman in the cart)             Alias: Sophia</a:t>
            </a:r>
          </a:p>
          <a:p>
            <a:r>
              <a:rPr lang="en-US" dirty="0">
                <a:latin typeface="18thCentury" pitchFamily="2" charset="0"/>
              </a:rPr>
              <a:t>King </a:t>
            </a:r>
            <a:r>
              <a:rPr lang="en-US" dirty="0" err="1">
                <a:latin typeface="18thCentury" pitchFamily="2" charset="0"/>
              </a:rPr>
              <a:t>Tobius</a:t>
            </a:r>
            <a:r>
              <a:rPr lang="en-US" dirty="0">
                <a:latin typeface="18thCentury" pitchFamily="2" charset="0"/>
              </a:rPr>
              <a:t> Barnum of </a:t>
            </a:r>
            <a:r>
              <a:rPr lang="en-US" dirty="0" err="1">
                <a:latin typeface="18thCentury" pitchFamily="2" charset="0"/>
              </a:rPr>
              <a:t>Freidom</a:t>
            </a:r>
            <a:endParaRPr lang="en-US" dirty="0">
              <a:latin typeface="18thCentury" pitchFamily="2" charset="0"/>
            </a:endParaRPr>
          </a:p>
          <a:p>
            <a:r>
              <a:rPr lang="en-US" dirty="0">
                <a:latin typeface="18thCentury" pitchFamily="2" charset="0"/>
              </a:rPr>
              <a:t>Queen Marie Barnum of </a:t>
            </a:r>
            <a:r>
              <a:rPr lang="en-US" dirty="0" err="1">
                <a:latin typeface="18thCentury" pitchFamily="2" charset="0"/>
              </a:rPr>
              <a:t>Freidom</a:t>
            </a:r>
            <a:endParaRPr lang="en-US" dirty="0">
              <a:latin typeface="18thCentury" pitchFamily="2" charset="0"/>
            </a:endParaRPr>
          </a:p>
          <a:p>
            <a:r>
              <a:rPr lang="en-US" dirty="0">
                <a:latin typeface="18thCentury" pitchFamily="2" charset="0"/>
              </a:rPr>
              <a:t>Prince Finn Barnum (secret unknown lover of Clarissa) Alias: Thaddeus</a:t>
            </a:r>
          </a:p>
          <a:p>
            <a:r>
              <a:rPr lang="en-US" dirty="0">
                <a:latin typeface="18thCentury" pitchFamily="2" charset="0"/>
              </a:rPr>
              <a:t>Princess Isabelle Barnum (deceased)</a:t>
            </a:r>
          </a:p>
        </p:txBody>
      </p:sp>
    </p:spTree>
    <p:extLst>
      <p:ext uri="{BB962C8B-B14F-4D97-AF65-F5344CB8AC3E}">
        <p14:creationId xmlns:p14="http://schemas.microsoft.com/office/powerpoint/2010/main" val="465155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Story Beats</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a:latin typeface="18thCentury" pitchFamily="2" charset="0"/>
              </a:rPr>
              <a:t>The Basics of the Story</a:t>
            </a:r>
          </a:p>
        </p:txBody>
      </p:sp>
    </p:spTree>
    <p:extLst>
      <p:ext uri="{BB962C8B-B14F-4D97-AF65-F5344CB8AC3E}">
        <p14:creationId xmlns:p14="http://schemas.microsoft.com/office/powerpoint/2010/main" val="3713534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Night 0</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r>
              <a:rPr lang="en-US" dirty="0">
                <a:latin typeface="18thCentury" pitchFamily="2" charset="0"/>
              </a:rPr>
              <a:t>It’s about 6 p.m. the weather is finally letting up from the pouring rain that lasted for several days beforehand. Each character is met in the town square as instructed from the letters they were given.</a:t>
            </a:r>
          </a:p>
          <a:p>
            <a:r>
              <a:rPr lang="en-US" dirty="0">
                <a:latin typeface="18thCentury" pitchFamily="2" charset="0"/>
              </a:rPr>
              <a:t>A human man approaches the party dressed in a dark cloak. He thanks the party for taking on this task and gives everyone a card with a wax seal that depicts a lion grasping at a coin. He tells the party that this card can be used to stay a night at the Refugium a la Mare for the night, and to bypass the guard inspection tomorrow morning.</a:t>
            </a:r>
          </a:p>
          <a:p>
            <a:r>
              <a:rPr lang="en-US" dirty="0">
                <a:latin typeface="18thCentury" pitchFamily="2" charset="0"/>
              </a:rPr>
              <a:t>Before he leaves, he reminds the party that they are expected to depart from the gates at 7 a.m., everything they should need can be bought with that card, the cart will be in the Refugium parking area, and do NOT look in the cart until you reach Castle Barnum.</a:t>
            </a:r>
          </a:p>
        </p:txBody>
      </p:sp>
    </p:spTree>
    <p:extLst>
      <p:ext uri="{BB962C8B-B14F-4D97-AF65-F5344CB8AC3E}">
        <p14:creationId xmlns:p14="http://schemas.microsoft.com/office/powerpoint/2010/main" val="46818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err="1">
                <a:latin typeface="Papyrus" panose="03070502060502030205" pitchFamily="66" charset="0"/>
              </a:rPr>
              <a:t>Thatchwood</a:t>
            </a:r>
            <a:r>
              <a:rPr lang="en-US" sz="4000" dirty="0">
                <a:latin typeface="Papyrus" panose="03070502060502030205" pitchFamily="66" charset="0"/>
              </a:rPr>
              <a:t> Forest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Read this as the players reach the </a:t>
            </a:r>
            <a:r>
              <a:rPr lang="en-US" dirty="0" err="1">
                <a:latin typeface="18thCentury" pitchFamily="2" charset="0"/>
              </a:rPr>
              <a:t>Thatchwood</a:t>
            </a:r>
            <a:r>
              <a:rPr lang="en-US" dirty="0">
                <a:latin typeface="18thCentury" pitchFamily="2" charset="0"/>
              </a:rPr>
              <a:t> Forest:</a:t>
            </a:r>
          </a:p>
          <a:p>
            <a:pPr marL="0" indent="463550">
              <a:buNone/>
            </a:pPr>
            <a:r>
              <a:rPr lang="en-US" dirty="0">
                <a:latin typeface="18thCentury" pitchFamily="2" charset="0"/>
              </a:rPr>
              <a:t>“Before you is what appears to be a nearly endless array of trees, each woven with a craggily brown vine. Throughout the forest is a perpetual fog that condenses and dissipates throughout the entire forest. Two lantern posts at the entrance of the forest mark a dirt path no bigger than 2 carts wide.”</a:t>
            </a:r>
          </a:p>
          <a:p>
            <a:pPr marL="0" indent="463550">
              <a:buNone/>
            </a:pPr>
            <a:r>
              <a:rPr lang="en-US" dirty="0">
                <a:latin typeface="18thCentury" pitchFamily="2" charset="0"/>
              </a:rPr>
              <a:t>If something is on the vines for more than an hour, the vines will grow onto the surface. Every hour the vines grow 1d4 inches every hour.</a:t>
            </a:r>
          </a:p>
        </p:txBody>
      </p:sp>
    </p:spTree>
    <p:extLst>
      <p:ext uri="{BB962C8B-B14F-4D97-AF65-F5344CB8AC3E}">
        <p14:creationId xmlns:p14="http://schemas.microsoft.com/office/powerpoint/2010/main" val="1225875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Basic Actions During Days of Travel</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This page details what’s likely going to happen as the party travels. Here will be some random encounters and other stuff.</a:t>
            </a:r>
          </a:p>
          <a:p>
            <a:r>
              <a:rPr lang="en-US" dirty="0">
                <a:latin typeface="18thCentury" pitchFamily="2" charset="0"/>
              </a:rPr>
              <a:t>The party looks in the cart: See “They Looked in the Cart”</a:t>
            </a:r>
          </a:p>
          <a:p>
            <a:r>
              <a:rPr lang="en-US" dirty="0">
                <a:latin typeface="18thCentury" pitchFamily="2" charset="0"/>
              </a:rPr>
              <a:t>Passive Perception of 16+, they’ll hear crying at night from cart when standing less than 1 foot from front of cart.</a:t>
            </a:r>
          </a:p>
          <a:p>
            <a:r>
              <a:rPr lang="en-US" dirty="0">
                <a:latin typeface="18thCentury" pitchFamily="2" charset="0"/>
              </a:rPr>
              <a:t>The party ventures into the forest: They see basic supplies in terms of herbs, they might be able to hunt for food, but this is unnecessary if they stocked up.</a:t>
            </a:r>
          </a:p>
          <a:p>
            <a:r>
              <a:rPr lang="en-US" dirty="0">
                <a:latin typeface="18thCentury" pitchFamily="2" charset="0"/>
              </a:rPr>
              <a:t>The party goes to the river in the north: They see the river is heavily flowing (white-water rapids shit), and no boats seem to be on it.</a:t>
            </a:r>
          </a:p>
          <a:p>
            <a:r>
              <a:rPr lang="en-US" dirty="0">
                <a:latin typeface="18thCentury" pitchFamily="2" charset="0"/>
              </a:rPr>
              <a:t>Every day, roll a random encounter with no repeats. Repeats mean nothing happens or reroll (ask if players want it to be longer).</a:t>
            </a:r>
          </a:p>
        </p:txBody>
      </p:sp>
    </p:spTree>
    <p:extLst>
      <p:ext uri="{BB962C8B-B14F-4D97-AF65-F5344CB8AC3E}">
        <p14:creationId xmlns:p14="http://schemas.microsoft.com/office/powerpoint/2010/main" val="157186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dirty="0">
                <a:latin typeface="18thCentury" pitchFamily="2" charset="0"/>
              </a:rPr>
              <a:t>3: Basic Introduction</a:t>
            </a:r>
          </a:p>
          <a:p>
            <a:r>
              <a:rPr lang="en-US" dirty="0">
                <a:latin typeface="18thCentury" pitchFamily="2" charset="0"/>
              </a:rPr>
              <a:t>4-15: Area Descriptions</a:t>
            </a:r>
          </a:p>
          <a:p>
            <a:r>
              <a:rPr lang="en-US" dirty="0">
                <a:latin typeface="18thCentury" pitchFamily="2" charset="0"/>
              </a:rPr>
              <a:t>16-32: Story Beats</a:t>
            </a:r>
          </a:p>
          <a:p>
            <a:pPr lvl="1"/>
            <a:r>
              <a:rPr lang="en-US" sz="2380" dirty="0">
                <a:latin typeface="18thCentury" pitchFamily="2" charset="0"/>
              </a:rPr>
              <a:t>19-28: Random Encounters</a:t>
            </a:r>
          </a:p>
          <a:p>
            <a:r>
              <a:rPr lang="en-US" dirty="0">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Random Encounters</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Roll a d6 and one of these things will happen.</a:t>
            </a:r>
          </a:p>
          <a:p>
            <a:r>
              <a:rPr lang="en-US" dirty="0">
                <a:latin typeface="18thCentury" pitchFamily="2" charset="0"/>
              </a:rPr>
              <a:t>1: The party is attacked 3 Dire Wolves and 2 Winter Wolves.</a:t>
            </a:r>
          </a:p>
          <a:p>
            <a:pPr lvl="1"/>
            <a:r>
              <a:rPr lang="en-US" dirty="0">
                <a:latin typeface="18thCentury" pitchFamily="2" charset="0"/>
                <a:hlinkClick r:id="rId2"/>
              </a:rPr>
              <a:t>https://5thsrd.org/gamemaster_rules/monsters/dire_wolf/</a:t>
            </a:r>
            <a:endParaRPr lang="en-US" dirty="0">
              <a:latin typeface="18thCentury" pitchFamily="2" charset="0"/>
            </a:endParaRPr>
          </a:p>
          <a:p>
            <a:pPr lvl="1"/>
            <a:r>
              <a:rPr lang="en-US" dirty="0">
                <a:latin typeface="18thCentury" pitchFamily="2" charset="0"/>
                <a:hlinkClick r:id="rId3"/>
              </a:rPr>
              <a:t>https://5thsrd.org/gamemaster_rules/monsters/winter_wolf/</a:t>
            </a:r>
            <a:endParaRPr lang="en-US" dirty="0">
              <a:latin typeface="18thCentury" pitchFamily="2" charset="0"/>
            </a:endParaRPr>
          </a:p>
          <a:p>
            <a:r>
              <a:rPr lang="en-US" dirty="0">
                <a:latin typeface="18thCentury" pitchFamily="2" charset="0"/>
              </a:rPr>
              <a:t>2: The party’s path is blocked by a fallen tree. This happens in a wooded area, meaning the cart can’t go around. DC 25 Str.</a:t>
            </a:r>
          </a:p>
          <a:p>
            <a:r>
              <a:rPr lang="en-US" dirty="0">
                <a:latin typeface="18thCentury" pitchFamily="2" charset="0"/>
              </a:rPr>
              <a:t>3: The party is attack by 5 bandits and 3 bandit captains. See the page about the FALA.</a:t>
            </a:r>
          </a:p>
          <a:p>
            <a:pPr lvl="1"/>
            <a:r>
              <a:rPr lang="en-US" dirty="0">
                <a:latin typeface="18thCentury" pitchFamily="2" charset="0"/>
                <a:hlinkClick r:id="rId4"/>
              </a:rPr>
              <a:t>https://5thsrd.org/gamemaster_rules/monsters/bandit/</a:t>
            </a:r>
            <a:endParaRPr lang="en-US" dirty="0">
              <a:latin typeface="18thCentury" pitchFamily="2" charset="0"/>
            </a:endParaRPr>
          </a:p>
          <a:p>
            <a:pPr lvl="1"/>
            <a:r>
              <a:rPr lang="en-US" dirty="0">
                <a:latin typeface="18thCentury" pitchFamily="2" charset="0"/>
                <a:hlinkClick r:id="rId5"/>
              </a:rPr>
              <a:t>https://5thsrd.org/gamemaster_rules/monsters/bandit_captain/</a:t>
            </a:r>
            <a:endParaRPr lang="en-US" dirty="0">
              <a:latin typeface="18thCentury" pitchFamily="2" charset="0"/>
            </a:endParaRPr>
          </a:p>
          <a:p>
            <a:r>
              <a:rPr lang="en-US" dirty="0">
                <a:latin typeface="18thCentury" pitchFamily="2" charset="0"/>
              </a:rPr>
              <a:t>4: The party comes across an Ancient Green Dragon. See </a:t>
            </a:r>
            <a:r>
              <a:rPr lang="en-US" dirty="0" err="1">
                <a:latin typeface="18thCentury" pitchFamily="2" charset="0"/>
              </a:rPr>
              <a:t>Avitus</a:t>
            </a:r>
            <a:r>
              <a:rPr lang="en-US" dirty="0">
                <a:latin typeface="18thCentury" pitchFamily="2" charset="0"/>
              </a:rPr>
              <a:t> of the </a:t>
            </a:r>
            <a:r>
              <a:rPr lang="en-US" dirty="0" err="1">
                <a:latin typeface="18thCentury" pitchFamily="2" charset="0"/>
              </a:rPr>
              <a:t>Thatchwood</a:t>
            </a:r>
            <a:r>
              <a:rPr lang="en-US" dirty="0">
                <a:latin typeface="18thCentury" pitchFamily="2" charset="0"/>
              </a:rPr>
              <a:t> Forest.</a:t>
            </a:r>
          </a:p>
          <a:p>
            <a:r>
              <a:rPr lang="en-US" dirty="0">
                <a:latin typeface="18thCentury" pitchFamily="2" charset="0"/>
              </a:rPr>
              <a:t>5: The party encounters a wounded Cyclops. See </a:t>
            </a:r>
            <a:r>
              <a:rPr lang="en-US" dirty="0" err="1">
                <a:latin typeface="18thCentury" pitchFamily="2" charset="0"/>
              </a:rPr>
              <a:t>Fubor</a:t>
            </a:r>
            <a:r>
              <a:rPr lang="en-US" dirty="0">
                <a:latin typeface="18thCentury" pitchFamily="2" charset="0"/>
              </a:rPr>
              <a:t>.</a:t>
            </a:r>
          </a:p>
          <a:p>
            <a:pPr lvl="1"/>
            <a:r>
              <a:rPr lang="en-US" dirty="0">
                <a:latin typeface="18thCentury" pitchFamily="2" charset="0"/>
                <a:hlinkClick r:id="rId6"/>
              </a:rPr>
              <a:t>https://www.aidedd.org/dnd/monstres.php?vo=cyclops</a:t>
            </a:r>
            <a:endParaRPr lang="en-US" dirty="0">
              <a:latin typeface="18thCentury" pitchFamily="2" charset="0"/>
            </a:endParaRPr>
          </a:p>
          <a:p>
            <a:r>
              <a:rPr lang="en-US" dirty="0">
                <a:latin typeface="18thCentury" pitchFamily="2" charset="0"/>
              </a:rPr>
              <a:t>6: The party encounters a disguised slaver caravan. See The Pirates of </a:t>
            </a:r>
            <a:r>
              <a:rPr lang="en-US" dirty="0" err="1">
                <a:latin typeface="18thCentury" pitchFamily="2" charset="0"/>
              </a:rPr>
              <a:t>Carcanos</a:t>
            </a:r>
            <a:r>
              <a:rPr lang="en-US" dirty="0">
                <a:latin typeface="18thCentury" pitchFamily="2" charset="0"/>
              </a:rPr>
              <a:t>.</a:t>
            </a:r>
          </a:p>
        </p:txBody>
      </p:sp>
    </p:spTree>
    <p:extLst>
      <p:ext uri="{BB962C8B-B14F-4D97-AF65-F5344CB8AC3E}">
        <p14:creationId xmlns:p14="http://schemas.microsoft.com/office/powerpoint/2010/main" val="223295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The </a:t>
            </a:r>
            <a:r>
              <a:rPr lang="en-US" sz="4000" dirty="0" err="1">
                <a:latin typeface="Papyrus" panose="03070502060502030205" pitchFamily="66" charset="0"/>
              </a:rPr>
              <a:t>F.reidom</a:t>
            </a:r>
            <a:r>
              <a:rPr lang="en-US" sz="4000" dirty="0">
                <a:latin typeface="Papyrus" panose="03070502060502030205" pitchFamily="66" charset="0"/>
              </a:rPr>
              <a:t> </a:t>
            </a:r>
            <a:r>
              <a:rPr lang="en-US" sz="4000" dirty="0" err="1">
                <a:latin typeface="Papyrus" panose="03070502060502030205" pitchFamily="66" charset="0"/>
              </a:rPr>
              <a:t>A.gainst</a:t>
            </a:r>
            <a:r>
              <a:rPr lang="en-US" sz="4000" dirty="0">
                <a:latin typeface="Papyrus" panose="03070502060502030205" pitchFamily="66" charset="0"/>
              </a:rPr>
              <a:t> </a:t>
            </a:r>
            <a:r>
              <a:rPr lang="en-US" sz="4000" dirty="0" err="1">
                <a:latin typeface="Papyrus" panose="03070502060502030205" pitchFamily="66" charset="0"/>
              </a:rPr>
              <a:t>L.aqueum</a:t>
            </a:r>
            <a:r>
              <a:rPr lang="en-US" sz="4000" dirty="0">
                <a:latin typeface="Papyrus" panose="03070502060502030205" pitchFamily="66" charset="0"/>
              </a:rPr>
              <a:t> </a:t>
            </a:r>
            <a:r>
              <a:rPr lang="en-US" sz="4000" dirty="0" err="1">
                <a:latin typeface="Papyrus" panose="03070502060502030205" pitchFamily="66" charset="0"/>
              </a:rPr>
              <a:t>A.lliance</a:t>
            </a:r>
            <a:r>
              <a:rPr lang="en-US" sz="4000" dirty="0">
                <a:latin typeface="Papyrus" panose="03070502060502030205" pitchFamily="66" charset="0"/>
              </a:rPr>
              <a:t> (FALA)</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a:xfrm>
            <a:off x="534353" y="2677583"/>
            <a:ext cx="6703695" cy="6845297"/>
          </a:xfrm>
        </p:spPr>
        <p:txBody>
          <a:bodyPr>
            <a:normAutofit lnSpcReduction="10000"/>
          </a:bodyPr>
          <a:lstStyle/>
          <a:p>
            <a:pPr marL="0" indent="463550">
              <a:buNone/>
            </a:pPr>
            <a:r>
              <a:rPr lang="en-US" dirty="0">
                <a:latin typeface="18thCentury" pitchFamily="2" charset="0"/>
              </a:rPr>
              <a:t>The FALA is a terrorist organization that holds deeply-rooted hatred against </a:t>
            </a:r>
            <a:r>
              <a:rPr lang="en-US" dirty="0" err="1">
                <a:latin typeface="18thCentury" pitchFamily="2" charset="0"/>
              </a:rPr>
              <a:t>Laqueum</a:t>
            </a:r>
            <a:r>
              <a:rPr lang="en-US" dirty="0">
                <a:latin typeface="18thCentury" pitchFamily="2" charset="0"/>
              </a:rPr>
              <a:t>. Any citizens or allies of </a:t>
            </a:r>
            <a:r>
              <a:rPr lang="en-US" dirty="0" err="1">
                <a:latin typeface="18thCentury" pitchFamily="2" charset="0"/>
              </a:rPr>
              <a:t>Laqueum</a:t>
            </a:r>
            <a:r>
              <a:rPr lang="en-US" dirty="0">
                <a:latin typeface="18thCentury" pitchFamily="2" charset="0"/>
              </a:rPr>
              <a:t> are enemies to the FALA. They will actively seek out destructive forms of protest against the </a:t>
            </a:r>
            <a:r>
              <a:rPr lang="en-US" dirty="0" err="1">
                <a:latin typeface="18thCentury" pitchFamily="2" charset="0"/>
              </a:rPr>
              <a:t>Laqueum</a:t>
            </a:r>
            <a:r>
              <a:rPr lang="en-US" dirty="0">
                <a:latin typeface="18thCentury" pitchFamily="2" charset="0"/>
              </a:rPr>
              <a:t> atrocities of greed.</a:t>
            </a:r>
          </a:p>
          <a:p>
            <a:pPr marL="0" indent="463550">
              <a:buNone/>
            </a:pPr>
            <a:r>
              <a:rPr lang="en-US" dirty="0">
                <a:latin typeface="18thCentury" pitchFamily="2" charset="0"/>
              </a:rPr>
              <a:t>The party will encounter 3 high-ranking members of the FALA, with 5 lackies. These members will be:</a:t>
            </a:r>
          </a:p>
          <a:p>
            <a:pPr marL="457200" indent="-457200">
              <a:buFont typeface="+mj-lt"/>
              <a:buAutoNum type="arabicPeriod"/>
            </a:pPr>
            <a:r>
              <a:rPr lang="en-US" dirty="0" err="1">
                <a:latin typeface="18thCentury" pitchFamily="2" charset="0"/>
              </a:rPr>
              <a:t>Sirith</a:t>
            </a:r>
            <a:endParaRPr lang="en-US" dirty="0">
              <a:latin typeface="18thCentury" pitchFamily="2" charset="0"/>
            </a:endParaRPr>
          </a:p>
          <a:p>
            <a:pPr marL="519113" indent="463550">
              <a:buNone/>
            </a:pPr>
            <a:r>
              <a:rPr lang="en-US" dirty="0">
                <a:latin typeface="18thCentury" pitchFamily="2" charset="0"/>
              </a:rPr>
              <a:t>The leader of the group, she specializes in scimitars and is overall a mean person.</a:t>
            </a:r>
          </a:p>
          <a:p>
            <a:pPr marL="457200" indent="-457200">
              <a:buFont typeface="+mj-lt"/>
              <a:buAutoNum type="arabicPeriod"/>
            </a:pPr>
            <a:r>
              <a:rPr lang="en-US" dirty="0">
                <a:latin typeface="18thCentury" pitchFamily="2" charset="0"/>
              </a:rPr>
              <a:t>Pipsqueak</a:t>
            </a:r>
          </a:p>
          <a:p>
            <a:pPr marL="463550" indent="463550">
              <a:buNone/>
            </a:pPr>
            <a:r>
              <a:rPr lang="en-US" dirty="0">
                <a:latin typeface="18thCentury" pitchFamily="2" charset="0"/>
              </a:rPr>
              <a:t>The muscle of the group; big and dumb. Has an AC of 18 and 100 health.</a:t>
            </a:r>
          </a:p>
          <a:p>
            <a:pPr marL="457200" indent="-457200">
              <a:buFont typeface="+mj-lt"/>
              <a:buAutoNum type="arabicPeriod"/>
            </a:pPr>
            <a:r>
              <a:rPr lang="en-US" dirty="0">
                <a:latin typeface="18thCentury" pitchFamily="2" charset="0"/>
              </a:rPr>
              <a:t>Bob</a:t>
            </a:r>
          </a:p>
          <a:p>
            <a:pPr marL="463550" indent="463550">
              <a:buNone/>
            </a:pPr>
            <a:r>
              <a:rPr lang="en-US" dirty="0">
                <a:latin typeface="18thCentury" pitchFamily="2" charset="0"/>
              </a:rPr>
              <a:t>The archer of the group. Doesn’t speak much but is deadly with a bow.</a:t>
            </a:r>
          </a:p>
          <a:p>
            <a:pPr marL="0" indent="0">
              <a:buNone/>
            </a:pPr>
            <a:r>
              <a:rPr lang="en-US" dirty="0">
                <a:latin typeface="18thCentury" pitchFamily="2" charset="0"/>
                <a:hlinkClick r:id="rId2"/>
              </a:rPr>
              <a:t>https://5thsrd.org/gamemaster_rules/monsters/bandit_captain/</a:t>
            </a:r>
            <a:endParaRPr lang="en-US" dirty="0">
              <a:latin typeface="18thCentury" pitchFamily="2" charset="0"/>
            </a:endParaRPr>
          </a:p>
          <a:p>
            <a:pPr marL="0" indent="0">
              <a:buNone/>
            </a:pPr>
            <a:r>
              <a:rPr lang="en-US" dirty="0">
                <a:latin typeface="18thCentury" pitchFamily="2" charset="0"/>
                <a:hlinkClick r:id="rId3"/>
              </a:rPr>
              <a:t>https://5thsrd.org/gamemaster_rules/monsters/bandit/</a:t>
            </a:r>
            <a:endParaRPr lang="en-US" dirty="0">
              <a:latin typeface="18thCentury" pitchFamily="2" charset="0"/>
            </a:endParaRPr>
          </a:p>
        </p:txBody>
      </p:sp>
    </p:spTree>
    <p:extLst>
      <p:ext uri="{BB962C8B-B14F-4D97-AF65-F5344CB8AC3E}">
        <p14:creationId xmlns:p14="http://schemas.microsoft.com/office/powerpoint/2010/main" val="1274620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FALA Friends?</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a:xfrm>
            <a:off x="534353" y="2677583"/>
            <a:ext cx="6703695" cy="6845297"/>
          </a:xfrm>
        </p:spPr>
        <p:txBody>
          <a:bodyPr>
            <a:normAutofit/>
          </a:bodyPr>
          <a:lstStyle/>
          <a:p>
            <a:pPr marL="0" indent="463550">
              <a:buNone/>
            </a:pPr>
            <a:r>
              <a:rPr lang="en-US" dirty="0">
                <a:latin typeface="18thCentury" pitchFamily="2" charset="0"/>
              </a:rPr>
              <a:t>If befriended by passing a Deception check vs. </a:t>
            </a:r>
            <a:r>
              <a:rPr lang="en-US" dirty="0" err="1">
                <a:latin typeface="18thCentury" pitchFamily="2" charset="0"/>
              </a:rPr>
              <a:t>Sirith’s</a:t>
            </a:r>
            <a:r>
              <a:rPr lang="en-US" dirty="0">
                <a:latin typeface="18thCentury" pitchFamily="2" charset="0"/>
              </a:rPr>
              <a:t> Insight check, then the FALA gang will try and help the party by offering supplies.</a:t>
            </a:r>
          </a:p>
          <a:p>
            <a:pPr marL="0" indent="463550">
              <a:buNone/>
            </a:pPr>
            <a:r>
              <a:rPr lang="en-US" dirty="0">
                <a:latin typeface="18thCentury" pitchFamily="2" charset="0"/>
              </a:rPr>
              <a:t>With a Persuasion check beating </a:t>
            </a:r>
            <a:r>
              <a:rPr lang="en-US" dirty="0" err="1">
                <a:latin typeface="18thCentury" pitchFamily="2" charset="0"/>
              </a:rPr>
              <a:t>Sirith’s</a:t>
            </a:r>
            <a:r>
              <a:rPr lang="en-US" dirty="0">
                <a:latin typeface="18thCentury" pitchFamily="2" charset="0"/>
              </a:rPr>
              <a:t> Insight check, the FALA gang will tell the party about the FALA’s political foothold on King Barnum. They’ll tell about the bomb-plot to blow up Port </a:t>
            </a:r>
            <a:r>
              <a:rPr lang="en-US" dirty="0" err="1">
                <a:latin typeface="18thCentury" pitchFamily="2" charset="0"/>
              </a:rPr>
              <a:t>Sarim</a:t>
            </a:r>
            <a:r>
              <a:rPr lang="en-US" dirty="0">
                <a:latin typeface="18thCentury" pitchFamily="2" charset="0"/>
              </a:rPr>
              <a:t> and cripple </a:t>
            </a:r>
            <a:r>
              <a:rPr lang="en-US" dirty="0" err="1">
                <a:latin typeface="18thCentury" pitchFamily="2" charset="0"/>
              </a:rPr>
              <a:t>Laqueum’s</a:t>
            </a:r>
            <a:r>
              <a:rPr lang="en-US" dirty="0">
                <a:latin typeface="18thCentury" pitchFamily="2" charset="0"/>
              </a:rPr>
              <a:t> supply line, after which they’ll strike an invasion on the city. If all goes to plan, </a:t>
            </a:r>
            <a:r>
              <a:rPr lang="en-US" dirty="0" err="1">
                <a:latin typeface="18thCentury" pitchFamily="2" charset="0"/>
              </a:rPr>
              <a:t>Laqueum</a:t>
            </a:r>
            <a:r>
              <a:rPr lang="en-US" dirty="0">
                <a:latin typeface="18thCentury" pitchFamily="2" charset="0"/>
              </a:rPr>
              <a:t> will surrender before they even knew what hit them!</a:t>
            </a:r>
          </a:p>
          <a:p>
            <a:pPr marL="0" indent="463550">
              <a:buNone/>
            </a:pPr>
            <a:r>
              <a:rPr lang="en-US" dirty="0">
                <a:latin typeface="18thCentury" pitchFamily="2" charset="0"/>
              </a:rPr>
              <a:t>If this happens after the other cart is passed, the party can triple their speed to go back and stop the bomb-cart if they leave their cart where it is.</a:t>
            </a:r>
          </a:p>
        </p:txBody>
      </p:sp>
    </p:spTree>
    <p:extLst>
      <p:ext uri="{BB962C8B-B14F-4D97-AF65-F5344CB8AC3E}">
        <p14:creationId xmlns:p14="http://schemas.microsoft.com/office/powerpoint/2010/main" val="4789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err="1">
                <a:latin typeface="Papyrus" panose="03070502060502030205" pitchFamily="66" charset="0"/>
              </a:rPr>
              <a:t>Avitus</a:t>
            </a:r>
            <a:r>
              <a:rPr lang="en-US" sz="4000" dirty="0">
                <a:latin typeface="Papyrus" panose="03070502060502030205" pitchFamily="66" charset="0"/>
              </a:rPr>
              <a:t> of the </a:t>
            </a:r>
            <a:r>
              <a:rPr lang="en-US" sz="4000" dirty="0" err="1">
                <a:latin typeface="Papyrus" panose="03070502060502030205" pitchFamily="66" charset="0"/>
              </a:rPr>
              <a:t>Thatchwood</a:t>
            </a:r>
            <a:r>
              <a:rPr lang="en-US" sz="4000" dirty="0">
                <a:latin typeface="Papyrus" panose="03070502060502030205" pitchFamily="66" charset="0"/>
              </a:rPr>
              <a:t> Forest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err="1">
                <a:latin typeface="18thCentury" pitchFamily="2" charset="0"/>
              </a:rPr>
              <a:t>Avitus</a:t>
            </a:r>
            <a:r>
              <a:rPr lang="en-US" dirty="0">
                <a:latin typeface="18thCentury" pitchFamily="2" charset="0"/>
              </a:rPr>
              <a:t> is an ancient green dragon. She once terrorized </a:t>
            </a:r>
            <a:r>
              <a:rPr lang="en-US" dirty="0" err="1">
                <a:latin typeface="18thCentury" pitchFamily="2" charset="0"/>
              </a:rPr>
              <a:t>Ofrana</a:t>
            </a:r>
            <a:r>
              <a:rPr lang="en-US" dirty="0">
                <a:latin typeface="18thCentury" pitchFamily="2" charset="0"/>
              </a:rPr>
              <a:t> many centuries ago but has since faded to legend. She has given up her conquering ways in favor of protecting the forest which she calls home. This happened because she was so good at conquering that she got bored of it. She still hoards her treasure though. Her solitude has developed into profound loneliness and she seeks a conversation with anyone.</a:t>
            </a:r>
          </a:p>
          <a:p>
            <a:pPr marL="0" indent="463550">
              <a:buNone/>
            </a:pPr>
            <a:r>
              <a:rPr lang="en-US" dirty="0">
                <a:latin typeface="18thCentury" pitchFamily="2" charset="0"/>
              </a:rPr>
              <a:t>Should the party attack or offend her, she will demand either the cart or something valuable from each party member. Refusing either will result in a fight which will definitely kill the party. After this fight starts, if the party begs for their lives, she’ll take the cart without question.</a:t>
            </a:r>
          </a:p>
          <a:p>
            <a:pPr marL="0" indent="463550">
              <a:buNone/>
            </a:pPr>
            <a:r>
              <a:rPr lang="en-US" dirty="0">
                <a:latin typeface="18thCentury" pitchFamily="2" charset="0"/>
              </a:rPr>
              <a:t>Should the party simply talk with her, she’ll reveal some history of </a:t>
            </a:r>
            <a:r>
              <a:rPr lang="en-US" dirty="0" err="1">
                <a:latin typeface="18thCentury" pitchFamily="2" charset="0"/>
              </a:rPr>
              <a:t>Ofrana</a:t>
            </a:r>
            <a:r>
              <a:rPr lang="en-US" dirty="0">
                <a:latin typeface="18thCentury" pitchFamily="2" charset="0"/>
              </a:rPr>
              <a:t> (see </a:t>
            </a:r>
            <a:r>
              <a:rPr lang="en-US" dirty="0" err="1">
                <a:latin typeface="18thCentury" pitchFamily="2" charset="0"/>
              </a:rPr>
              <a:t>Avitus</a:t>
            </a:r>
            <a:r>
              <a:rPr lang="en-US" dirty="0">
                <a:latin typeface="18thCentury" pitchFamily="2" charset="0"/>
              </a:rPr>
              <a:t>’ history) and show the party a shortcut path that will speed up the trip by 1 day. She will deny telling the party the location of her hoard, or any political information about either kingdom.</a:t>
            </a:r>
          </a:p>
        </p:txBody>
      </p:sp>
    </p:spTree>
    <p:extLst>
      <p:ext uri="{BB962C8B-B14F-4D97-AF65-F5344CB8AC3E}">
        <p14:creationId xmlns:p14="http://schemas.microsoft.com/office/powerpoint/2010/main" val="231327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err="1">
                <a:latin typeface="Papyrus" panose="03070502060502030205" pitchFamily="66" charset="0"/>
              </a:rPr>
              <a:t>Avitus</a:t>
            </a:r>
            <a:r>
              <a:rPr lang="en-US" sz="4000" dirty="0">
                <a:latin typeface="Papyrus" panose="03070502060502030205" pitchFamily="66" charset="0"/>
              </a:rPr>
              <a:t>’ History</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“I’ve lived in this forest my entire life. The first thing I remember was swimming through the </a:t>
            </a:r>
            <a:r>
              <a:rPr lang="en-US" dirty="0" err="1">
                <a:latin typeface="18thCentury" pitchFamily="2" charset="0"/>
              </a:rPr>
              <a:t>Rahgo</a:t>
            </a:r>
            <a:r>
              <a:rPr lang="en-US" dirty="0">
                <a:latin typeface="18thCentury" pitchFamily="2" charset="0"/>
              </a:rPr>
              <a:t>-…</a:t>
            </a:r>
            <a:r>
              <a:rPr lang="en-US" dirty="0" err="1">
                <a:latin typeface="18thCentury" pitchFamily="2" charset="0"/>
              </a:rPr>
              <a:t>Atrius</a:t>
            </a:r>
            <a:r>
              <a:rPr lang="en-US" dirty="0">
                <a:latin typeface="18thCentury" pitchFamily="2" charset="0"/>
              </a:rPr>
              <a:t> River and catching some fish to eat. When I was around 400 years old, the first men began settling here. I saw them tear apart my home and curse the land. The shit they did to the forest…MY forest!</a:t>
            </a:r>
          </a:p>
          <a:p>
            <a:pPr marL="0" indent="463550">
              <a:buNone/>
            </a:pPr>
            <a:r>
              <a:rPr lang="en-US" dirty="0">
                <a:latin typeface="18thCentury" pitchFamily="2" charset="0"/>
              </a:rPr>
              <a:t>So I did what anyone would do in that situation, I defended my home. I tore down a few towns, let them know they couldn’t get away with it. Then…I got a little greedy, admittedly. Turns out gold is pretty nice, and I loved collecting it. Got myself quite the stash, you see. But that’s in the past now. Those animals figured out how to make do without touching my forest, just walking through it. Don’t really know where all the wood is coming from, to be honest…</a:t>
            </a:r>
          </a:p>
          <a:p>
            <a:pPr marL="0" indent="463550">
              <a:buNone/>
            </a:pPr>
            <a:r>
              <a:rPr lang="en-US" dirty="0">
                <a:latin typeface="18thCentury" pitchFamily="2" charset="0"/>
              </a:rPr>
              <a:t>Anyways, you’re going the long way around you know. I don’t really like humanoids at the best of times, so I’ll show you a quicker way through the forest, tell your little friends about it. But…thanks for listening. Didn’t know I could get lonely…”</a:t>
            </a:r>
          </a:p>
        </p:txBody>
      </p:sp>
    </p:spTree>
    <p:extLst>
      <p:ext uri="{BB962C8B-B14F-4D97-AF65-F5344CB8AC3E}">
        <p14:creationId xmlns:p14="http://schemas.microsoft.com/office/powerpoint/2010/main" val="458981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err="1">
                <a:latin typeface="Papyrus" panose="03070502060502030205" pitchFamily="66" charset="0"/>
              </a:rPr>
              <a:t>Fubor</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err="1">
                <a:latin typeface="18thCentury" pitchFamily="2" charset="0"/>
              </a:rPr>
              <a:t>Fubor</a:t>
            </a:r>
            <a:r>
              <a:rPr lang="en-US" dirty="0">
                <a:latin typeface="18thCentury" pitchFamily="2" charset="0"/>
              </a:rPr>
              <a:t> is a cyclops that will appear as very injured. He will run to the party begging to be spared, misinterpreting the party to be threatening.</a:t>
            </a:r>
          </a:p>
          <a:p>
            <a:pPr marL="0" indent="463550">
              <a:buNone/>
            </a:pPr>
            <a:r>
              <a:rPr lang="en-US" dirty="0">
                <a:latin typeface="18thCentury" pitchFamily="2" charset="0"/>
              </a:rPr>
              <a:t>Moments later, a group of mercenaries will follow in </a:t>
            </a:r>
            <a:r>
              <a:rPr lang="en-US" dirty="0" err="1">
                <a:latin typeface="18thCentury" pitchFamily="2" charset="0"/>
              </a:rPr>
              <a:t>Fubor’s</a:t>
            </a:r>
            <a:r>
              <a:rPr lang="en-US" dirty="0">
                <a:latin typeface="18thCentury" pitchFamily="2" charset="0"/>
              </a:rPr>
              <a:t> footsteps. They will have their weapons drawn and pointed at </a:t>
            </a:r>
            <a:r>
              <a:rPr lang="en-US" dirty="0" err="1">
                <a:latin typeface="18thCentury" pitchFamily="2" charset="0"/>
              </a:rPr>
              <a:t>Fubor</a:t>
            </a:r>
            <a:r>
              <a:rPr lang="en-US" dirty="0">
                <a:latin typeface="18thCentury" pitchFamily="2" charset="0"/>
              </a:rPr>
              <a:t>. The head mercenary will introduce his band as Ivan the Great and his Merry Men.</a:t>
            </a:r>
          </a:p>
          <a:p>
            <a:pPr marL="0" indent="463550">
              <a:buNone/>
            </a:pPr>
            <a:r>
              <a:rPr lang="en-US" dirty="0">
                <a:latin typeface="18thCentury" pitchFamily="2" charset="0"/>
              </a:rPr>
              <a:t>Ivan will tell the party of the murders and pillaging that </a:t>
            </a:r>
            <a:r>
              <a:rPr lang="en-US" dirty="0" err="1">
                <a:latin typeface="18thCentury" pitchFamily="2" charset="0"/>
              </a:rPr>
              <a:t>Fubor</a:t>
            </a:r>
            <a:r>
              <a:rPr lang="en-US" dirty="0">
                <a:latin typeface="18thCentury" pitchFamily="2" charset="0"/>
              </a:rPr>
              <a:t> has committed against the great lands of </a:t>
            </a:r>
            <a:r>
              <a:rPr lang="en-US" dirty="0" err="1">
                <a:latin typeface="18thCentury" pitchFamily="2" charset="0"/>
              </a:rPr>
              <a:t>Ofrana</a:t>
            </a:r>
            <a:r>
              <a:rPr lang="en-US" dirty="0">
                <a:latin typeface="18thCentury" pitchFamily="2" charset="0"/>
              </a:rPr>
              <a:t>, and that such evils shall be purged. </a:t>
            </a:r>
            <a:r>
              <a:rPr lang="en-US" dirty="0" err="1">
                <a:latin typeface="18thCentury" pitchFamily="2" charset="0"/>
              </a:rPr>
              <a:t>Fubor</a:t>
            </a:r>
            <a:r>
              <a:rPr lang="en-US" dirty="0">
                <a:latin typeface="18thCentury" pitchFamily="2" charset="0"/>
              </a:rPr>
              <a:t> will try to convince everyone that he never hurt anyone and has always been nice to everyone he’s ever met. He will likely begin crying while doing so.</a:t>
            </a:r>
          </a:p>
          <a:p>
            <a:pPr marL="0" indent="463550">
              <a:buNone/>
            </a:pPr>
            <a:r>
              <a:rPr lang="en-US" dirty="0">
                <a:latin typeface="18thCentury" pitchFamily="2" charset="0"/>
              </a:rPr>
              <a:t>Kill </a:t>
            </a:r>
            <a:r>
              <a:rPr lang="en-US" dirty="0" err="1">
                <a:latin typeface="18thCentury" pitchFamily="2" charset="0"/>
              </a:rPr>
              <a:t>Fubor</a:t>
            </a:r>
            <a:r>
              <a:rPr lang="en-US" dirty="0">
                <a:latin typeface="18thCentury" pitchFamily="2" charset="0"/>
              </a:rPr>
              <a:t> = Favor from Ivan and his crew</a:t>
            </a:r>
          </a:p>
          <a:p>
            <a:pPr marL="0" indent="463550">
              <a:buNone/>
            </a:pPr>
            <a:r>
              <a:rPr lang="en-US" dirty="0">
                <a:latin typeface="18thCentury" pitchFamily="2" charset="0"/>
              </a:rPr>
              <a:t>Attack/Kill Ivan = </a:t>
            </a:r>
            <a:r>
              <a:rPr lang="en-US" dirty="0" err="1">
                <a:latin typeface="18thCentury" pitchFamily="2" charset="0"/>
              </a:rPr>
              <a:t>Fubor</a:t>
            </a:r>
            <a:r>
              <a:rPr lang="en-US" dirty="0">
                <a:latin typeface="18thCentury" pitchFamily="2" charset="0"/>
              </a:rPr>
              <a:t> crying and run away</a:t>
            </a:r>
          </a:p>
          <a:p>
            <a:pPr marL="0" indent="463550">
              <a:buNone/>
            </a:pPr>
            <a:r>
              <a:rPr lang="en-US" dirty="0">
                <a:latin typeface="18thCentury" pitchFamily="2" charset="0"/>
              </a:rPr>
              <a:t>Wait out what happened = Hill Giant tracks being discovered</a:t>
            </a:r>
          </a:p>
        </p:txBody>
      </p:sp>
    </p:spTree>
    <p:extLst>
      <p:ext uri="{BB962C8B-B14F-4D97-AF65-F5344CB8AC3E}">
        <p14:creationId xmlns:p14="http://schemas.microsoft.com/office/powerpoint/2010/main" val="2322012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err="1">
                <a:latin typeface="Papyrus" panose="03070502060502030205" pitchFamily="66" charset="0"/>
              </a:rPr>
              <a:t>Fubor</a:t>
            </a:r>
            <a:r>
              <a:rPr lang="en-US" sz="4000" dirty="0">
                <a:latin typeface="Papyrus" panose="03070502060502030205" pitchFamily="66" charset="0"/>
              </a:rPr>
              <a:t> (cont.)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Hill giant tracks can be found by either the players or </a:t>
            </a:r>
            <a:r>
              <a:rPr lang="en-US" dirty="0" err="1">
                <a:latin typeface="18thCentury" pitchFamily="2" charset="0"/>
              </a:rPr>
              <a:t>Fubor</a:t>
            </a:r>
            <a:r>
              <a:rPr lang="en-US" dirty="0">
                <a:latin typeface="18thCentury" pitchFamily="2" charset="0"/>
              </a:rPr>
              <a:t> when he’s groveling on the ground. They require a DC 16 Survival check to follow to the group of Hill Giants.</a:t>
            </a:r>
          </a:p>
          <a:p>
            <a:pPr marL="0" indent="463550">
              <a:buNone/>
            </a:pPr>
            <a:r>
              <a:rPr lang="en-US" dirty="0">
                <a:latin typeface="18thCentury" pitchFamily="2" charset="0"/>
              </a:rPr>
              <a:t>Ivan the Great and his Merry Men:</a:t>
            </a:r>
          </a:p>
          <a:p>
            <a:pPr lvl="1"/>
            <a:r>
              <a:rPr lang="en-US" sz="2720" dirty="0">
                <a:latin typeface="18thCentury" pitchFamily="2" charset="0"/>
              </a:rPr>
              <a:t>1 </a:t>
            </a:r>
            <a:r>
              <a:rPr lang="en-US" sz="2380" dirty="0">
                <a:latin typeface="18thCentury" pitchFamily="2" charset="0"/>
              </a:rPr>
              <a:t>Knight and 9 Thugs</a:t>
            </a:r>
          </a:p>
          <a:p>
            <a:pPr lvl="1"/>
            <a:r>
              <a:rPr lang="en-US" sz="2380" dirty="0">
                <a:latin typeface="18thCentury" pitchFamily="2" charset="0"/>
                <a:hlinkClick r:id="rId2"/>
              </a:rPr>
              <a:t>https://5thsrd.org/gamemaster_rules/monsters/knight/</a:t>
            </a:r>
            <a:endParaRPr lang="en-US" sz="2380" dirty="0">
              <a:latin typeface="18thCentury" pitchFamily="2" charset="0"/>
            </a:endParaRPr>
          </a:p>
          <a:p>
            <a:pPr lvl="1"/>
            <a:r>
              <a:rPr lang="en-US" sz="2380" dirty="0">
                <a:latin typeface="18thCentury" pitchFamily="2" charset="0"/>
                <a:hlinkClick r:id="rId3"/>
              </a:rPr>
              <a:t>https://5thsrd.org/gamemaster_rules/monsters/thug/</a:t>
            </a:r>
            <a:endParaRPr lang="en-US" sz="2380" dirty="0">
              <a:latin typeface="18thCentury" pitchFamily="2" charset="0"/>
            </a:endParaRPr>
          </a:p>
          <a:p>
            <a:pPr marL="388620" lvl="1" indent="0">
              <a:buNone/>
            </a:pPr>
            <a:endParaRPr lang="en-US" sz="2380" dirty="0">
              <a:latin typeface="18thCentury" pitchFamily="2" charset="0"/>
            </a:endParaRPr>
          </a:p>
          <a:p>
            <a:pPr marL="0" lvl="1" indent="463550">
              <a:buNone/>
            </a:pPr>
            <a:r>
              <a:rPr lang="en-US" sz="2380" dirty="0">
                <a:latin typeface="18thCentury" pitchFamily="2" charset="0"/>
              </a:rPr>
              <a:t>Hill Giant </a:t>
            </a:r>
            <a:r>
              <a:rPr lang="en-US" sz="2380" dirty="0" err="1">
                <a:latin typeface="18thCentury" pitchFamily="2" charset="0"/>
              </a:rPr>
              <a:t>Possy</a:t>
            </a:r>
            <a:r>
              <a:rPr lang="en-US" sz="2380" dirty="0">
                <a:latin typeface="18thCentury" pitchFamily="2" charset="0"/>
              </a:rPr>
              <a:t>:</a:t>
            </a:r>
          </a:p>
          <a:p>
            <a:pPr marL="731520" lvl="2" indent="-342900"/>
            <a:r>
              <a:rPr lang="en-US" sz="2380" dirty="0">
                <a:latin typeface="18thCentury" pitchFamily="2" charset="0"/>
              </a:rPr>
              <a:t>4 Hill Giants (Ivan the Great will help)</a:t>
            </a:r>
          </a:p>
          <a:p>
            <a:pPr marL="731520" lvl="2" indent="-342900"/>
            <a:r>
              <a:rPr lang="en-US" sz="2380" dirty="0">
                <a:latin typeface="18thCentury" pitchFamily="2" charset="0"/>
                <a:hlinkClick r:id="rId4"/>
              </a:rPr>
              <a:t>https://5thsrd.org/gamemaster_rules/monsters/hill_giant/</a:t>
            </a:r>
            <a:endParaRPr lang="en-US" sz="2380" dirty="0">
              <a:latin typeface="18thCentury" pitchFamily="2" charset="0"/>
            </a:endParaRPr>
          </a:p>
        </p:txBody>
      </p:sp>
    </p:spTree>
    <p:extLst>
      <p:ext uri="{BB962C8B-B14F-4D97-AF65-F5344CB8AC3E}">
        <p14:creationId xmlns:p14="http://schemas.microsoft.com/office/powerpoint/2010/main" val="4225411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The Pirates of </a:t>
            </a:r>
            <a:r>
              <a:rPr lang="en-US" sz="4000" dirty="0" err="1">
                <a:latin typeface="Papyrus" panose="03070502060502030205" pitchFamily="66" charset="0"/>
              </a:rPr>
              <a:t>Carcanos</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normAutofit/>
          </a:bodyPr>
          <a:lstStyle/>
          <a:p>
            <a:pPr marL="0" indent="463550">
              <a:buNone/>
            </a:pPr>
            <a:r>
              <a:rPr lang="en-US" dirty="0">
                <a:latin typeface="18thCentury" pitchFamily="2" charset="0"/>
              </a:rPr>
              <a:t>The party encounters a cart ridden by some shady looking individuals: a man with a large black beard with 2 scruffy men by his side. The main guy will physically hit the other 2 for being incompetent.</a:t>
            </a:r>
          </a:p>
          <a:p>
            <a:pPr marL="0" indent="463550">
              <a:buNone/>
            </a:pPr>
            <a:r>
              <a:rPr lang="en-US" dirty="0">
                <a:latin typeface="18thCentury" pitchFamily="2" charset="0"/>
              </a:rPr>
              <a:t>If the party interacts with them, they’ll introduce themselves as Allen Parr and his sons Davey and Lincoln. DC 10 Insight check. When found out, they’ll begin to be aggressive in tone but won’t attack. If the party is not hostile, they’ll try to be on their way.</a:t>
            </a:r>
          </a:p>
          <a:p>
            <a:pPr marL="0" indent="463550">
              <a:buNone/>
            </a:pPr>
            <a:r>
              <a:rPr lang="en-US" dirty="0">
                <a:latin typeface="18thCentury" pitchFamily="2" charset="0"/>
              </a:rPr>
              <a:t>If the party attacks, Captain Manton Braxton of the Black Marlin will introduce himself. His lackies are actually named what they said they were. They will attack the players like normal. If nearly beaten, Captain Braxton will offer his cargo in exchange for his life. Scurrying off into the woods with his (possibly dead) crew if spared.</a:t>
            </a:r>
          </a:p>
        </p:txBody>
      </p:sp>
    </p:spTree>
    <p:extLst>
      <p:ext uri="{BB962C8B-B14F-4D97-AF65-F5344CB8AC3E}">
        <p14:creationId xmlns:p14="http://schemas.microsoft.com/office/powerpoint/2010/main" val="783967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The Pirates of </a:t>
            </a:r>
            <a:r>
              <a:rPr lang="en-US" sz="4000" dirty="0" err="1">
                <a:latin typeface="Papyrus" panose="03070502060502030205" pitchFamily="66" charset="0"/>
              </a:rPr>
              <a:t>Carcanos</a:t>
            </a:r>
            <a:r>
              <a:rPr lang="en-US" sz="4000" dirty="0">
                <a:latin typeface="Papyrus" panose="03070502060502030205" pitchFamily="66" charset="0"/>
              </a:rPr>
              <a:t> (cont.)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normAutofit/>
          </a:bodyPr>
          <a:lstStyle/>
          <a:p>
            <a:pPr marL="0" indent="463550">
              <a:buNone/>
            </a:pPr>
            <a:r>
              <a:rPr lang="en-US" dirty="0">
                <a:latin typeface="18thCentury" pitchFamily="2" charset="0"/>
              </a:rPr>
              <a:t>Captain’s cargo is 3 slaves, all orcs that only speak orcish. They are named </a:t>
            </a:r>
            <a:r>
              <a:rPr lang="en-US" dirty="0" err="1">
                <a:latin typeface="18thCentury" pitchFamily="2" charset="0"/>
              </a:rPr>
              <a:t>Pigdug</a:t>
            </a:r>
            <a:r>
              <a:rPr lang="en-US" dirty="0">
                <a:latin typeface="18thCentury" pitchFamily="2" charset="0"/>
              </a:rPr>
              <a:t>, </a:t>
            </a:r>
            <a:r>
              <a:rPr lang="en-US" dirty="0" err="1">
                <a:latin typeface="18thCentury" pitchFamily="2" charset="0"/>
              </a:rPr>
              <a:t>Tigdug</a:t>
            </a:r>
            <a:r>
              <a:rPr lang="en-US" dirty="0">
                <a:latin typeface="18thCentury" pitchFamily="2" charset="0"/>
              </a:rPr>
              <a:t>, and John. They come from the land of Dreck. They are very hungry and have 2 levels of exhaustion each.</a:t>
            </a:r>
          </a:p>
          <a:p>
            <a:pPr marL="0" indent="463550">
              <a:buNone/>
            </a:pPr>
            <a:r>
              <a:rPr lang="en-US" dirty="0">
                <a:latin typeface="18thCentury" pitchFamily="2" charset="0"/>
              </a:rPr>
              <a:t>Captain Braxton and crew:</a:t>
            </a:r>
          </a:p>
          <a:p>
            <a:pPr lvl="1"/>
            <a:r>
              <a:rPr lang="en-US" sz="2380" dirty="0">
                <a:latin typeface="18thCentury" pitchFamily="2" charset="0"/>
              </a:rPr>
              <a:t>1 Pirate Captain and 2 Bandit Captains</a:t>
            </a:r>
          </a:p>
          <a:p>
            <a:pPr lvl="1"/>
            <a:r>
              <a:rPr lang="en-US" sz="2380" dirty="0">
                <a:latin typeface="18thCentury" pitchFamily="2" charset="0"/>
                <a:hlinkClick r:id="rId2"/>
              </a:rPr>
              <a:t>https://www.reddit.com/r/UnearthedArcana/comments/8bd71d/pirate_captain_5e_monster_cr7ish/</a:t>
            </a:r>
            <a:endParaRPr lang="en-US" sz="2380" dirty="0">
              <a:latin typeface="18thCentury" pitchFamily="2" charset="0"/>
            </a:endParaRPr>
          </a:p>
          <a:p>
            <a:pPr lvl="1"/>
            <a:r>
              <a:rPr lang="en-US" sz="2380" dirty="0">
                <a:latin typeface="18thCentury" pitchFamily="2" charset="0"/>
                <a:hlinkClick r:id="rId3"/>
              </a:rPr>
              <a:t>https://5thsrd.org/gamemaster_rules/monsters/bandit_captain/</a:t>
            </a:r>
            <a:endParaRPr lang="en-US" sz="2380" dirty="0">
              <a:latin typeface="18thCentury" pitchFamily="2" charset="0"/>
            </a:endParaRPr>
          </a:p>
          <a:p>
            <a:pPr marL="0" lvl="1" indent="463550">
              <a:buNone/>
            </a:pPr>
            <a:endParaRPr lang="en-US" sz="2380" dirty="0">
              <a:latin typeface="18thCentury" pitchFamily="2" charset="0"/>
            </a:endParaRPr>
          </a:p>
          <a:p>
            <a:pPr marL="0" lvl="1" indent="463550">
              <a:buNone/>
            </a:pPr>
            <a:r>
              <a:rPr lang="en-US" sz="2380" dirty="0" err="1">
                <a:latin typeface="18thCentury" pitchFamily="2" charset="0"/>
              </a:rPr>
              <a:t>Pigdug</a:t>
            </a:r>
            <a:r>
              <a:rPr lang="en-US" sz="2380" dirty="0">
                <a:latin typeface="18thCentury" pitchFamily="2" charset="0"/>
              </a:rPr>
              <a:t>, </a:t>
            </a:r>
            <a:r>
              <a:rPr lang="en-US" sz="2380" dirty="0" err="1">
                <a:latin typeface="18thCentury" pitchFamily="2" charset="0"/>
              </a:rPr>
              <a:t>Tigdug</a:t>
            </a:r>
            <a:r>
              <a:rPr lang="en-US" sz="2380" dirty="0">
                <a:latin typeface="18thCentury" pitchFamily="2" charset="0"/>
              </a:rPr>
              <a:t>, John:</a:t>
            </a:r>
          </a:p>
          <a:p>
            <a:pPr marL="731520" lvl="2" indent="-342900"/>
            <a:r>
              <a:rPr lang="en-US" sz="2380" dirty="0">
                <a:latin typeface="18thCentury" pitchFamily="2" charset="0"/>
              </a:rPr>
              <a:t>3 Orcs, 2 levels of exhaustion each</a:t>
            </a:r>
          </a:p>
          <a:p>
            <a:pPr marL="731520" lvl="2" indent="-342900"/>
            <a:r>
              <a:rPr lang="en-US" sz="2380" dirty="0">
                <a:latin typeface="18thCentury" pitchFamily="2" charset="0"/>
                <a:hlinkClick r:id="rId4"/>
              </a:rPr>
              <a:t>https://5thsrd.org/gamemaster_rules/monsters/orc/</a:t>
            </a:r>
            <a:endParaRPr lang="en-US" sz="2380" dirty="0">
              <a:latin typeface="18thCentury" pitchFamily="2" charset="0"/>
            </a:endParaRPr>
          </a:p>
          <a:p>
            <a:pPr marL="731520" lvl="2" indent="-342900"/>
            <a:r>
              <a:rPr lang="en-US" sz="2380" dirty="0">
                <a:latin typeface="18thCentury" pitchFamily="2" charset="0"/>
                <a:hlinkClick r:id="rId5"/>
              </a:rPr>
              <a:t>https://roll20.net/compendium/dnd5e/Conditions#toc_15</a:t>
            </a:r>
            <a:endParaRPr lang="en-US" sz="2380" dirty="0">
              <a:latin typeface="18thCentury" pitchFamily="2" charset="0"/>
            </a:endParaRPr>
          </a:p>
          <a:p>
            <a:pPr marL="731520" lvl="2" indent="-342900"/>
            <a:endParaRPr lang="en-US" sz="2380" dirty="0">
              <a:latin typeface="18thCentury" pitchFamily="2" charset="0"/>
            </a:endParaRPr>
          </a:p>
        </p:txBody>
      </p:sp>
    </p:spTree>
    <p:extLst>
      <p:ext uri="{BB962C8B-B14F-4D97-AF65-F5344CB8AC3E}">
        <p14:creationId xmlns:p14="http://schemas.microsoft.com/office/powerpoint/2010/main" val="207510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They Looked in the Cart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normAutofit lnSpcReduction="10000"/>
          </a:bodyPr>
          <a:lstStyle/>
          <a:p>
            <a:pPr marL="0" indent="463550">
              <a:buNone/>
            </a:pPr>
            <a:r>
              <a:rPr lang="en-US" dirty="0">
                <a:latin typeface="18thCentury" pitchFamily="2" charset="0"/>
              </a:rPr>
              <a:t>The party must make a DC 12 lockpicking check to unlock the treaty lock.</a:t>
            </a:r>
          </a:p>
          <a:p>
            <a:pPr marL="0" indent="463550">
              <a:buNone/>
            </a:pPr>
            <a:r>
              <a:rPr lang="en-US" dirty="0">
                <a:latin typeface="18thCentury" pitchFamily="2" charset="0"/>
              </a:rPr>
              <a:t>In the cart will be a large stack of basic goods, like what can be found in the </a:t>
            </a:r>
            <a:r>
              <a:rPr lang="en-US" dirty="0" err="1">
                <a:latin typeface="18thCentury" pitchFamily="2" charset="0"/>
              </a:rPr>
              <a:t>Laqueum</a:t>
            </a:r>
            <a:r>
              <a:rPr lang="en-US" dirty="0">
                <a:latin typeface="18thCentury" pitchFamily="2" charset="0"/>
              </a:rPr>
              <a:t> market. If the players choose to investigate, they need to pass a DC 14 investigation to see that the pile is a façade. Behind the pile is a lone woman. She’ll be crying at the time or in a state after crying, depending on the time of day they do this (she’s more likely to cry at night).</a:t>
            </a:r>
          </a:p>
          <a:p>
            <a:pPr marL="0" indent="463550">
              <a:buNone/>
            </a:pPr>
            <a:r>
              <a:rPr lang="en-US" dirty="0">
                <a:latin typeface="18thCentury" pitchFamily="2" charset="0"/>
              </a:rPr>
              <a:t>When asked her name, she’ll tell her name: Princess Clarissa </a:t>
            </a:r>
            <a:r>
              <a:rPr lang="en-US" dirty="0" err="1">
                <a:latin typeface="18thCentury" pitchFamily="2" charset="0"/>
              </a:rPr>
              <a:t>Tritumus</a:t>
            </a:r>
            <a:r>
              <a:rPr lang="en-US" dirty="0">
                <a:latin typeface="18thCentury" pitchFamily="2" charset="0"/>
              </a:rPr>
              <a:t> of </a:t>
            </a:r>
            <a:r>
              <a:rPr lang="en-US" dirty="0" err="1">
                <a:latin typeface="18thCentury" pitchFamily="2" charset="0"/>
              </a:rPr>
              <a:t>Laqueum</a:t>
            </a:r>
            <a:r>
              <a:rPr lang="en-US" dirty="0">
                <a:latin typeface="18thCentury" pitchFamily="2" charset="0"/>
              </a:rPr>
              <a:t>. She’ll state that she’s to be married to Prince Finn Barnum of </a:t>
            </a:r>
            <a:r>
              <a:rPr lang="en-US" dirty="0" err="1">
                <a:latin typeface="18thCentury" pitchFamily="2" charset="0"/>
              </a:rPr>
              <a:t>Freidom</a:t>
            </a:r>
            <a:r>
              <a:rPr lang="en-US" dirty="0">
                <a:latin typeface="18thCentury" pitchFamily="2" charset="0"/>
              </a:rPr>
              <a:t> as per the letter she has, written from King </a:t>
            </a:r>
            <a:r>
              <a:rPr lang="en-US" dirty="0" err="1">
                <a:latin typeface="18thCentury" pitchFamily="2" charset="0"/>
              </a:rPr>
              <a:t>Tritumus</a:t>
            </a:r>
            <a:r>
              <a:rPr lang="en-US" dirty="0">
                <a:latin typeface="18thCentury" pitchFamily="2" charset="0"/>
              </a:rPr>
              <a:t> himself. </a:t>
            </a:r>
          </a:p>
          <a:p>
            <a:pPr marL="0" indent="463550">
              <a:buNone/>
            </a:pPr>
            <a:r>
              <a:rPr lang="en-US" dirty="0">
                <a:latin typeface="18thCentury" pitchFamily="2" charset="0"/>
              </a:rPr>
              <a:t>She’s literally a Disney Princess, so she doesn’t want to marry him because she already has another lover, who she met in the forest. Her lover’s name was Thaddeus, a </a:t>
            </a:r>
            <a:r>
              <a:rPr lang="en-US" dirty="0" err="1">
                <a:latin typeface="18thCentury" pitchFamily="2" charset="0"/>
              </a:rPr>
              <a:t>peasent</a:t>
            </a:r>
            <a:r>
              <a:rPr lang="en-US" dirty="0">
                <a:latin typeface="18thCentury" pitchFamily="2" charset="0"/>
              </a:rPr>
              <a:t> that lives off the land somewhere in the </a:t>
            </a:r>
            <a:r>
              <a:rPr lang="en-US" dirty="0" err="1">
                <a:latin typeface="18thCentury" pitchFamily="2" charset="0"/>
              </a:rPr>
              <a:t>Thatchwood</a:t>
            </a:r>
            <a:r>
              <a:rPr lang="en-US" dirty="0">
                <a:latin typeface="18thCentury" pitchFamily="2" charset="0"/>
              </a:rPr>
              <a:t> Forest. She admits to knowing him by sneaking out under her alias Sophia.</a:t>
            </a:r>
          </a:p>
          <a:p>
            <a:pPr marL="0" indent="463550">
              <a:buNone/>
            </a:pPr>
            <a:r>
              <a:rPr lang="en-US" dirty="0">
                <a:latin typeface="18thCentury" pitchFamily="2" charset="0"/>
              </a:rPr>
              <a:t>She will ask the party to either help her get to Thaddeus’ cabin or to set her free so she can do it herself.</a:t>
            </a:r>
          </a:p>
        </p:txBody>
      </p:sp>
    </p:spTree>
    <p:extLst>
      <p:ext uri="{BB962C8B-B14F-4D97-AF65-F5344CB8AC3E}">
        <p14:creationId xmlns:p14="http://schemas.microsoft.com/office/powerpoint/2010/main" val="3667542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pPr marL="0" indent="463550">
              <a:buNone/>
            </a:pPr>
            <a:r>
              <a:rPr lang="en-US" dirty="0">
                <a:latin typeface="18thCentury" pitchFamily="2" charset="0"/>
              </a:rPr>
              <a:t>In the land of </a:t>
            </a:r>
            <a:r>
              <a:rPr lang="en-US" dirty="0" err="1">
                <a:latin typeface="18thCentury" pitchFamily="2" charset="0"/>
              </a:rPr>
              <a:t>Ofrana</a:t>
            </a:r>
            <a:r>
              <a:rPr lang="en-US" dirty="0">
                <a:latin typeface="18thCentury" pitchFamily="2" charset="0"/>
              </a:rPr>
              <a:t>, there exists 2 kingdoms, </a:t>
            </a:r>
            <a:r>
              <a:rPr lang="en-US" dirty="0" err="1">
                <a:latin typeface="18thCentury" pitchFamily="2" charset="0"/>
              </a:rPr>
              <a:t>Laqueum</a:t>
            </a:r>
            <a:r>
              <a:rPr lang="en-US" dirty="0">
                <a:latin typeface="18thCentury" pitchFamily="2" charset="0"/>
              </a:rPr>
              <a:t> and </a:t>
            </a:r>
            <a:r>
              <a:rPr lang="en-US" dirty="0" err="1">
                <a:latin typeface="18thCentury" pitchFamily="2" charset="0"/>
              </a:rPr>
              <a:t>Freidom</a:t>
            </a:r>
            <a:r>
              <a:rPr lang="en-US" dirty="0">
                <a:latin typeface="18thCentury" pitchFamily="2" charset="0"/>
              </a:rPr>
              <a:t>. Both kingdoms have shared much of their history in trade and peace. Such prosperity has led to mutual growth in size and power. Recently, however, tensions have risen due to political differences and arguments over land ownership. To satisfy their people and ease fear of war, King </a:t>
            </a:r>
            <a:r>
              <a:rPr lang="en-US" dirty="0" err="1">
                <a:latin typeface="18thCentury" pitchFamily="2" charset="0"/>
              </a:rPr>
              <a:t>Tritumus</a:t>
            </a:r>
            <a:r>
              <a:rPr lang="en-US" dirty="0">
                <a:latin typeface="18thCentury" pitchFamily="2" charset="0"/>
              </a:rPr>
              <a:t> of </a:t>
            </a:r>
            <a:r>
              <a:rPr lang="en-US" dirty="0" err="1">
                <a:latin typeface="18thCentury" pitchFamily="2" charset="0"/>
              </a:rPr>
              <a:t>Laqueum</a:t>
            </a:r>
            <a:r>
              <a:rPr lang="en-US" dirty="0">
                <a:latin typeface="18thCentury" pitchFamily="2" charset="0"/>
              </a:rPr>
              <a:t> and King Barnum of </a:t>
            </a:r>
            <a:r>
              <a:rPr lang="en-US" dirty="0" err="1">
                <a:latin typeface="18thCentury" pitchFamily="2" charset="0"/>
              </a:rPr>
              <a:t>Freidom</a:t>
            </a:r>
            <a:r>
              <a:rPr lang="en-US" dirty="0">
                <a:latin typeface="18thCentury" pitchFamily="2" charset="0"/>
              </a:rPr>
              <a:t> agreed to make amends through gestures of kindness.</a:t>
            </a:r>
          </a:p>
          <a:p>
            <a:pPr marL="0" indent="463550">
              <a:buNone/>
            </a:pPr>
            <a:r>
              <a:rPr lang="en-US" dirty="0">
                <a:latin typeface="18thCentury" pitchFamily="2" charset="0"/>
              </a:rPr>
              <a:t>This is where you come in. Your task is to escort this most precious of cargo from </a:t>
            </a:r>
            <a:r>
              <a:rPr lang="en-US" dirty="0" err="1">
                <a:latin typeface="18thCentury" pitchFamily="2" charset="0"/>
              </a:rPr>
              <a:t>Laqueum</a:t>
            </a:r>
            <a:r>
              <a:rPr lang="en-US" dirty="0">
                <a:latin typeface="18thCentury" pitchFamily="2" charset="0"/>
              </a:rPr>
              <a:t> to </a:t>
            </a:r>
            <a:r>
              <a:rPr lang="en-US" dirty="0" err="1">
                <a:latin typeface="18thCentury" pitchFamily="2" charset="0"/>
              </a:rPr>
              <a:t>Freidom</a:t>
            </a:r>
            <a:r>
              <a:rPr lang="en-US" dirty="0">
                <a:latin typeface="18thCentury" pitchFamily="2" charset="0"/>
              </a:rPr>
              <a:t>. Should you fail, the lives of thousands of innocent citizens could be consumed by war. You are to take the 5-day trip in secret, as any information about your cargo or mission could attract the attention of bandits, war-hungry extremists, or something far worse… To protect this information, the cart will be locked by a treaty lock, which only King Barnum posses the key to.</a:t>
            </a:r>
          </a:p>
        </p:txBody>
      </p:sp>
    </p:spTree>
    <p:extLst>
      <p:ext uri="{BB962C8B-B14F-4D97-AF65-F5344CB8AC3E}">
        <p14:creationId xmlns:p14="http://schemas.microsoft.com/office/powerpoint/2010/main" val="3607596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King </a:t>
            </a:r>
            <a:r>
              <a:rPr lang="en-US" sz="4000" dirty="0" err="1">
                <a:latin typeface="Papyrus" panose="03070502060502030205" pitchFamily="66" charset="0"/>
              </a:rPr>
              <a:t>Tritumus</a:t>
            </a:r>
            <a:r>
              <a:rPr lang="en-US" sz="4000" dirty="0">
                <a:latin typeface="Papyrus" panose="03070502060502030205" pitchFamily="66" charset="0"/>
              </a:rPr>
              <a:t>’ Letter</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0">
              <a:buNone/>
            </a:pPr>
            <a:r>
              <a:rPr lang="en-US" dirty="0">
                <a:latin typeface="18thCentury" pitchFamily="2" charset="0"/>
              </a:rPr>
              <a:t>“Hello old friend,</a:t>
            </a:r>
          </a:p>
          <a:p>
            <a:pPr marL="0" indent="463550">
              <a:buNone/>
            </a:pPr>
            <a:r>
              <a:rPr lang="en-US" dirty="0">
                <a:latin typeface="18thCentury" pitchFamily="2" charset="0"/>
              </a:rPr>
              <a:t>I know we’ve had our differences in the past few years, but I wanted you to know that I still care about you and our nations’ peace. I hope that by offering your son Finn my daughter’s hand in marriage, we can once again unite as we have before.</a:t>
            </a:r>
          </a:p>
          <a:p>
            <a:pPr marL="0" indent="463550">
              <a:buNone/>
            </a:pPr>
            <a:r>
              <a:rPr lang="en-US" dirty="0">
                <a:latin typeface="18thCentury" pitchFamily="2" charset="0"/>
              </a:rPr>
              <a:t>Do take care of Clarissa, she’s all I have left of…oh well you know.</a:t>
            </a:r>
          </a:p>
          <a:p>
            <a:pPr marL="0" indent="463550">
              <a:buNone/>
            </a:pPr>
            <a:r>
              <a:rPr lang="en-US" dirty="0">
                <a:latin typeface="18thCentury" pitchFamily="2" charset="0"/>
              </a:rPr>
              <a:t>I look forward to your generous gesture and wish you safety and prosperity in these trying times.</a:t>
            </a:r>
          </a:p>
          <a:p>
            <a:pPr marL="0" indent="463550">
              <a:buNone/>
            </a:pPr>
            <a:r>
              <a:rPr lang="en-US" dirty="0">
                <a:latin typeface="18thCentury" pitchFamily="2" charset="0"/>
              </a:rPr>
              <a:t>Your Friend,</a:t>
            </a:r>
          </a:p>
          <a:p>
            <a:pPr marL="0" indent="463550">
              <a:buNone/>
            </a:pPr>
            <a:r>
              <a:rPr lang="en-US" dirty="0">
                <a:latin typeface="18thCentury" pitchFamily="2" charset="0"/>
              </a:rPr>
              <a:t>Gareth </a:t>
            </a:r>
            <a:r>
              <a:rPr lang="en-US" dirty="0" err="1">
                <a:latin typeface="18thCentury" pitchFamily="2" charset="0"/>
              </a:rPr>
              <a:t>Tritumus</a:t>
            </a:r>
            <a:r>
              <a:rPr lang="en-US" dirty="0">
                <a:latin typeface="18thCentury" pitchFamily="2" charset="0"/>
              </a:rPr>
              <a:t>.”</a:t>
            </a:r>
          </a:p>
        </p:txBody>
      </p:sp>
    </p:spTree>
    <p:extLst>
      <p:ext uri="{BB962C8B-B14F-4D97-AF65-F5344CB8AC3E}">
        <p14:creationId xmlns:p14="http://schemas.microsoft.com/office/powerpoint/2010/main" val="2100470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Thaddeus’ Cabin</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When the players reach the cabin, they will find it fairly abandoned. A DC 15 survival check would let the player know that this cabin is not self-sustainable in the winter.</a:t>
            </a:r>
          </a:p>
          <a:p>
            <a:pPr marL="0" indent="463550">
              <a:buNone/>
            </a:pPr>
            <a:r>
              <a:rPr lang="en-US" dirty="0">
                <a:latin typeface="18thCentury" pitchFamily="2" charset="0"/>
              </a:rPr>
              <a:t>DC 15 perception check will reveal the 12 crystals around the cabin. They act as a barrier from the thatch. Each crystal floats in a tree, moving it too much will break the barrier which can only be fixed by saying “Nihilo </a:t>
            </a:r>
            <a:r>
              <a:rPr lang="en-US" dirty="0" err="1">
                <a:latin typeface="18thCentury" pitchFamily="2" charset="0"/>
              </a:rPr>
              <a:t>est</a:t>
            </a:r>
            <a:r>
              <a:rPr lang="en-US" dirty="0">
                <a:latin typeface="18thCentury" pitchFamily="2" charset="0"/>
              </a:rPr>
              <a:t> </a:t>
            </a:r>
            <a:r>
              <a:rPr lang="en-US" dirty="0" err="1">
                <a:latin typeface="18thCentury" pitchFamily="2" charset="0"/>
              </a:rPr>
              <a:t>herba</a:t>
            </a:r>
            <a:r>
              <a:rPr lang="en-US" dirty="0">
                <a:latin typeface="18thCentury" pitchFamily="2" charset="0"/>
              </a:rPr>
              <a:t>.”</a:t>
            </a:r>
          </a:p>
          <a:p>
            <a:pPr marL="0" indent="463550">
              <a:buNone/>
            </a:pPr>
            <a:r>
              <a:rPr lang="en-US" dirty="0">
                <a:latin typeface="18thCentury" pitchFamily="2" charset="0"/>
              </a:rPr>
              <a:t>Inside the cabin is a special fertilizer that invigorates the thatch to extremely violent levels. The barrier stops this entirely.</a:t>
            </a:r>
          </a:p>
        </p:txBody>
      </p:sp>
    </p:spTree>
    <p:extLst>
      <p:ext uri="{BB962C8B-B14F-4D97-AF65-F5344CB8AC3E}">
        <p14:creationId xmlns:p14="http://schemas.microsoft.com/office/powerpoint/2010/main" val="2165545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Thaddeus’ Cabin (cont.)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In the cabin, there will be a single letter on the kitchen table written by Thaddeus. It states:</a:t>
            </a:r>
          </a:p>
          <a:p>
            <a:pPr marL="0" indent="463550">
              <a:buNone/>
            </a:pPr>
            <a:r>
              <a:rPr lang="en-US" dirty="0">
                <a:latin typeface="18thCentury" pitchFamily="2" charset="0"/>
              </a:rPr>
              <a:t>“To my beloved Sophia,</a:t>
            </a:r>
          </a:p>
          <a:p>
            <a:pPr marL="0" indent="463550">
              <a:buNone/>
            </a:pPr>
            <a:r>
              <a:rPr lang="en-US" dirty="0">
                <a:latin typeface="18thCentury" pitchFamily="2" charset="0"/>
              </a:rPr>
              <a:t>If you are reading this, I’ll be gone to help prepare for war. By being under legal grounds of the </a:t>
            </a:r>
            <a:r>
              <a:rPr lang="en-US" dirty="0" err="1">
                <a:latin typeface="18thCentury" pitchFamily="2" charset="0"/>
              </a:rPr>
              <a:t>Freidom</a:t>
            </a:r>
            <a:r>
              <a:rPr lang="en-US" dirty="0">
                <a:latin typeface="18thCentury" pitchFamily="2" charset="0"/>
              </a:rPr>
              <a:t> kingdom, I am bound to offer my services in the war effort. I’ll be home in no later than the full moon.</a:t>
            </a:r>
          </a:p>
          <a:p>
            <a:pPr marL="0" indent="463550">
              <a:buNone/>
            </a:pPr>
            <a:r>
              <a:rPr lang="en-US" dirty="0">
                <a:latin typeface="18thCentury" pitchFamily="2" charset="0"/>
              </a:rPr>
              <a:t>Until then,</a:t>
            </a:r>
          </a:p>
          <a:p>
            <a:pPr marL="0" indent="463550">
              <a:buNone/>
            </a:pPr>
            <a:r>
              <a:rPr lang="en-US" dirty="0">
                <a:latin typeface="18thCentury" pitchFamily="2" charset="0"/>
              </a:rPr>
              <a:t>Thaddeus”</a:t>
            </a:r>
          </a:p>
          <a:p>
            <a:pPr marL="0" indent="463550">
              <a:buNone/>
            </a:pPr>
            <a:r>
              <a:rPr lang="en-US" dirty="0">
                <a:latin typeface="18thCentury" pitchFamily="2" charset="0"/>
              </a:rPr>
              <a:t>Clarissa will then inform the party that there isn’t a war, the kings agreed on peaceful offerings, so why is Thaddeus going off to war? She wants to ask him herself in </a:t>
            </a:r>
            <a:r>
              <a:rPr lang="en-US" dirty="0" err="1">
                <a:latin typeface="18thCentury" pitchFamily="2" charset="0"/>
              </a:rPr>
              <a:t>Freidom</a:t>
            </a:r>
            <a:r>
              <a:rPr lang="en-US" dirty="0">
                <a:latin typeface="18thCentury" pitchFamily="2" charset="0"/>
              </a:rPr>
              <a:t>; her position in royalty might help buy her and her lover an escape.</a:t>
            </a:r>
          </a:p>
          <a:p>
            <a:pPr marL="0" indent="463550">
              <a:buNone/>
            </a:pPr>
            <a:endParaRPr lang="en-US" dirty="0">
              <a:latin typeface="18thCentury" pitchFamily="2" charset="0"/>
            </a:endParaRPr>
          </a:p>
        </p:txBody>
      </p:sp>
    </p:spTree>
    <p:extLst>
      <p:ext uri="{BB962C8B-B14F-4D97-AF65-F5344CB8AC3E}">
        <p14:creationId xmlns:p14="http://schemas.microsoft.com/office/powerpoint/2010/main" val="1748880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3</a:t>
            </a:r>
            <a:r>
              <a:rPr lang="en-US" sz="4000" baseline="30000" dirty="0">
                <a:latin typeface="Papyrus" panose="03070502060502030205" pitchFamily="66" charset="0"/>
              </a:rPr>
              <a:t>rd</a:t>
            </a:r>
            <a:r>
              <a:rPr lang="en-US" sz="4000" dirty="0">
                <a:latin typeface="Papyrus" panose="03070502060502030205" pitchFamily="66" charset="0"/>
              </a:rPr>
              <a:t> Day Cart Pass - Definite</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normAutofit lnSpcReduction="10000"/>
          </a:bodyPr>
          <a:lstStyle/>
          <a:p>
            <a:pPr marL="0" indent="463550">
              <a:buNone/>
            </a:pPr>
            <a:r>
              <a:rPr lang="en-US" dirty="0">
                <a:latin typeface="18thCentury" pitchFamily="2" charset="0"/>
              </a:rPr>
              <a:t>Pretend to roll a random encounter.</a:t>
            </a:r>
          </a:p>
          <a:p>
            <a:pPr marL="0" indent="463550">
              <a:buNone/>
            </a:pPr>
            <a:r>
              <a:rPr lang="en-US" dirty="0">
                <a:latin typeface="18thCentury" pitchFamily="2" charset="0"/>
              </a:rPr>
              <a:t>The party will approach a broken cart along the way. The cart will appear to be a common merchant cart. The driver of which will be a single wood elf, </a:t>
            </a:r>
            <a:r>
              <a:rPr lang="en-US" dirty="0" err="1">
                <a:latin typeface="18thCentury" pitchFamily="2" charset="0"/>
              </a:rPr>
              <a:t>Lykor</a:t>
            </a:r>
            <a:r>
              <a:rPr lang="en-US" dirty="0">
                <a:latin typeface="18thCentury" pitchFamily="2" charset="0"/>
              </a:rPr>
              <a:t>. He will appear nervous and jumpy at first glance. He will attempt to flag down the party.</a:t>
            </a:r>
          </a:p>
          <a:p>
            <a:pPr marL="0" indent="463550">
              <a:buNone/>
            </a:pPr>
            <a:r>
              <a:rPr lang="en-US" dirty="0">
                <a:latin typeface="18thCentury" pitchFamily="2" charset="0"/>
              </a:rPr>
              <a:t>If the party stops, he’ll show his cart has a broken wheel and he has no means to fix it. He’ll bring up how he wishes he could take the </a:t>
            </a:r>
            <a:r>
              <a:rPr lang="en-US" dirty="0" err="1">
                <a:latin typeface="18thCentury" pitchFamily="2" charset="0"/>
              </a:rPr>
              <a:t>Atrius</a:t>
            </a:r>
            <a:r>
              <a:rPr lang="en-US" dirty="0">
                <a:latin typeface="18thCentury" pitchFamily="2" charset="0"/>
              </a:rPr>
              <a:t> River, but how the rain destroyed his plans.</a:t>
            </a:r>
          </a:p>
          <a:p>
            <a:pPr marL="0" indent="463550">
              <a:buNone/>
            </a:pPr>
            <a:r>
              <a:rPr lang="en-US" dirty="0">
                <a:latin typeface="18thCentury" pitchFamily="2" charset="0"/>
              </a:rPr>
              <a:t>Repairing the cart will require a spare wheel or a fashioned one. The broken wheel itself can be fixed with mending or a DC 14 carpenter’s tools check.</a:t>
            </a:r>
          </a:p>
          <a:p>
            <a:pPr marL="0" indent="463550">
              <a:buNone/>
            </a:pPr>
            <a:r>
              <a:rPr lang="en-US" dirty="0">
                <a:latin typeface="18thCentury" pitchFamily="2" charset="0"/>
              </a:rPr>
              <a:t>If the cart is opened, the party will see stack of basic merchant goods. This too is a façade and requires a DC 14 Investigation check to see it as such. Behind the goods are several large explosives. Amongst the explosives will be a letter from King Barnum detailing a plan.</a:t>
            </a:r>
          </a:p>
        </p:txBody>
      </p:sp>
    </p:spTree>
    <p:extLst>
      <p:ext uri="{BB962C8B-B14F-4D97-AF65-F5344CB8AC3E}">
        <p14:creationId xmlns:p14="http://schemas.microsoft.com/office/powerpoint/2010/main" val="645381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King Barnum’s Letter</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0">
              <a:buNone/>
            </a:pPr>
            <a:r>
              <a:rPr lang="en-US" dirty="0">
                <a:latin typeface="18thCentury" pitchFamily="2" charset="0"/>
              </a:rPr>
              <a:t>“</a:t>
            </a:r>
            <a:r>
              <a:rPr lang="en-US" dirty="0" err="1">
                <a:latin typeface="18thCentury" pitchFamily="2" charset="0"/>
              </a:rPr>
              <a:t>Lykor</a:t>
            </a:r>
            <a:r>
              <a:rPr lang="en-US" dirty="0">
                <a:latin typeface="18thCentury" pitchFamily="2" charset="0"/>
              </a:rPr>
              <a:t>,</a:t>
            </a:r>
          </a:p>
          <a:p>
            <a:pPr marL="0" indent="463550">
              <a:buNone/>
            </a:pPr>
            <a:r>
              <a:rPr lang="en-US" dirty="0">
                <a:latin typeface="18thCentury" pitchFamily="2" charset="0"/>
              </a:rPr>
              <a:t>Your mission is to get this cart to Port </a:t>
            </a:r>
            <a:r>
              <a:rPr lang="en-US" dirty="0" err="1">
                <a:latin typeface="18thCentury" pitchFamily="2" charset="0"/>
              </a:rPr>
              <a:t>Sarim’s</a:t>
            </a:r>
            <a:r>
              <a:rPr lang="en-US" dirty="0">
                <a:latin typeface="18thCentury" pitchFamily="2" charset="0"/>
              </a:rPr>
              <a:t> 4</a:t>
            </a:r>
            <a:r>
              <a:rPr lang="en-US" baseline="30000" dirty="0">
                <a:latin typeface="18thCentury" pitchFamily="2" charset="0"/>
              </a:rPr>
              <a:t>th</a:t>
            </a:r>
            <a:r>
              <a:rPr lang="en-US" dirty="0">
                <a:latin typeface="18thCentury" pitchFamily="2" charset="0"/>
              </a:rPr>
              <a:t> shipping dock. Detonate it on the full move when the rooster cries. As per instruction of the FALA insurgents, you will then make your way to the town square and await further instructions.</a:t>
            </a:r>
          </a:p>
          <a:p>
            <a:pPr marL="0" indent="463550">
              <a:buNone/>
            </a:pPr>
            <a:r>
              <a:rPr lang="en-US" dirty="0">
                <a:latin typeface="18thCentury" pitchFamily="2" charset="0"/>
              </a:rPr>
              <a:t>We’re counting on you,</a:t>
            </a:r>
          </a:p>
          <a:p>
            <a:pPr marL="0" indent="463550">
              <a:buNone/>
            </a:pPr>
            <a:r>
              <a:rPr lang="en-US" dirty="0" err="1">
                <a:latin typeface="18thCentury" pitchFamily="2" charset="0"/>
              </a:rPr>
              <a:t>Tobius</a:t>
            </a:r>
            <a:r>
              <a:rPr lang="en-US" dirty="0">
                <a:latin typeface="18thCentury" pitchFamily="2" charset="0"/>
              </a:rPr>
              <a:t> Barnum.”</a:t>
            </a:r>
          </a:p>
        </p:txBody>
      </p:sp>
    </p:spTree>
    <p:extLst>
      <p:ext uri="{BB962C8B-B14F-4D97-AF65-F5344CB8AC3E}">
        <p14:creationId xmlns:p14="http://schemas.microsoft.com/office/powerpoint/2010/main" val="4045257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Possible Endings</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a:latin typeface="18thCentury" pitchFamily="2" charset="0"/>
              </a:rPr>
              <a:t>What will that party choose?</a:t>
            </a:r>
          </a:p>
        </p:txBody>
      </p:sp>
    </p:spTree>
    <p:extLst>
      <p:ext uri="{BB962C8B-B14F-4D97-AF65-F5344CB8AC3E}">
        <p14:creationId xmlns:p14="http://schemas.microsoft.com/office/powerpoint/2010/main" val="3029670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Possible Endings List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457200" indent="-457200">
              <a:buFont typeface="+mj-lt"/>
              <a:buAutoNum type="arabicPeriod"/>
            </a:pPr>
            <a:r>
              <a:rPr lang="en-US" dirty="0">
                <a:latin typeface="18thCentury" pitchFamily="2" charset="0"/>
              </a:rPr>
              <a:t>Boring Ending: The party delivers the cart as instructed.</a:t>
            </a:r>
          </a:p>
          <a:p>
            <a:pPr marL="457200" indent="-457200">
              <a:buFont typeface="+mj-lt"/>
              <a:buAutoNum type="arabicPeriod"/>
            </a:pPr>
            <a:r>
              <a:rPr lang="en-US" dirty="0">
                <a:latin typeface="18thCentury" pitchFamily="2" charset="0"/>
              </a:rPr>
              <a:t>Love Wins: The party helps Clarissa find Thaddeus.</a:t>
            </a:r>
          </a:p>
          <a:p>
            <a:pPr marL="457200" indent="-457200">
              <a:buFont typeface="+mj-lt"/>
              <a:buAutoNum type="arabicPeriod"/>
            </a:pPr>
            <a:r>
              <a:rPr lang="en-US" dirty="0">
                <a:latin typeface="18thCentury" pitchFamily="2" charset="0"/>
              </a:rPr>
              <a:t>We Don’t Care: The party discovers Clarissa but still follows their orders.</a:t>
            </a:r>
          </a:p>
          <a:p>
            <a:pPr marL="457200" indent="-457200">
              <a:buFont typeface="+mj-lt"/>
              <a:buAutoNum type="arabicPeriod"/>
            </a:pPr>
            <a:r>
              <a:rPr lang="en-US" dirty="0">
                <a:latin typeface="18thCentury" pitchFamily="2" charset="0"/>
              </a:rPr>
              <a:t>We Were Too Late: The party delivers Clarissa, but don’t stop the other cart in time.</a:t>
            </a:r>
          </a:p>
          <a:p>
            <a:pPr marL="457200" indent="-457200">
              <a:buFont typeface="+mj-lt"/>
              <a:buAutoNum type="arabicPeriod"/>
            </a:pPr>
            <a:r>
              <a:rPr lang="en-US" dirty="0">
                <a:latin typeface="18thCentury" pitchFamily="2" charset="0"/>
              </a:rPr>
              <a:t>Ultimate Success: The party saves the day.</a:t>
            </a:r>
          </a:p>
        </p:txBody>
      </p:sp>
    </p:spTree>
    <p:extLst>
      <p:ext uri="{BB962C8B-B14F-4D97-AF65-F5344CB8AC3E}">
        <p14:creationId xmlns:p14="http://schemas.microsoft.com/office/powerpoint/2010/main" val="1499467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Boring Ending</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party delivers the cart as instructed.</a:t>
            </a:r>
          </a:p>
          <a:p>
            <a:pPr marL="0" indent="463550">
              <a:buNone/>
            </a:pPr>
            <a:r>
              <a:rPr lang="en-US" dirty="0">
                <a:latin typeface="18thCentury" pitchFamily="2" charset="0"/>
              </a:rPr>
              <a:t>King Barnum will realize what he has done. He will ask to meet the party in private, away from </a:t>
            </a:r>
            <a:r>
              <a:rPr lang="en-US" dirty="0" err="1">
                <a:latin typeface="18thCentury" pitchFamily="2" charset="0"/>
              </a:rPr>
              <a:t>Sirith</a:t>
            </a:r>
            <a:r>
              <a:rPr lang="en-US" dirty="0">
                <a:latin typeface="18thCentury" pitchFamily="2" charset="0"/>
              </a:rPr>
              <a:t> and friends (if they are alive), and tell the party about the bomb plot (if they didn’t know).</a:t>
            </a:r>
          </a:p>
          <a:p>
            <a:pPr marL="0" indent="463550">
              <a:buNone/>
            </a:pPr>
            <a:r>
              <a:rPr lang="en-US" dirty="0">
                <a:latin typeface="18thCentury" pitchFamily="2" charset="0"/>
              </a:rPr>
              <a:t>The plan to stop the cart is to rush the party back on the </a:t>
            </a:r>
            <a:r>
              <a:rPr lang="en-US" dirty="0" err="1">
                <a:latin typeface="18thCentury" pitchFamily="2" charset="0"/>
              </a:rPr>
              <a:t>Atrius</a:t>
            </a:r>
            <a:r>
              <a:rPr lang="en-US" dirty="0">
                <a:latin typeface="18thCentury" pitchFamily="2" charset="0"/>
              </a:rPr>
              <a:t> River using an emergency raft that can tank the deadly rapids caused by the pervious storm. The rapids have died down far more now anyways.</a:t>
            </a:r>
          </a:p>
          <a:p>
            <a:pPr marL="0" indent="463550">
              <a:buNone/>
            </a:pPr>
            <a:r>
              <a:rPr lang="en-US" dirty="0">
                <a:latin typeface="18thCentury" pitchFamily="2" charset="0"/>
              </a:rPr>
              <a:t>The players will make 5 group Vehicle Handling checks of DC 15 – the number of days have passed.</a:t>
            </a:r>
          </a:p>
          <a:p>
            <a:pPr marL="0" indent="463550">
              <a:buNone/>
            </a:pPr>
            <a:r>
              <a:rPr lang="en-US" dirty="0">
                <a:latin typeface="18thCentury" pitchFamily="2" charset="0"/>
              </a:rPr>
              <a:t>See “We Were Too Late” or “Ultimate Success”.</a:t>
            </a:r>
          </a:p>
        </p:txBody>
      </p:sp>
    </p:spTree>
    <p:extLst>
      <p:ext uri="{BB962C8B-B14F-4D97-AF65-F5344CB8AC3E}">
        <p14:creationId xmlns:p14="http://schemas.microsoft.com/office/powerpoint/2010/main" val="2290655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Love Wins</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party helps Clarissa find Thaddeus.</a:t>
            </a:r>
          </a:p>
          <a:p>
            <a:pPr marL="0" indent="463550">
              <a:buNone/>
            </a:pPr>
            <a:r>
              <a:rPr lang="en-US" dirty="0">
                <a:latin typeface="18thCentury" pitchFamily="2" charset="0"/>
              </a:rPr>
              <a:t>When the castle is reached, the guards and King will recognize Clarissa. She will storm in asking what this war is all about. If </a:t>
            </a:r>
            <a:r>
              <a:rPr lang="en-US" dirty="0" err="1">
                <a:latin typeface="18thCentury" pitchFamily="2" charset="0"/>
              </a:rPr>
              <a:t>Sirith</a:t>
            </a:r>
            <a:r>
              <a:rPr lang="en-US" dirty="0">
                <a:latin typeface="18thCentury" pitchFamily="2" charset="0"/>
              </a:rPr>
              <a:t> is alive, she’ll prepare for battle and call the party either traitors or </a:t>
            </a:r>
            <a:r>
              <a:rPr lang="en-US" dirty="0" err="1">
                <a:latin typeface="18thCentury" pitchFamily="2" charset="0"/>
              </a:rPr>
              <a:t>laques</a:t>
            </a:r>
            <a:r>
              <a:rPr lang="en-US" dirty="0">
                <a:latin typeface="18thCentury" pitchFamily="2" charset="0"/>
              </a:rPr>
              <a:t> (lackies).</a:t>
            </a:r>
          </a:p>
          <a:p>
            <a:pPr marL="0" indent="463550">
              <a:buNone/>
            </a:pPr>
            <a:r>
              <a:rPr lang="en-US" dirty="0">
                <a:latin typeface="18thCentury" pitchFamily="2" charset="0"/>
              </a:rPr>
              <a:t>After fighting her or convincing her to stop, the commotion will attract Prince Finn. Clarissa and Finn will call each other Sophia and Thaddeus, then learn about each other’s identity.</a:t>
            </a:r>
          </a:p>
          <a:p>
            <a:pPr marL="0" indent="463550">
              <a:buNone/>
            </a:pPr>
            <a:r>
              <a:rPr lang="en-US" dirty="0">
                <a:latin typeface="18thCentury" pitchFamily="2" charset="0"/>
              </a:rPr>
              <a:t>King </a:t>
            </a:r>
            <a:r>
              <a:rPr lang="en-US" dirty="0" err="1">
                <a:latin typeface="18thCentury" pitchFamily="2" charset="0"/>
              </a:rPr>
              <a:t>Tritumus</a:t>
            </a:r>
            <a:r>
              <a:rPr lang="en-US" dirty="0">
                <a:latin typeface="18thCentury" pitchFamily="2" charset="0"/>
              </a:rPr>
              <a:t>’ letter will come up and the plan to stop the bomb will happen (similar to Boring Ending).</a:t>
            </a:r>
          </a:p>
          <a:p>
            <a:pPr marL="0" indent="463550">
              <a:buNone/>
            </a:pPr>
            <a:r>
              <a:rPr lang="en-US" dirty="0">
                <a:latin typeface="18thCentury" pitchFamily="2" charset="0"/>
              </a:rPr>
              <a:t>The plan to stop the cart is to rush the party back on the </a:t>
            </a:r>
            <a:r>
              <a:rPr lang="en-US" dirty="0" err="1">
                <a:latin typeface="18thCentury" pitchFamily="2" charset="0"/>
              </a:rPr>
              <a:t>Atrius</a:t>
            </a:r>
            <a:r>
              <a:rPr lang="en-US" dirty="0">
                <a:latin typeface="18thCentury" pitchFamily="2" charset="0"/>
              </a:rPr>
              <a:t> River using an emergency raft that can tank the deadly rapids caused by the pervious storm. The rapids have died down far more now anyways.</a:t>
            </a:r>
          </a:p>
          <a:p>
            <a:pPr marL="0" indent="463550">
              <a:buNone/>
            </a:pPr>
            <a:r>
              <a:rPr lang="en-US" dirty="0">
                <a:latin typeface="18thCentury" pitchFamily="2" charset="0"/>
              </a:rPr>
              <a:t>See “We Were Too Late” or “Ultimate Success”.</a:t>
            </a:r>
          </a:p>
        </p:txBody>
      </p:sp>
    </p:spTree>
    <p:extLst>
      <p:ext uri="{BB962C8B-B14F-4D97-AF65-F5344CB8AC3E}">
        <p14:creationId xmlns:p14="http://schemas.microsoft.com/office/powerpoint/2010/main" val="2510451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We Don’t Care</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party delivers the cart as instructed.</a:t>
            </a:r>
          </a:p>
          <a:p>
            <a:pPr marL="0" indent="463550">
              <a:buNone/>
            </a:pPr>
            <a:r>
              <a:rPr lang="en-US" dirty="0">
                <a:latin typeface="18thCentury" pitchFamily="2" charset="0"/>
              </a:rPr>
              <a:t>King Barnum will realize what he has done. He will ask to meet the party in private, away from </a:t>
            </a:r>
            <a:r>
              <a:rPr lang="en-US" dirty="0" err="1">
                <a:latin typeface="18thCentury" pitchFamily="2" charset="0"/>
              </a:rPr>
              <a:t>Sirith</a:t>
            </a:r>
            <a:r>
              <a:rPr lang="en-US" dirty="0">
                <a:latin typeface="18thCentury" pitchFamily="2" charset="0"/>
              </a:rPr>
              <a:t> and friends (if they are alive), and tell the party about the bomb plot (if they didn’t know).</a:t>
            </a:r>
          </a:p>
          <a:p>
            <a:pPr marL="0" indent="463550">
              <a:buNone/>
            </a:pPr>
            <a:r>
              <a:rPr lang="en-US" dirty="0">
                <a:latin typeface="18thCentury" pitchFamily="2" charset="0"/>
              </a:rPr>
              <a:t>The plan to stop the cart is to rush the party back on the </a:t>
            </a:r>
            <a:r>
              <a:rPr lang="en-US" dirty="0" err="1">
                <a:latin typeface="18thCentury" pitchFamily="2" charset="0"/>
              </a:rPr>
              <a:t>Atrius</a:t>
            </a:r>
            <a:r>
              <a:rPr lang="en-US" dirty="0">
                <a:latin typeface="18thCentury" pitchFamily="2" charset="0"/>
              </a:rPr>
              <a:t> River using an emergency raft that can tank the deadly rapids caused by the pervious storm. The rapids have died down far more now anyways.</a:t>
            </a:r>
          </a:p>
          <a:p>
            <a:pPr marL="0" indent="463550">
              <a:buNone/>
            </a:pPr>
            <a:r>
              <a:rPr lang="en-US" dirty="0">
                <a:latin typeface="18thCentury" pitchFamily="2" charset="0"/>
              </a:rPr>
              <a:t>See “We Were Too Late” or “Ultimate Success”.</a:t>
            </a:r>
          </a:p>
        </p:txBody>
      </p:sp>
    </p:spTree>
    <p:extLst>
      <p:ext uri="{BB962C8B-B14F-4D97-AF65-F5344CB8AC3E}">
        <p14:creationId xmlns:p14="http://schemas.microsoft.com/office/powerpoint/2010/main" val="358372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Area Descriptions</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err="1">
                <a:latin typeface="18thCentury" pitchFamily="2" charset="0"/>
              </a:rPr>
              <a:t>Laqueum</a:t>
            </a:r>
            <a:r>
              <a:rPr lang="en-US" sz="3200" dirty="0">
                <a:latin typeface="18thCentury" pitchFamily="2" charset="0"/>
              </a:rPr>
              <a:t> &amp; and </a:t>
            </a:r>
            <a:r>
              <a:rPr lang="en-US" sz="3200" dirty="0" err="1">
                <a:latin typeface="18thCentury" pitchFamily="2" charset="0"/>
              </a:rPr>
              <a:t>Freidom’s</a:t>
            </a:r>
            <a:r>
              <a:rPr lang="en-US" sz="3200" dirty="0">
                <a:latin typeface="18thCentury" pitchFamily="2" charset="0"/>
              </a:rPr>
              <a:t> Cities</a:t>
            </a:r>
          </a:p>
        </p:txBody>
      </p:sp>
    </p:spTree>
    <p:extLst>
      <p:ext uri="{BB962C8B-B14F-4D97-AF65-F5344CB8AC3E}">
        <p14:creationId xmlns:p14="http://schemas.microsoft.com/office/powerpoint/2010/main" val="752909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We Were Too Late</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bomb detonates as planned.</a:t>
            </a:r>
          </a:p>
          <a:p>
            <a:pPr marL="0" indent="463550">
              <a:buNone/>
            </a:pPr>
            <a:r>
              <a:rPr lang="en-US" dirty="0">
                <a:latin typeface="18thCentury" pitchFamily="2" charset="0"/>
              </a:rPr>
              <a:t>King Barnum apologizes in every way to King </a:t>
            </a:r>
            <a:r>
              <a:rPr lang="en-US" dirty="0" err="1">
                <a:latin typeface="18thCentury" pitchFamily="2" charset="0"/>
              </a:rPr>
              <a:t>Tritumus</a:t>
            </a:r>
            <a:r>
              <a:rPr lang="en-US" dirty="0">
                <a:latin typeface="18thCentury" pitchFamily="2" charset="0"/>
              </a:rPr>
              <a:t>. This stops a war from unfolding, but King </a:t>
            </a:r>
            <a:r>
              <a:rPr lang="en-US" dirty="0" err="1">
                <a:latin typeface="18thCentury" pitchFamily="2" charset="0"/>
              </a:rPr>
              <a:t>Tritumus</a:t>
            </a:r>
            <a:r>
              <a:rPr lang="en-US" dirty="0">
                <a:latin typeface="18thCentury" pitchFamily="2" charset="0"/>
              </a:rPr>
              <a:t> is hurt beyond repair.</a:t>
            </a:r>
          </a:p>
          <a:p>
            <a:pPr marL="0" indent="463550">
              <a:buNone/>
            </a:pPr>
            <a:r>
              <a:rPr lang="en-US" dirty="0">
                <a:latin typeface="18thCentury" pitchFamily="2" charset="0"/>
              </a:rPr>
              <a:t>If Love Wins, then the marriage will save the lands from fighting, but nothing truly changes.</a:t>
            </a:r>
          </a:p>
          <a:p>
            <a:pPr marL="0" indent="463550">
              <a:buNone/>
            </a:pPr>
            <a:r>
              <a:rPr lang="en-US" dirty="0">
                <a:latin typeface="18thCentury" pitchFamily="2" charset="0"/>
              </a:rPr>
              <a:t>If love didn’t win, King </a:t>
            </a:r>
            <a:r>
              <a:rPr lang="en-US" dirty="0" err="1">
                <a:latin typeface="18thCentury" pitchFamily="2" charset="0"/>
              </a:rPr>
              <a:t>Tritumus</a:t>
            </a:r>
            <a:r>
              <a:rPr lang="en-US" dirty="0">
                <a:latin typeface="18thCentury" pitchFamily="2" charset="0"/>
              </a:rPr>
              <a:t> will slowly fall into a senile depression and die. King Barnum will be revered for his failures as a king and step down from the chair. Hints that the FALA will truly rise to political power are set.</a:t>
            </a:r>
          </a:p>
        </p:txBody>
      </p:sp>
    </p:spTree>
    <p:extLst>
      <p:ext uri="{BB962C8B-B14F-4D97-AF65-F5344CB8AC3E}">
        <p14:creationId xmlns:p14="http://schemas.microsoft.com/office/powerpoint/2010/main" val="205603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Ultimate Success</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bomb is stopped.</a:t>
            </a:r>
          </a:p>
          <a:p>
            <a:pPr marL="0" indent="463550">
              <a:buNone/>
            </a:pPr>
            <a:r>
              <a:rPr lang="en-US" dirty="0">
                <a:latin typeface="18thCentury" pitchFamily="2" charset="0"/>
              </a:rPr>
              <a:t>King Barnum apologizes to King </a:t>
            </a:r>
            <a:r>
              <a:rPr lang="en-US" dirty="0" err="1">
                <a:latin typeface="18thCentury" pitchFamily="2" charset="0"/>
              </a:rPr>
              <a:t>Tritumus</a:t>
            </a:r>
            <a:r>
              <a:rPr lang="en-US" dirty="0">
                <a:latin typeface="18thCentury" pitchFamily="2" charset="0"/>
              </a:rPr>
              <a:t> for the plan even being considered. The FALA are put on trial and sentenced to strictly watched community service in </a:t>
            </a:r>
            <a:r>
              <a:rPr lang="en-US" dirty="0" err="1">
                <a:latin typeface="18thCentury" pitchFamily="2" charset="0"/>
              </a:rPr>
              <a:t>Laqueum</a:t>
            </a:r>
            <a:r>
              <a:rPr lang="en-US" dirty="0">
                <a:latin typeface="18thCentury" pitchFamily="2" charset="0"/>
              </a:rPr>
              <a:t>.</a:t>
            </a:r>
          </a:p>
          <a:p>
            <a:pPr marL="0" indent="463550">
              <a:buNone/>
            </a:pPr>
            <a:r>
              <a:rPr lang="en-US" dirty="0">
                <a:latin typeface="18thCentury" pitchFamily="2" charset="0"/>
              </a:rPr>
              <a:t>The players are considered heroes, statues of them being constructed in both cities. The end up being the landowners of the land being disputed over in the past.</a:t>
            </a:r>
          </a:p>
          <a:p>
            <a:pPr marL="0" indent="463550">
              <a:buNone/>
            </a:pPr>
            <a:r>
              <a:rPr lang="en-US" dirty="0">
                <a:latin typeface="18thCentury" pitchFamily="2" charset="0"/>
              </a:rPr>
              <a:t>If Love Wins, then the marriage will ensue. The wedding unites the nations, giving birth to twins, which will be the kings for </a:t>
            </a:r>
            <a:r>
              <a:rPr lang="en-US" dirty="0" err="1">
                <a:latin typeface="18thCentury" pitchFamily="2" charset="0"/>
              </a:rPr>
              <a:t>Laqueum</a:t>
            </a:r>
            <a:r>
              <a:rPr lang="en-US" dirty="0">
                <a:latin typeface="18thCentury" pitchFamily="2" charset="0"/>
              </a:rPr>
              <a:t> and </a:t>
            </a:r>
            <a:r>
              <a:rPr lang="en-US" dirty="0" err="1">
                <a:latin typeface="18thCentury" pitchFamily="2" charset="0"/>
              </a:rPr>
              <a:t>Freidom</a:t>
            </a:r>
            <a:r>
              <a:rPr lang="en-US" dirty="0">
                <a:latin typeface="18thCentury" pitchFamily="2" charset="0"/>
              </a:rPr>
              <a:t> respectively.</a:t>
            </a:r>
          </a:p>
          <a:p>
            <a:pPr marL="0" indent="463550">
              <a:buNone/>
            </a:pPr>
            <a:r>
              <a:rPr lang="en-US" dirty="0">
                <a:latin typeface="18thCentury" pitchFamily="2" charset="0"/>
              </a:rPr>
              <a:t>If love didn’t win, it will either way, lol. If Clarissa dies, then </a:t>
            </a:r>
            <a:r>
              <a:rPr lang="en-US" dirty="0" err="1">
                <a:latin typeface="18thCentury" pitchFamily="2" charset="0"/>
              </a:rPr>
              <a:t>Laqueum</a:t>
            </a:r>
            <a:r>
              <a:rPr lang="en-US" dirty="0">
                <a:latin typeface="18thCentury" pitchFamily="2" charset="0"/>
              </a:rPr>
              <a:t> has no heir, so their lineage will die.</a:t>
            </a:r>
          </a:p>
        </p:txBody>
      </p:sp>
    </p:spTree>
    <p:extLst>
      <p:ext uri="{BB962C8B-B14F-4D97-AF65-F5344CB8AC3E}">
        <p14:creationId xmlns:p14="http://schemas.microsoft.com/office/powerpoint/2010/main" val="1022084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Day/Night Tracker</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a:latin typeface="18thCentury" pitchFamily="2" charset="0"/>
              </a:rPr>
              <a:t>What did the party do?</a:t>
            </a:r>
          </a:p>
        </p:txBody>
      </p:sp>
    </p:spTree>
    <p:extLst>
      <p:ext uri="{BB962C8B-B14F-4D97-AF65-F5344CB8AC3E}">
        <p14:creationId xmlns:p14="http://schemas.microsoft.com/office/powerpoint/2010/main" val="1096523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Night 0</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characters introduce themselves.</a:t>
            </a:r>
          </a:p>
          <a:p>
            <a:pPr marL="0" indent="463550">
              <a:buNone/>
            </a:pPr>
            <a:r>
              <a:rPr lang="en-US" dirty="0">
                <a:latin typeface="18thCentury" pitchFamily="2" charset="0"/>
              </a:rPr>
              <a:t>Make an actual letter for them to read next time.</a:t>
            </a:r>
          </a:p>
          <a:p>
            <a:pPr marL="0" indent="463550">
              <a:buNone/>
            </a:pPr>
            <a:r>
              <a:rPr lang="en-US" dirty="0">
                <a:latin typeface="18thCentury" pitchFamily="2" charset="0"/>
              </a:rPr>
              <a:t>Wilhelm has a purse of fake 50 gold.</a:t>
            </a:r>
          </a:p>
        </p:txBody>
      </p:sp>
    </p:spTree>
    <p:extLst>
      <p:ext uri="{BB962C8B-B14F-4D97-AF65-F5344CB8AC3E}">
        <p14:creationId xmlns:p14="http://schemas.microsoft.com/office/powerpoint/2010/main" val="1339329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Day/Night 1</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party traps the cart in some mud.</a:t>
            </a:r>
          </a:p>
          <a:p>
            <a:pPr marL="0" indent="463550">
              <a:buNone/>
            </a:pPr>
            <a:r>
              <a:rPr lang="en-US" dirty="0">
                <a:latin typeface="18thCentury" pitchFamily="2" charset="0"/>
              </a:rPr>
              <a:t>The pirates of </a:t>
            </a:r>
            <a:r>
              <a:rPr lang="en-US" dirty="0" err="1">
                <a:latin typeface="18thCentury" pitchFamily="2" charset="0"/>
              </a:rPr>
              <a:t>Carcanos</a:t>
            </a:r>
            <a:r>
              <a:rPr lang="en-US" dirty="0">
                <a:latin typeface="18thCentury" pitchFamily="2" charset="0"/>
              </a:rPr>
              <a:t> are attacked:</a:t>
            </a:r>
          </a:p>
          <a:p>
            <a:pPr marL="0" indent="463550">
              <a:buNone/>
            </a:pPr>
            <a:r>
              <a:rPr lang="en-US" dirty="0">
                <a:latin typeface="18thCentury" pitchFamily="2" charset="0"/>
              </a:rPr>
              <a:t>Captain Braxton health: 0</a:t>
            </a:r>
          </a:p>
          <a:p>
            <a:pPr marL="0" indent="463550">
              <a:buNone/>
            </a:pPr>
            <a:r>
              <a:rPr lang="en-US" dirty="0">
                <a:latin typeface="18thCentury" pitchFamily="2" charset="0"/>
              </a:rPr>
              <a:t>Davey: 0</a:t>
            </a:r>
          </a:p>
          <a:p>
            <a:pPr marL="0" indent="463550">
              <a:buNone/>
            </a:pPr>
            <a:r>
              <a:rPr lang="en-US" dirty="0">
                <a:latin typeface="18thCentury" pitchFamily="2" charset="0"/>
              </a:rPr>
              <a:t>Lincoln: 8</a:t>
            </a:r>
          </a:p>
          <a:p>
            <a:pPr marL="0" indent="463550">
              <a:buNone/>
            </a:pPr>
            <a:r>
              <a:rPr lang="en-US" dirty="0">
                <a:latin typeface="18thCentury" pitchFamily="2" charset="0"/>
              </a:rPr>
              <a:t>Cart: 2</a:t>
            </a:r>
          </a:p>
          <a:p>
            <a:pPr marL="0" indent="463550">
              <a:buNone/>
            </a:pPr>
            <a:r>
              <a:rPr lang="en-US" dirty="0">
                <a:latin typeface="18thCentury" pitchFamily="2" charset="0"/>
              </a:rPr>
              <a:t>Orcs are dead. All pirates are dead.</a:t>
            </a:r>
          </a:p>
          <a:p>
            <a:pPr marL="0" indent="463550">
              <a:buNone/>
            </a:pPr>
            <a:endParaRPr lang="en-US" dirty="0">
              <a:latin typeface="18thCentury" pitchFamily="2" charset="0"/>
            </a:endParaRPr>
          </a:p>
          <a:p>
            <a:pPr marL="0" indent="463550">
              <a:buNone/>
            </a:pPr>
            <a:r>
              <a:rPr lang="en-US" dirty="0">
                <a:latin typeface="18thCentury" pitchFamily="2" charset="0"/>
              </a:rPr>
              <a:t>TP hears a cry with a </a:t>
            </a:r>
            <a:r>
              <a:rPr lang="en-US" dirty="0" err="1">
                <a:latin typeface="18thCentury" pitchFamily="2" charset="0"/>
              </a:rPr>
              <a:t>nat</a:t>
            </a:r>
            <a:r>
              <a:rPr lang="en-US" dirty="0">
                <a:latin typeface="18thCentury" pitchFamily="2" charset="0"/>
              </a:rPr>
              <a:t> 20 roll. Knows that somebody is in there. Doesn’t open it.</a:t>
            </a:r>
          </a:p>
        </p:txBody>
      </p:sp>
    </p:spTree>
    <p:extLst>
      <p:ext uri="{BB962C8B-B14F-4D97-AF65-F5344CB8AC3E}">
        <p14:creationId xmlns:p14="http://schemas.microsoft.com/office/powerpoint/2010/main" val="3328553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Day/Night 2</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Night skipped.</a:t>
            </a:r>
          </a:p>
        </p:txBody>
      </p:sp>
    </p:spTree>
    <p:extLst>
      <p:ext uri="{BB962C8B-B14F-4D97-AF65-F5344CB8AC3E}">
        <p14:creationId xmlns:p14="http://schemas.microsoft.com/office/powerpoint/2010/main" val="1572523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Day/Night 3</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Met with </a:t>
            </a:r>
            <a:r>
              <a:rPr lang="en-US" dirty="0" err="1">
                <a:latin typeface="18thCentury" pitchFamily="2" charset="0"/>
              </a:rPr>
              <a:t>Avitus</a:t>
            </a:r>
            <a:r>
              <a:rPr lang="en-US" dirty="0">
                <a:latin typeface="18thCentury" pitchFamily="2" charset="0"/>
              </a:rPr>
              <a:t>. Showed them the quicker way.</a:t>
            </a:r>
          </a:p>
          <a:p>
            <a:pPr marL="0" indent="463550">
              <a:buNone/>
            </a:pPr>
            <a:endParaRPr lang="en-US" dirty="0">
              <a:latin typeface="18thCentury" pitchFamily="2" charset="0"/>
            </a:endParaRPr>
          </a:p>
          <a:p>
            <a:pPr marL="0" indent="463550">
              <a:buNone/>
            </a:pPr>
            <a:r>
              <a:rPr lang="en-US" dirty="0">
                <a:latin typeface="18thCentury" pitchFamily="2" charset="0"/>
              </a:rPr>
              <a:t>TP goes to pick the lock and does it. He just fucking missed the DC AAHHHH HOLY SHIT.</a:t>
            </a:r>
          </a:p>
          <a:p>
            <a:pPr marL="0" indent="463550">
              <a:buNone/>
            </a:pPr>
            <a:r>
              <a:rPr lang="en-US" dirty="0" err="1">
                <a:latin typeface="18thCentury" pitchFamily="2" charset="0"/>
              </a:rPr>
              <a:t>Johnsa</a:t>
            </a:r>
            <a:r>
              <a:rPr lang="en-US" dirty="0">
                <a:latin typeface="18thCentury" pitchFamily="2" charset="0"/>
              </a:rPr>
              <a:t> goes back to Wilhelm’s tent and peeks around a bit. Wilhelm is speaking with a little kid voice.</a:t>
            </a:r>
          </a:p>
          <a:p>
            <a:pPr marL="0" indent="463550">
              <a:buNone/>
            </a:pPr>
            <a:r>
              <a:rPr lang="en-US" dirty="0" err="1">
                <a:latin typeface="18thCentury" pitchFamily="2" charset="0"/>
              </a:rPr>
              <a:t>Johnsa</a:t>
            </a:r>
            <a:r>
              <a:rPr lang="en-US" dirty="0">
                <a:latin typeface="18thCentury" pitchFamily="2" charset="0"/>
              </a:rPr>
              <a:t> goes to </a:t>
            </a:r>
            <a:r>
              <a:rPr lang="en-US" dirty="0" err="1">
                <a:latin typeface="18thCentury" pitchFamily="2" charset="0"/>
              </a:rPr>
              <a:t>Theobold</a:t>
            </a:r>
            <a:r>
              <a:rPr lang="en-US" dirty="0">
                <a:latin typeface="18thCentury" pitchFamily="2" charset="0"/>
              </a:rPr>
              <a:t>, who has a similar convulsions.</a:t>
            </a:r>
          </a:p>
          <a:p>
            <a:pPr marL="0" indent="463550">
              <a:buNone/>
            </a:pPr>
            <a:r>
              <a:rPr lang="en-US" dirty="0">
                <a:latin typeface="18thCentury" pitchFamily="2" charset="0"/>
              </a:rPr>
              <a:t>He beats back the vines a bit more.</a:t>
            </a:r>
          </a:p>
        </p:txBody>
      </p:sp>
    </p:spTree>
    <p:extLst>
      <p:ext uri="{BB962C8B-B14F-4D97-AF65-F5344CB8AC3E}">
        <p14:creationId xmlns:p14="http://schemas.microsoft.com/office/powerpoint/2010/main" val="1806648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Day/Night 4</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The lock falls off the cart.</a:t>
            </a:r>
          </a:p>
          <a:p>
            <a:pPr marL="0" indent="463550">
              <a:buNone/>
            </a:pPr>
            <a:r>
              <a:rPr lang="en-US" dirty="0">
                <a:latin typeface="18thCentury" pitchFamily="2" charset="0"/>
              </a:rPr>
              <a:t>They find Clarissa. Her letter isn’t given yet.</a:t>
            </a:r>
          </a:p>
          <a:p>
            <a:pPr marL="0" indent="463550">
              <a:buNone/>
            </a:pPr>
            <a:endParaRPr lang="en-US" dirty="0">
              <a:latin typeface="18thCentury" pitchFamily="2" charset="0"/>
            </a:endParaRPr>
          </a:p>
          <a:p>
            <a:pPr marL="0" indent="463550">
              <a:buNone/>
            </a:pPr>
            <a:r>
              <a:rPr lang="en-US" dirty="0">
                <a:latin typeface="18thCentury" pitchFamily="2" charset="0"/>
              </a:rPr>
              <a:t>They meet </a:t>
            </a:r>
            <a:r>
              <a:rPr lang="en-US" dirty="0" err="1">
                <a:latin typeface="18thCentury" pitchFamily="2" charset="0"/>
              </a:rPr>
              <a:t>Lykor</a:t>
            </a:r>
            <a:r>
              <a:rPr lang="en-US" dirty="0">
                <a:latin typeface="18thCentury" pitchFamily="2" charset="0"/>
              </a:rPr>
              <a:t>, the cart is blown up.</a:t>
            </a:r>
          </a:p>
          <a:p>
            <a:pPr marL="0" indent="463550">
              <a:buNone/>
            </a:pPr>
            <a:endParaRPr lang="en-US" dirty="0">
              <a:latin typeface="18thCentury" pitchFamily="2" charset="0"/>
            </a:endParaRPr>
          </a:p>
          <a:p>
            <a:pPr marL="0" indent="463550">
              <a:buNone/>
            </a:pPr>
            <a:r>
              <a:rPr lang="en-US" dirty="0">
                <a:latin typeface="18thCentury" pitchFamily="2" charset="0"/>
              </a:rPr>
              <a:t>They approach Thaddeus’ cabin. Things fell apart.</a:t>
            </a:r>
          </a:p>
          <a:p>
            <a:pPr marL="0" indent="463550">
              <a:buNone/>
            </a:pPr>
            <a:endParaRPr lang="en-US" dirty="0">
              <a:latin typeface="18thCentury" pitchFamily="2" charset="0"/>
            </a:endParaRPr>
          </a:p>
          <a:p>
            <a:pPr marL="0" indent="463550">
              <a:buNone/>
            </a:pPr>
            <a:r>
              <a:rPr lang="en-US" dirty="0" err="1">
                <a:latin typeface="18thCentury" pitchFamily="2" charset="0"/>
              </a:rPr>
              <a:t>Voldstat</a:t>
            </a:r>
            <a:r>
              <a:rPr lang="en-US" dirty="0">
                <a:latin typeface="18thCentury" pitchFamily="2" charset="0"/>
              </a:rPr>
              <a:t> saw a shooting start and wished to one day get married.</a:t>
            </a:r>
          </a:p>
        </p:txBody>
      </p:sp>
    </p:spTree>
    <p:extLst>
      <p:ext uri="{BB962C8B-B14F-4D97-AF65-F5344CB8AC3E}">
        <p14:creationId xmlns:p14="http://schemas.microsoft.com/office/powerpoint/2010/main" val="28707083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Day/Night 5</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endParaRPr lang="en-US" dirty="0">
              <a:latin typeface="18thCentury" pitchFamily="2" charset="0"/>
            </a:endParaRPr>
          </a:p>
        </p:txBody>
      </p:sp>
    </p:spTree>
    <p:extLst>
      <p:ext uri="{BB962C8B-B14F-4D97-AF65-F5344CB8AC3E}">
        <p14:creationId xmlns:p14="http://schemas.microsoft.com/office/powerpoint/2010/main" val="1707286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Day/Night 6</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endParaRPr lang="en-US" dirty="0">
              <a:latin typeface="18thCentury" pitchFamily="2" charset="0"/>
            </a:endParaRPr>
          </a:p>
        </p:txBody>
      </p:sp>
    </p:spTree>
    <p:extLst>
      <p:ext uri="{BB962C8B-B14F-4D97-AF65-F5344CB8AC3E}">
        <p14:creationId xmlns:p14="http://schemas.microsoft.com/office/powerpoint/2010/main" val="299898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err="1">
                <a:latin typeface="Papyrus" panose="03070502060502030205" pitchFamily="66" charset="0"/>
              </a:rPr>
              <a:t>Laqueum’s</a:t>
            </a:r>
            <a:r>
              <a:rPr lang="en-US" sz="4000" dirty="0">
                <a:latin typeface="Papyrus" panose="03070502060502030205" pitchFamily="66" charset="0"/>
              </a:rPr>
              <a:t> Capital </a:t>
            </a:r>
            <a:br>
              <a:rPr lang="en-US" sz="4000" dirty="0">
                <a:latin typeface="Papyrus" panose="03070502060502030205" pitchFamily="66" charset="0"/>
              </a:rPr>
            </a:br>
            <a:r>
              <a:rPr lang="en-US" sz="4000" dirty="0">
                <a:latin typeface="Papyrus" panose="03070502060502030205" pitchFamily="66" charset="0"/>
              </a:rPr>
              <a:t>(Starting Location)</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err="1">
                <a:latin typeface="18thCentury" pitchFamily="2" charset="0"/>
              </a:rPr>
              <a:t>Laqueum’s</a:t>
            </a:r>
            <a:r>
              <a:rPr lang="en-US" dirty="0">
                <a:latin typeface="18thCentury" pitchFamily="2" charset="0"/>
              </a:rPr>
              <a:t> capital exists on the Western coasts of </a:t>
            </a:r>
            <a:r>
              <a:rPr lang="en-US" dirty="0" err="1">
                <a:latin typeface="18thCentury" pitchFamily="2" charset="0"/>
              </a:rPr>
              <a:t>Ofrana</a:t>
            </a:r>
            <a:r>
              <a:rPr lang="en-US" dirty="0">
                <a:latin typeface="18thCentury" pitchFamily="2" charset="0"/>
              </a:rPr>
              <a:t>. Its position on the edge of the sea makes it a highly valued trade port, with one of the largest harbors in the country, Port </a:t>
            </a:r>
            <a:r>
              <a:rPr lang="en-US" dirty="0" err="1">
                <a:latin typeface="18thCentury" pitchFamily="2" charset="0"/>
              </a:rPr>
              <a:t>Sairm</a:t>
            </a:r>
            <a:r>
              <a:rPr lang="en-US" dirty="0">
                <a:latin typeface="18thCentury" pitchFamily="2" charset="0"/>
              </a:rPr>
              <a:t>. Just as valued is its position next to the </a:t>
            </a:r>
            <a:r>
              <a:rPr lang="en-US" dirty="0" err="1">
                <a:latin typeface="18thCentury" pitchFamily="2" charset="0"/>
              </a:rPr>
              <a:t>Atrius</a:t>
            </a:r>
            <a:r>
              <a:rPr lang="en-US" dirty="0">
                <a:latin typeface="18thCentury" pitchFamily="2" charset="0"/>
              </a:rPr>
              <a:t> River. Flowing out into the ocean, the </a:t>
            </a:r>
            <a:r>
              <a:rPr lang="en-US" dirty="0" err="1">
                <a:latin typeface="18thCentury" pitchFamily="2" charset="0"/>
              </a:rPr>
              <a:t>Atrius</a:t>
            </a:r>
            <a:r>
              <a:rPr lang="en-US" dirty="0">
                <a:latin typeface="18thCentury" pitchFamily="2" charset="0"/>
              </a:rPr>
              <a:t> River winds throughout the center of the country, bringing in necessary trade vessels. Up the river is the capital of </a:t>
            </a:r>
            <a:r>
              <a:rPr lang="en-US" dirty="0" err="1">
                <a:latin typeface="18thCentury" pitchFamily="2" charset="0"/>
              </a:rPr>
              <a:t>Freidom</a:t>
            </a:r>
            <a:r>
              <a:rPr lang="en-US" dirty="0">
                <a:latin typeface="18thCentury" pitchFamily="2" charset="0"/>
              </a:rPr>
              <a:t>. Heavy rains have made travel up-river too dangerous to reach </a:t>
            </a:r>
            <a:r>
              <a:rPr lang="en-US" dirty="0" err="1">
                <a:latin typeface="18thCentury" pitchFamily="2" charset="0"/>
              </a:rPr>
              <a:t>Freidom</a:t>
            </a:r>
            <a:r>
              <a:rPr lang="en-US" dirty="0">
                <a:latin typeface="18thCentury" pitchFamily="2" charset="0"/>
              </a:rPr>
              <a:t> in time.</a:t>
            </a:r>
          </a:p>
          <a:p>
            <a:pPr marL="0" indent="463550">
              <a:buNone/>
            </a:pPr>
            <a:r>
              <a:rPr lang="en-US" dirty="0" err="1">
                <a:latin typeface="18thCentury" pitchFamily="2" charset="0"/>
              </a:rPr>
              <a:t>Laqueum’s</a:t>
            </a:r>
            <a:r>
              <a:rPr lang="en-US" dirty="0">
                <a:latin typeface="18thCentury" pitchFamily="2" charset="0"/>
              </a:rPr>
              <a:t> city is surrounded by a 25-foot wall made of cobblestone. There is a main gate that allows visitors in and out of the city, which is guarded by 2 guard posts.</a:t>
            </a:r>
          </a:p>
          <a:p>
            <a:pPr marL="0" indent="463550">
              <a:buNone/>
            </a:pPr>
            <a:r>
              <a:rPr lang="en-US" dirty="0">
                <a:latin typeface="18thCentury" pitchFamily="2" charset="0"/>
              </a:rPr>
              <a:t>The inner city is comprised mostly of shops and upper-class living-quarters. The lower-classes live outside the city walls in ghettos. Middle-classes tend to live in towns that are a quarter-day’s travel from the city. </a:t>
            </a:r>
          </a:p>
          <a:p>
            <a:pPr marL="0" indent="463550">
              <a:buNone/>
            </a:pPr>
            <a:r>
              <a:rPr lang="en-US" dirty="0">
                <a:latin typeface="18thCentury" pitchFamily="2" charset="0"/>
              </a:rPr>
              <a:t>The people of </a:t>
            </a:r>
            <a:r>
              <a:rPr lang="en-US" dirty="0" err="1">
                <a:latin typeface="18thCentury" pitchFamily="2" charset="0"/>
              </a:rPr>
              <a:t>Laqueum</a:t>
            </a:r>
            <a:r>
              <a:rPr lang="en-US" dirty="0">
                <a:latin typeface="18thCentury" pitchFamily="2" charset="0"/>
              </a:rPr>
              <a:t> are 75% human, 10% elf, 10% dwarf, and 5% halfling/gnome/dragonborn.</a:t>
            </a:r>
          </a:p>
        </p:txBody>
      </p:sp>
    </p:spTree>
    <p:extLst>
      <p:ext uri="{BB962C8B-B14F-4D97-AF65-F5344CB8AC3E}">
        <p14:creationId xmlns:p14="http://schemas.microsoft.com/office/powerpoint/2010/main" val="20010751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Day/Night 7</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endParaRPr lang="en-US" dirty="0">
              <a:latin typeface="18thCentury" pitchFamily="2" charset="0"/>
            </a:endParaRPr>
          </a:p>
        </p:txBody>
      </p:sp>
    </p:spTree>
    <p:extLst>
      <p:ext uri="{BB962C8B-B14F-4D97-AF65-F5344CB8AC3E}">
        <p14:creationId xmlns:p14="http://schemas.microsoft.com/office/powerpoint/2010/main" val="590025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Blacksmith</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Owned by Black Smith, son of White Smith. A stern fellow that cares only about his work.</a:t>
            </a:r>
          </a:p>
          <a:p>
            <a:pPr marL="0" indent="463550">
              <a:buNone/>
            </a:pPr>
            <a:r>
              <a:rPr lang="en-US" dirty="0">
                <a:latin typeface="18thCentury" pitchFamily="2" charset="0"/>
              </a:rPr>
              <a:t>Sells:</a:t>
            </a:r>
          </a:p>
          <a:p>
            <a:pPr lvl="2"/>
            <a:r>
              <a:rPr lang="en-US" sz="2380" dirty="0">
                <a:latin typeface="18thCentury" pitchFamily="2" charset="0"/>
              </a:rPr>
              <a:t>Swords</a:t>
            </a:r>
          </a:p>
          <a:p>
            <a:pPr lvl="2"/>
            <a:r>
              <a:rPr lang="en-US" sz="2380" dirty="0">
                <a:latin typeface="18thCentury" pitchFamily="2" charset="0"/>
              </a:rPr>
              <a:t>Shields</a:t>
            </a:r>
          </a:p>
          <a:p>
            <a:pPr lvl="2"/>
            <a:r>
              <a:rPr lang="en-US" sz="2380" dirty="0">
                <a:latin typeface="18thCentury" pitchFamily="2" charset="0"/>
              </a:rPr>
              <a:t>Plate/Chain Armor</a:t>
            </a:r>
          </a:p>
          <a:p>
            <a:pPr lvl="2"/>
            <a:r>
              <a:rPr lang="en-US" sz="2380" dirty="0">
                <a:latin typeface="18thCentury" pitchFamily="2" charset="0"/>
              </a:rPr>
              <a:t>Arrows (Wife is a Fletcher)</a:t>
            </a:r>
          </a:p>
          <a:p>
            <a:pPr lvl="2"/>
            <a:r>
              <a:rPr lang="en-US" sz="2380" dirty="0">
                <a:latin typeface="18thCentury" pitchFamily="2" charset="0"/>
              </a:rPr>
              <a:t>Basic Tools</a:t>
            </a:r>
          </a:p>
          <a:p>
            <a:pPr marL="777240" lvl="2" indent="0">
              <a:buNone/>
            </a:pPr>
            <a:endParaRPr lang="en-US" sz="2380" dirty="0">
              <a:latin typeface="18thCentury" pitchFamily="2" charset="0"/>
            </a:endParaRPr>
          </a:p>
          <a:p>
            <a:pPr marL="0" lvl="2" indent="463550">
              <a:buNone/>
            </a:pPr>
            <a:r>
              <a:rPr lang="en-US" sz="2380" dirty="0">
                <a:latin typeface="18thCentury" pitchFamily="2" charset="0"/>
                <a:hlinkClick r:id="rId2"/>
              </a:rPr>
              <a:t>https://drive.google.com/file/d/11cn7EmHDQpCzYWqqQ4BTMbmAA61oxtTv/view</a:t>
            </a:r>
            <a:endParaRPr lang="en-US" sz="2380" dirty="0">
              <a:latin typeface="18thCentury" pitchFamily="2" charset="0"/>
            </a:endParaRPr>
          </a:p>
        </p:txBody>
      </p:sp>
    </p:spTree>
    <p:extLst>
      <p:ext uri="{BB962C8B-B14F-4D97-AF65-F5344CB8AC3E}">
        <p14:creationId xmlns:p14="http://schemas.microsoft.com/office/powerpoint/2010/main" val="878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Magic Shop</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Owned by Pip Parsnip, an old jolly gnome.</a:t>
            </a:r>
          </a:p>
          <a:p>
            <a:pPr marL="0" indent="463550">
              <a:buNone/>
            </a:pPr>
            <a:r>
              <a:rPr lang="en-US" dirty="0">
                <a:latin typeface="18thCentury" pitchFamily="2" charset="0"/>
              </a:rPr>
              <a:t>Sells:</a:t>
            </a:r>
          </a:p>
          <a:p>
            <a:pPr lvl="2"/>
            <a:r>
              <a:rPr lang="en-US" sz="2380" dirty="0">
                <a:latin typeface="18thCentury" pitchFamily="2" charset="0"/>
              </a:rPr>
              <a:t>Basic potions</a:t>
            </a:r>
          </a:p>
          <a:p>
            <a:pPr lvl="2"/>
            <a:r>
              <a:rPr lang="en-US" sz="2380" dirty="0">
                <a:latin typeface="18thCentury" pitchFamily="2" charset="0"/>
              </a:rPr>
              <a:t>Bags of Holding</a:t>
            </a:r>
          </a:p>
          <a:p>
            <a:pPr lvl="2"/>
            <a:r>
              <a:rPr lang="en-US" sz="2380" dirty="0">
                <a:latin typeface="18thCentury" pitchFamily="2" charset="0"/>
              </a:rPr>
              <a:t>Magic rings</a:t>
            </a:r>
          </a:p>
          <a:p>
            <a:pPr lvl="2"/>
            <a:r>
              <a:rPr lang="en-US" sz="2380" dirty="0">
                <a:latin typeface="18thCentury" pitchFamily="2" charset="0"/>
              </a:rPr>
              <a:t>Spell Scrolls in the back</a:t>
            </a:r>
          </a:p>
        </p:txBody>
      </p:sp>
    </p:spTree>
    <p:extLst>
      <p:ext uri="{BB962C8B-B14F-4D97-AF65-F5344CB8AC3E}">
        <p14:creationId xmlns:p14="http://schemas.microsoft.com/office/powerpoint/2010/main" val="348037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Food Market</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Owned by various market stand owners. They all look like the same person (Halfling) wearing a different outfit (they’re all brothers). Names are various rhymes of Ben, Sven, Len, Yen, Zen, Pen, etc.</a:t>
            </a:r>
          </a:p>
          <a:p>
            <a:pPr marL="0" indent="463550">
              <a:buNone/>
            </a:pPr>
            <a:r>
              <a:rPr lang="en-US" dirty="0">
                <a:latin typeface="18thCentury" pitchFamily="2" charset="0"/>
              </a:rPr>
              <a:t>Sells:</a:t>
            </a:r>
          </a:p>
          <a:p>
            <a:pPr lvl="2"/>
            <a:r>
              <a:rPr lang="en-US" sz="2380" dirty="0">
                <a:latin typeface="18thCentury" pitchFamily="2" charset="0"/>
              </a:rPr>
              <a:t>Basic rations</a:t>
            </a:r>
          </a:p>
          <a:p>
            <a:pPr lvl="2"/>
            <a:r>
              <a:rPr lang="en-US" sz="2380" dirty="0">
                <a:latin typeface="18thCentury" pitchFamily="2" charset="0"/>
              </a:rPr>
              <a:t>Fruit</a:t>
            </a:r>
          </a:p>
          <a:p>
            <a:pPr lvl="2"/>
            <a:r>
              <a:rPr lang="en-US" sz="2380" dirty="0">
                <a:latin typeface="18thCentury" pitchFamily="2" charset="0"/>
              </a:rPr>
              <a:t>Vegetables</a:t>
            </a:r>
          </a:p>
          <a:p>
            <a:pPr lvl="2"/>
            <a:r>
              <a:rPr lang="en-US" sz="2380" dirty="0">
                <a:latin typeface="18thCentury" pitchFamily="2" charset="0"/>
              </a:rPr>
              <a:t>Meat</a:t>
            </a:r>
          </a:p>
          <a:p>
            <a:pPr lvl="2"/>
            <a:r>
              <a:rPr lang="en-US" sz="2380" dirty="0" err="1">
                <a:latin typeface="18thCentury" pitchFamily="2" charset="0"/>
              </a:rPr>
              <a:t>Goodberries</a:t>
            </a:r>
            <a:r>
              <a:rPr lang="en-US" sz="2380" dirty="0">
                <a:latin typeface="18thCentury" pitchFamily="2" charset="0"/>
              </a:rPr>
              <a:t> in the rare shop</a:t>
            </a:r>
          </a:p>
        </p:txBody>
      </p:sp>
    </p:spTree>
    <p:extLst>
      <p:ext uri="{BB962C8B-B14F-4D97-AF65-F5344CB8AC3E}">
        <p14:creationId xmlns:p14="http://schemas.microsoft.com/office/powerpoint/2010/main" val="3667113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D149-2B92-411D-8C35-F7E55F4B9BE6}"/>
              </a:ext>
            </a:extLst>
          </p:cNvPr>
          <p:cNvSpPr>
            <a:spLocks noGrp="1"/>
          </p:cNvSpPr>
          <p:nvPr>
            <p:ph type="title"/>
          </p:nvPr>
        </p:nvSpPr>
        <p:spPr/>
        <p:txBody>
          <a:bodyPr/>
          <a:lstStyle/>
          <a:p>
            <a:r>
              <a:rPr lang="en-US" sz="4000" dirty="0">
                <a:latin typeface="Papyrus" panose="03070502060502030205" pitchFamily="66" charset="0"/>
              </a:rPr>
              <a:t>Church of </a:t>
            </a:r>
            <a:r>
              <a:rPr lang="en-US" sz="4000" dirty="0" err="1">
                <a:latin typeface="Papyrus" panose="03070502060502030205" pitchFamily="66" charset="0"/>
              </a:rPr>
              <a:t>Waukeen</a:t>
            </a:r>
            <a:r>
              <a:rPr lang="en-US" sz="4000" dirty="0">
                <a:latin typeface="Papyrus" panose="03070502060502030205" pitchFamily="66" charset="0"/>
              </a:rPr>
              <a:t> </a:t>
            </a:r>
            <a:endParaRPr lang="en-US" dirty="0"/>
          </a:p>
        </p:txBody>
      </p:sp>
      <p:sp>
        <p:nvSpPr>
          <p:cNvPr id="3" name="Content Placeholder 2">
            <a:extLst>
              <a:ext uri="{FF2B5EF4-FFF2-40B4-BE49-F238E27FC236}">
                <a16:creationId xmlns:a16="http://schemas.microsoft.com/office/drawing/2014/main" id="{EE118595-F4E1-4EEB-9CB7-267F8A800FEC}"/>
              </a:ext>
            </a:extLst>
          </p:cNvPr>
          <p:cNvSpPr>
            <a:spLocks noGrp="1"/>
          </p:cNvSpPr>
          <p:nvPr>
            <p:ph idx="1"/>
          </p:nvPr>
        </p:nvSpPr>
        <p:spPr/>
        <p:txBody>
          <a:bodyPr/>
          <a:lstStyle/>
          <a:p>
            <a:pPr marL="0" indent="463550">
              <a:buNone/>
            </a:pPr>
            <a:r>
              <a:rPr lang="en-US" dirty="0">
                <a:latin typeface="18thCentury" pitchFamily="2" charset="0"/>
              </a:rPr>
              <a:t>Owned by the clergy of </a:t>
            </a:r>
            <a:r>
              <a:rPr lang="en-US" dirty="0" err="1">
                <a:latin typeface="18thCentury" pitchFamily="2" charset="0"/>
              </a:rPr>
              <a:t>Waukeen</a:t>
            </a:r>
            <a:r>
              <a:rPr lang="en-US" dirty="0">
                <a:latin typeface="18thCentury" pitchFamily="2" charset="0"/>
              </a:rPr>
              <a:t>. The head of the clergy is </a:t>
            </a:r>
            <a:r>
              <a:rPr lang="en-US" dirty="0">
                <a:highlight>
                  <a:srgbClr val="FFFF00"/>
                </a:highlight>
                <a:latin typeface="18thCentury" pitchFamily="2" charset="0"/>
              </a:rPr>
              <a:t>Reverend Midas</a:t>
            </a:r>
            <a:r>
              <a:rPr lang="en-US" dirty="0">
                <a:latin typeface="18thCentury" pitchFamily="2" charset="0"/>
              </a:rPr>
              <a:t>. They are a relatively flamboyant folk. Each member has the personality of that of salesman. The church promises great riches and fortune to those who pray to the goddess </a:t>
            </a:r>
            <a:r>
              <a:rPr lang="en-US" dirty="0" err="1">
                <a:latin typeface="18thCentury" pitchFamily="2" charset="0"/>
              </a:rPr>
              <a:t>Waukeen</a:t>
            </a:r>
            <a:r>
              <a:rPr lang="en-US" dirty="0">
                <a:latin typeface="18thCentury" pitchFamily="2" charset="0"/>
              </a:rPr>
              <a:t>.</a:t>
            </a:r>
          </a:p>
        </p:txBody>
      </p:sp>
    </p:spTree>
    <p:extLst>
      <p:ext uri="{BB962C8B-B14F-4D97-AF65-F5344CB8AC3E}">
        <p14:creationId xmlns:p14="http://schemas.microsoft.com/office/powerpoint/2010/main" val="3638425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3731</TotalTime>
  <Words>5106</Words>
  <Application>Microsoft Office PowerPoint</Application>
  <PresentationFormat>Custom</PresentationFormat>
  <Paragraphs>267</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18thCentury</vt:lpstr>
      <vt:lpstr>Arial</vt:lpstr>
      <vt:lpstr>Blackadder ITC</vt:lpstr>
      <vt:lpstr>Calibri</vt:lpstr>
      <vt:lpstr>Calibri Light</vt:lpstr>
      <vt:lpstr>Papyrus</vt:lpstr>
      <vt:lpstr>Office Theme</vt:lpstr>
      <vt:lpstr>The Road to Freidom</vt:lpstr>
      <vt:lpstr>Table of Contents:</vt:lpstr>
      <vt:lpstr>Basic Introduction</vt:lpstr>
      <vt:lpstr>Area Descriptions</vt:lpstr>
      <vt:lpstr>Laqueum’s Capital  (Starting Location)</vt:lpstr>
      <vt:lpstr>Blacksmith</vt:lpstr>
      <vt:lpstr>Magic Shop</vt:lpstr>
      <vt:lpstr>Food Market</vt:lpstr>
      <vt:lpstr>Church of Waukeen </vt:lpstr>
      <vt:lpstr>Castle Tritumus</vt:lpstr>
      <vt:lpstr>The Refugium a la Mare</vt:lpstr>
      <vt:lpstr>Freidom’s Captial</vt:lpstr>
      <vt:lpstr>The Agoraplatz</vt:lpstr>
      <vt:lpstr>Castle Barnum</vt:lpstr>
      <vt:lpstr>Important NPC List</vt:lpstr>
      <vt:lpstr>Story Beats</vt:lpstr>
      <vt:lpstr>Night 0</vt:lpstr>
      <vt:lpstr>Thatchwood Forest</vt:lpstr>
      <vt:lpstr>Basic Actions During Days of Travel</vt:lpstr>
      <vt:lpstr>Random Encounters</vt:lpstr>
      <vt:lpstr>The F.reidom A.gainst L.aqueum A.lliance (FALA)</vt:lpstr>
      <vt:lpstr>FALA Friends?</vt:lpstr>
      <vt:lpstr>Avitus of the Thatchwood Forest</vt:lpstr>
      <vt:lpstr>Avitus’ History</vt:lpstr>
      <vt:lpstr>Fubor</vt:lpstr>
      <vt:lpstr>Fubor (cont.)</vt:lpstr>
      <vt:lpstr>The Pirates of Carcanos</vt:lpstr>
      <vt:lpstr>The Pirates of Carcanos (cont.)</vt:lpstr>
      <vt:lpstr>They Looked in the Cart</vt:lpstr>
      <vt:lpstr>King Tritumus’ Letter</vt:lpstr>
      <vt:lpstr>Thaddeus’ Cabin</vt:lpstr>
      <vt:lpstr>Thaddeus’ Cabin (cont.)</vt:lpstr>
      <vt:lpstr>3rd Day Cart Pass - Definite</vt:lpstr>
      <vt:lpstr>King Barnum’s Letter</vt:lpstr>
      <vt:lpstr>Possible Endings</vt:lpstr>
      <vt:lpstr>Possible Endings List</vt:lpstr>
      <vt:lpstr>Boring Ending</vt:lpstr>
      <vt:lpstr>Love Wins</vt:lpstr>
      <vt:lpstr>We Don’t Care</vt:lpstr>
      <vt:lpstr>We Were Too Late</vt:lpstr>
      <vt:lpstr>Ultimate Success</vt:lpstr>
      <vt:lpstr>Day/Night Tracker</vt:lpstr>
      <vt:lpstr>Night 0</vt:lpstr>
      <vt:lpstr>Day/Night 1</vt:lpstr>
      <vt:lpstr>Day/Night 2</vt:lpstr>
      <vt:lpstr>Day/Night 3</vt:lpstr>
      <vt:lpstr>Day/Night 4</vt:lpstr>
      <vt:lpstr>Day/Night 5</vt:lpstr>
      <vt:lpstr>Day/Night 6</vt:lpstr>
      <vt:lpstr>Day/Night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Garrett Stonis</cp:lastModifiedBy>
  <cp:revision>190</cp:revision>
  <dcterms:created xsi:type="dcterms:W3CDTF">2020-11-04T18:55:15Z</dcterms:created>
  <dcterms:modified xsi:type="dcterms:W3CDTF">2021-01-03T06:53:16Z</dcterms:modified>
</cp:coreProperties>
</file>