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06" r:id="rId4"/>
    <p:sldId id="316" r:id="rId5"/>
    <p:sldId id="319" r:id="rId6"/>
    <p:sldId id="321" r:id="rId7"/>
    <p:sldId id="307" r:id="rId8"/>
    <p:sldId id="322" r:id="rId9"/>
    <p:sldId id="320" r:id="rId10"/>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29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20766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7058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90376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63977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7FBA-F4D8-4820-972B-6B84E9A3DAEA}" type="datetimeFigureOut">
              <a:rPr lang="en-US" smtClean="0"/>
              <a:t>5/5/2021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81816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E7FBA-F4D8-4820-972B-6B84E9A3DAEA}"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4658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E7FBA-F4D8-4820-972B-6B84E9A3DAEA}" type="datetimeFigureOut">
              <a:rPr lang="en-US" smtClean="0"/>
              <a:t>5/5/2021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660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E7FBA-F4D8-4820-972B-6B84E9A3DAEA}" type="datetimeFigureOut">
              <a:rPr lang="en-US" smtClean="0"/>
              <a:t>5/5/2021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421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7FBA-F4D8-4820-972B-6B84E9A3DAEA}" type="datetimeFigureOut">
              <a:rPr lang="en-US" smtClean="0"/>
              <a:t>5/5/2021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08712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44481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6858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05FE7FBA-F4D8-4820-972B-6B84E9A3DAEA}" type="datetimeFigureOut">
              <a:rPr lang="en-US" smtClean="0"/>
              <a:t>5/5/2021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D5BA2E6-1BE9-4222-950E-FE480F8B0F22}" type="slidenum">
              <a:rPr lang="en-US" smtClean="0"/>
              <a:t>‹#›</a:t>
            </a:fld>
            <a:endParaRPr lang="en-US"/>
          </a:p>
        </p:txBody>
      </p:sp>
    </p:spTree>
    <p:extLst>
      <p:ext uri="{BB962C8B-B14F-4D97-AF65-F5344CB8AC3E}">
        <p14:creationId xmlns:p14="http://schemas.microsoft.com/office/powerpoint/2010/main" val="504373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a:latin typeface="Blackadder ITC" panose="04020505051007020D02" pitchFamily="82" charset="0"/>
              </a:rPr>
              <a:t>The Jaws of Time</a:t>
            </a: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a:latin typeface="18thCentury" pitchFamily="2" charset="0"/>
              </a:rPr>
              <a:t>Garrett Stonis</a:t>
            </a:r>
          </a:p>
        </p:txBody>
      </p:sp>
    </p:spTree>
    <p:extLst>
      <p:ext uri="{BB962C8B-B14F-4D97-AF65-F5344CB8AC3E}">
        <p14:creationId xmlns:p14="http://schemas.microsoft.com/office/powerpoint/2010/main" val="394155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Table of Contents: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lstStyle/>
          <a:p>
            <a:r>
              <a:rPr lang="en-US">
                <a:latin typeface="18thCentury" pitchFamily="2" charset="0"/>
              </a:rPr>
              <a:t>Overview of the Universe</a:t>
            </a:r>
          </a:p>
          <a:p>
            <a:r>
              <a:rPr lang="en-US">
                <a:latin typeface="18thCentury" pitchFamily="2" charset="0"/>
              </a:rPr>
              <a:t>Demigods, Gods, Titans, and the Creator</a:t>
            </a:r>
          </a:p>
          <a:p>
            <a:r>
              <a:rPr lang="en-US">
                <a:latin typeface="18thCentury" pitchFamily="2" charset="0"/>
              </a:rPr>
              <a:t>16-32: Story Beats</a:t>
            </a:r>
          </a:p>
          <a:p>
            <a:pPr lvl="1"/>
            <a:r>
              <a:rPr lang="en-US" sz="2380">
                <a:latin typeface="18thCentury" pitchFamily="2" charset="0"/>
              </a:rPr>
              <a:t>19-28: Random Encounters</a:t>
            </a:r>
          </a:p>
          <a:p>
            <a:r>
              <a:rPr lang="en-US">
                <a:latin typeface="18thCentury" pitchFamily="2" charset="0"/>
              </a:rPr>
              <a:t>34-40: Possible Endings</a:t>
            </a:r>
          </a:p>
        </p:txBody>
      </p:sp>
    </p:spTree>
    <p:extLst>
      <p:ext uri="{BB962C8B-B14F-4D97-AF65-F5344CB8AC3E}">
        <p14:creationId xmlns:p14="http://schemas.microsoft.com/office/powerpoint/2010/main" val="35682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Basic Introduction</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a:latin typeface="Arial" panose="020B0604020202020204" pitchFamily="34" charset="0"/>
                <a:cs typeface="Arial" panose="020B0604020202020204" pitchFamily="34" charset="0"/>
              </a:rPr>
              <a:t>Welcome to the land of Yultaria: The Best Country of the Material Plane! If you weren’t lucky enough to be born here, then you likely arrived from one of our world-class ports! Was it </a:t>
            </a:r>
          </a:p>
        </p:txBody>
      </p:sp>
    </p:spTree>
    <p:extLst>
      <p:ext uri="{BB962C8B-B14F-4D97-AF65-F5344CB8AC3E}">
        <p14:creationId xmlns:p14="http://schemas.microsoft.com/office/powerpoint/2010/main" val="134617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9008-2C59-4061-AC72-F5F386655FCA}"/>
              </a:ext>
            </a:extLst>
          </p:cNvPr>
          <p:cNvSpPr>
            <a:spLocks noGrp="1"/>
          </p:cNvSpPr>
          <p:nvPr>
            <p:ph type="title"/>
          </p:nvPr>
        </p:nvSpPr>
        <p:spPr/>
        <p:txBody>
          <a:bodyPr/>
          <a:lstStyle/>
          <a:p>
            <a:r>
              <a:rPr lang="en-US" sz="5400">
                <a:latin typeface="Papyrus" panose="03070502060502030205" pitchFamily="66" charset="0"/>
              </a:rPr>
              <a:t>Places</a:t>
            </a:r>
            <a:endParaRPr lang="en-US"/>
          </a:p>
        </p:txBody>
      </p:sp>
      <p:sp>
        <p:nvSpPr>
          <p:cNvPr id="3" name="Text Placeholder 2">
            <a:extLst>
              <a:ext uri="{FF2B5EF4-FFF2-40B4-BE49-F238E27FC236}">
                <a16:creationId xmlns:a16="http://schemas.microsoft.com/office/drawing/2014/main" id="{67214002-2140-4593-9350-E887B33D0CB8}"/>
              </a:ext>
            </a:extLst>
          </p:cNvPr>
          <p:cNvSpPr>
            <a:spLocks noGrp="1"/>
          </p:cNvSpPr>
          <p:nvPr>
            <p:ph type="body" idx="1"/>
          </p:nvPr>
        </p:nvSpPr>
        <p:spPr/>
        <p:txBody>
          <a:bodyPr/>
          <a:lstStyle/>
          <a:p>
            <a:r>
              <a:rPr lang="en-US">
                <a:latin typeface="Arial" panose="020B0604020202020204" pitchFamily="34" charset="0"/>
                <a:cs typeface="Arial" panose="020B0604020202020204" pitchFamily="34" charset="0"/>
              </a:rPr>
              <a:t>Urtonburg, Northwood, and more.</a:t>
            </a:r>
          </a:p>
        </p:txBody>
      </p:sp>
    </p:spTree>
    <p:extLst>
      <p:ext uri="{BB962C8B-B14F-4D97-AF65-F5344CB8AC3E}">
        <p14:creationId xmlns:p14="http://schemas.microsoft.com/office/powerpoint/2010/main" val="274625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Yultaria</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richest and largest country on Stromea, Yultaria is one of the trade capitals of the world. Boasting an impressive navy, Yultaria is ruled by only one kingdom, under </a:t>
            </a:r>
            <a:r>
              <a:rPr lang="en-US" sz="1400" b="1" dirty="0">
                <a:latin typeface="Arial" panose="020B0604020202020204" pitchFamily="34" charset="0"/>
                <a:cs typeface="Arial" panose="020B0604020202020204" pitchFamily="34" charset="0"/>
              </a:rPr>
              <a:t>King Rupert</a:t>
            </a:r>
            <a:r>
              <a:rPr lang="en-US" sz="1400" dirty="0">
                <a:latin typeface="Arial" panose="020B0604020202020204" pitchFamily="34" charset="0"/>
                <a:cs typeface="Arial" panose="020B0604020202020204" pitchFamily="34" charset="0"/>
              </a:rPr>
              <a:t>. King Rupert is more of a militaristic leader, despite Yultaria not being at war for many decades.</a:t>
            </a:r>
          </a:p>
          <a:p>
            <a:pPr marL="0" indent="463550">
              <a:lnSpc>
                <a:spcPct val="150000"/>
              </a:lnSpc>
              <a:buNone/>
            </a:pPr>
            <a:r>
              <a:rPr lang="en-US" sz="1400" dirty="0">
                <a:latin typeface="Arial" panose="020B0604020202020204" pitchFamily="34" charset="0"/>
                <a:cs typeface="Arial" panose="020B0604020202020204" pitchFamily="34" charset="0"/>
              </a:rPr>
              <a:t>Yultaria is rich in forest and minerals, exporting lumber, iron, coal, precious metals, and more. Yultaria is also home to the largest steel company in the world, </a:t>
            </a:r>
            <a:r>
              <a:rPr lang="en-US" sz="1400" b="1" dirty="0">
                <a:latin typeface="Arial" panose="020B0604020202020204" pitchFamily="34" charset="0"/>
                <a:cs typeface="Arial" panose="020B0604020202020204" pitchFamily="34" charset="0"/>
              </a:rPr>
              <a:t>Orebraid Steel</a:t>
            </a:r>
            <a:r>
              <a:rPr lang="en-US" sz="1400" dirty="0">
                <a:latin typeface="Arial" panose="020B0604020202020204" pitchFamily="34" charset="0"/>
                <a:cs typeface="Arial" panose="020B0604020202020204" pitchFamily="34" charset="0"/>
              </a:rPr>
              <a:t>. Due to the near monopoly of Orebraid, finding another source of steel can be rather difficult, and trying to start your own business can be risky as Orebraid’s men are very likely to sabotage. </a:t>
            </a:r>
            <a:r>
              <a:rPr lang="en-US" sz="1400" b="1" dirty="0">
                <a:latin typeface="Arial" panose="020B0604020202020204" pitchFamily="34" charset="0"/>
                <a:cs typeface="Arial" panose="020B0604020202020204" pitchFamily="34" charset="0"/>
              </a:rPr>
              <a:t>Norman Orebraid</a:t>
            </a:r>
            <a:r>
              <a:rPr lang="en-US" sz="1400" dirty="0">
                <a:latin typeface="Arial" panose="020B0604020202020204" pitchFamily="34" charset="0"/>
                <a:cs typeface="Arial" panose="020B0604020202020204" pitchFamily="34" charset="0"/>
              </a:rPr>
              <a:t>, the current owner, is a ruthless businessman, owning every mine on the Southeast coast. The capital of the steel world is near these mines in the </a:t>
            </a:r>
            <a:r>
              <a:rPr lang="en-US" sz="1400" b="1" dirty="0">
                <a:latin typeface="Arial" panose="020B0604020202020204" pitchFamily="34" charset="0"/>
                <a:cs typeface="Arial" panose="020B0604020202020204" pitchFamily="34" charset="0"/>
              </a:rPr>
              <a:t>Eastgough Peaks</a:t>
            </a:r>
            <a:r>
              <a:rPr lang="en-US" sz="1400" dirty="0">
                <a:latin typeface="Arial" panose="020B0604020202020204" pitchFamily="34" charset="0"/>
                <a:cs typeface="Arial" panose="020B0604020202020204" pitchFamily="34" charset="0"/>
              </a:rPr>
              <a:t>, a city called </a:t>
            </a:r>
            <a:r>
              <a:rPr lang="en-US" sz="1400" b="1" dirty="0">
                <a:latin typeface="Arial" panose="020B0604020202020204" pitchFamily="34" charset="0"/>
                <a:cs typeface="Arial" panose="020B0604020202020204" pitchFamily="34" charset="0"/>
              </a:rPr>
              <a:t>Dhordarum</a:t>
            </a:r>
            <a:r>
              <a:rPr lang="en-US" sz="1400" dirty="0">
                <a:latin typeface="Arial" panose="020B0604020202020204" pitchFamily="34" charset="0"/>
                <a:cs typeface="Arial" panose="020B0604020202020204" pitchFamily="34" charset="0"/>
              </a:rPr>
              <a:t>.</a:t>
            </a:r>
          </a:p>
          <a:p>
            <a:pPr marL="0" indent="463550">
              <a:lnSpc>
                <a:spcPct val="150000"/>
              </a:lnSpc>
              <a:buNone/>
            </a:pPr>
            <a:r>
              <a:rPr lang="en-US" sz="1400" dirty="0">
                <a:latin typeface="Arial" panose="020B0604020202020204" pitchFamily="34" charset="0"/>
                <a:cs typeface="Arial" panose="020B0604020202020204" pitchFamily="34" charset="0"/>
              </a:rPr>
              <a:t>Most of Yultaria is covered in forest and grasslands, with marshlands at the very south and mountains to the southeast. The northern-most parts of Yultaria are snowy taiga forests.</a:t>
            </a:r>
          </a:p>
        </p:txBody>
      </p:sp>
    </p:spTree>
    <p:extLst>
      <p:ext uri="{BB962C8B-B14F-4D97-AF65-F5344CB8AC3E}">
        <p14:creationId xmlns:p14="http://schemas.microsoft.com/office/powerpoint/2010/main" val="193370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a:t>
            </a:r>
          </a:p>
        </p:txBody>
      </p:sp>
      <p:pic>
        <p:nvPicPr>
          <p:cNvPr id="5" name="Content Placeholder 4" descr="A picture containing map&#10;&#10;Description automatically generated">
            <a:extLst>
              <a:ext uri="{FF2B5EF4-FFF2-40B4-BE49-F238E27FC236}">
                <a16:creationId xmlns:a16="http://schemas.microsoft.com/office/drawing/2014/main" id="{C5282E8A-E267-4C5D-909D-4749FE0CD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988" y="2723114"/>
            <a:ext cx="6702425" cy="6291748"/>
          </a:xfrm>
        </p:spPr>
      </p:pic>
    </p:spTree>
    <p:extLst>
      <p:ext uri="{BB962C8B-B14F-4D97-AF65-F5344CB8AC3E}">
        <p14:creationId xmlns:p14="http://schemas.microsoft.com/office/powerpoint/2010/main" val="215002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old capital of Yultaria, Urtonburg is the most populated city at nearly 10,000 citizens. If you include traders and travelers, then the population easily surpasses 10k. The population is roughly split at 15% human, 30% elf (and half elf), 35% dwarf, 10% halfling, 5% half orc, and 5% various other races. Most of the races stick to their respective districts but will very commonly meet in the Trade District.</a:t>
            </a:r>
          </a:p>
          <a:p>
            <a:pPr marL="0" indent="463550">
              <a:lnSpc>
                <a:spcPct val="150000"/>
              </a:lnSpc>
              <a:buNone/>
            </a:pPr>
            <a:r>
              <a:rPr lang="en-US" sz="1400" dirty="0">
                <a:latin typeface="Arial" panose="020B0604020202020204" pitchFamily="34" charset="0"/>
                <a:cs typeface="Arial" panose="020B0604020202020204" pitchFamily="34" charset="0"/>
              </a:rPr>
              <a:t>While most of the population is dwarf, the city is actually run almost entirely by humans. Urtonburg is run by a committee of 10 nobles that are appointed directly by King Rupert. The only elf and dwarf on the committee are Mythanar Philynn and Goteam Chainmace, respectively. Mythanar was appointed due to his brilliance in the arcane arts, while Goteam was a “request” by the Orebraid family.</a:t>
            </a:r>
          </a:p>
          <a:p>
            <a:pPr marL="0" indent="463550">
              <a:lnSpc>
                <a:spcPct val="150000"/>
              </a:lnSpc>
              <a:buNone/>
            </a:pPr>
            <a:r>
              <a:rPr lang="en-US" sz="1400" dirty="0">
                <a:latin typeface="Arial" panose="020B0604020202020204" pitchFamily="34" charset="0"/>
                <a:cs typeface="Arial" panose="020B0604020202020204" pitchFamily="34" charset="0"/>
              </a:rPr>
              <a:t>Urtonburg is split into 4 districts: </a:t>
            </a:r>
            <a:r>
              <a:rPr lang="en-US" sz="1400" b="1" dirty="0">
                <a:latin typeface="Arial" panose="020B0604020202020204" pitchFamily="34" charset="0"/>
                <a:cs typeface="Arial" panose="020B0604020202020204" pitchFamily="34" charset="0"/>
              </a:rPr>
              <a:t>Weaver’s Crossing</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Feysquare</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Clayside</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Trade</a:t>
            </a:r>
            <a:r>
              <a:rPr lang="en-US" sz="1400" dirty="0">
                <a:latin typeface="Arial" panose="020B0604020202020204" pitchFamily="34" charset="0"/>
                <a:cs typeface="Arial" panose="020B0604020202020204" pitchFamily="34" charset="0"/>
              </a:rPr>
              <a:t>. </a:t>
            </a:r>
          </a:p>
          <a:p>
            <a:pPr marL="0" indent="463550">
              <a:lnSpc>
                <a:spcPct val="150000"/>
              </a:lnSpc>
              <a:buNone/>
            </a:pPr>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Trade District</a:t>
            </a:r>
            <a:r>
              <a:rPr lang="en-US" sz="1400" dirty="0">
                <a:latin typeface="Arial" panose="020B0604020202020204" pitchFamily="34" charset="0"/>
                <a:cs typeface="Arial" panose="020B0604020202020204" pitchFamily="34" charset="0"/>
              </a:rPr>
              <a:t> is the simplest of all, it is entirely made up of commercial buildings. Anything from basic magic shops to the finest blacksmiths in the land can be found here. While super convenient and easy to find, many of the shops raise their prices to quite an annoying degree at times. Other shops exist in other districts. There is also a really nice park here called the </a:t>
            </a:r>
            <a:r>
              <a:rPr lang="en-US" sz="1400" b="1" dirty="0">
                <a:latin typeface="Arial" panose="020B0604020202020204" pitchFamily="34" charset="0"/>
                <a:cs typeface="Arial" panose="020B0604020202020204" pitchFamily="34" charset="0"/>
              </a:rPr>
              <a:t>Ganalow Gardens</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36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b="1" dirty="0">
                <a:latin typeface="Arial" panose="020B0604020202020204" pitchFamily="34" charset="0"/>
                <a:cs typeface="Arial" panose="020B0604020202020204" pitchFamily="34" charset="0"/>
              </a:rPr>
              <a:t>Weaver’s Crossing</a:t>
            </a:r>
            <a:r>
              <a:rPr lang="en-US" sz="1400" dirty="0">
                <a:latin typeface="Arial" panose="020B0604020202020204" pitchFamily="34" charset="0"/>
                <a:cs typeface="Arial" panose="020B0604020202020204" pitchFamily="34" charset="0"/>
              </a:rPr>
              <a:t>, named after the late Damien Weaver, is the governing district. Here, all city-wide political decisions are made, the Nobles live there, and the royal guard have a station there. Much of Weaver’s Crossing is inaccessible to the public without invitation. Sneaking around there without the proper paperwork is fiercely punishable in court.</a:t>
            </a:r>
          </a:p>
        </p:txBody>
      </p:sp>
    </p:spTree>
    <p:extLst>
      <p:ext uri="{BB962C8B-B14F-4D97-AF65-F5344CB8AC3E}">
        <p14:creationId xmlns:p14="http://schemas.microsoft.com/office/powerpoint/2010/main" val="8113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Steelgulch</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Small mining town near Dhordarum. Literally only exists because I loved the name.</a:t>
            </a:r>
          </a:p>
        </p:txBody>
      </p:sp>
    </p:spTree>
    <p:extLst>
      <p:ext uri="{BB962C8B-B14F-4D97-AF65-F5344CB8AC3E}">
        <p14:creationId xmlns:p14="http://schemas.microsoft.com/office/powerpoint/2010/main" val="147201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19342</TotalTime>
  <Words>632</Words>
  <Application>Microsoft Office PowerPoint</Application>
  <PresentationFormat>Custom</PresentationFormat>
  <Paragraphs>26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18thCentury</vt:lpstr>
      <vt:lpstr>Arial</vt:lpstr>
      <vt:lpstr>Blackadder ITC</vt:lpstr>
      <vt:lpstr>Calibri</vt:lpstr>
      <vt:lpstr>Calibri Light</vt:lpstr>
      <vt:lpstr>Papyrus</vt:lpstr>
      <vt:lpstr>Office Theme</vt:lpstr>
      <vt:lpstr>The Jaws of Time</vt:lpstr>
      <vt:lpstr>Table of Contents:</vt:lpstr>
      <vt:lpstr>Basic Introduction</vt:lpstr>
      <vt:lpstr>Places</vt:lpstr>
      <vt:lpstr>Yultaria</vt:lpstr>
      <vt:lpstr>Urtonburg</vt:lpstr>
      <vt:lpstr>Urtonburg (cont.)</vt:lpstr>
      <vt:lpstr>Urtonburg (cont.)</vt:lpstr>
      <vt:lpstr>Steelgulch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Freidom</dc:title>
  <dc:creator>Garrett Stonis</dc:creator>
  <cp:lastModifiedBy>Garrett Stonis</cp:lastModifiedBy>
  <cp:revision>280</cp:revision>
  <dcterms:created xsi:type="dcterms:W3CDTF">2020-11-04T18:55:15Z</dcterms:created>
  <dcterms:modified xsi:type="dcterms:W3CDTF">2021-05-06T06:05:08Z</dcterms:modified>
</cp:coreProperties>
</file>