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306" r:id="rId4"/>
    <p:sldId id="316" r:id="rId5"/>
    <p:sldId id="307" r:id="rId6"/>
    <p:sldId id="308" r:id="rId7"/>
    <p:sldId id="309" r:id="rId8"/>
    <p:sldId id="310" r:id="rId9"/>
    <p:sldId id="311" r:id="rId10"/>
    <p:sldId id="312" r:id="rId11"/>
    <p:sldId id="313" r:id="rId12"/>
    <p:sldId id="314" r:id="rId13"/>
    <p:sldId id="315" r:id="rId14"/>
    <p:sldId id="317" r:id="rId15"/>
    <p:sldId id="318" r:id="rId16"/>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294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20766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70584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390376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63977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E7FBA-F4D8-4820-972B-6B84E9A3DAEA}"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381816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E7FBA-F4D8-4820-972B-6B84E9A3DAEA}"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46588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FE7FBA-F4D8-4820-972B-6B84E9A3DAEA}" type="datetimeFigureOut">
              <a:rPr lang="en-US" smtClean="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74660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FE7FBA-F4D8-4820-972B-6B84E9A3DAEA}" type="datetimeFigureOut">
              <a:rPr lang="en-US" smtClean="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744213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E7FBA-F4D8-4820-972B-6B84E9A3DAEA}" type="datetimeFigureOut">
              <a:rPr lang="en-US" smtClean="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08712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5FE7FBA-F4D8-4820-972B-6B84E9A3DAEA}"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44481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5FE7FBA-F4D8-4820-972B-6B84E9A3DAEA}"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6858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05FE7FBA-F4D8-4820-972B-6B84E9A3DAEA}" type="datetimeFigureOut">
              <a:rPr lang="en-US" smtClean="0"/>
              <a:t>5/3/2021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9D5BA2E6-1BE9-4222-950E-FE480F8B0F22}" type="slidenum">
              <a:rPr lang="en-US" smtClean="0"/>
              <a:t>‹#›</a:t>
            </a:fld>
            <a:endParaRPr lang="en-US"/>
          </a:p>
        </p:txBody>
      </p:sp>
    </p:spTree>
    <p:extLst>
      <p:ext uri="{BB962C8B-B14F-4D97-AF65-F5344CB8AC3E}">
        <p14:creationId xmlns:p14="http://schemas.microsoft.com/office/powerpoint/2010/main" val="504373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4B59-FA4D-4CBB-97F1-69977CB76CB1}"/>
              </a:ext>
            </a:extLst>
          </p:cNvPr>
          <p:cNvSpPr>
            <a:spLocks noGrp="1"/>
          </p:cNvSpPr>
          <p:nvPr>
            <p:ph type="ctrTitle"/>
          </p:nvPr>
        </p:nvSpPr>
        <p:spPr/>
        <p:txBody>
          <a:bodyPr>
            <a:normAutofit/>
          </a:bodyPr>
          <a:lstStyle/>
          <a:p>
            <a:r>
              <a:rPr lang="en-US" sz="7200" dirty="0">
                <a:latin typeface="Blackadder ITC" panose="04020505051007020D02" pitchFamily="82" charset="0"/>
              </a:rPr>
              <a:t>The Jaws of Time</a:t>
            </a:r>
          </a:p>
        </p:txBody>
      </p:sp>
      <p:sp>
        <p:nvSpPr>
          <p:cNvPr id="3" name="Subtitle 2">
            <a:extLst>
              <a:ext uri="{FF2B5EF4-FFF2-40B4-BE49-F238E27FC236}">
                <a16:creationId xmlns:a16="http://schemas.microsoft.com/office/drawing/2014/main" id="{2EACB9B9-2D69-4316-BCC4-F8C20E22B784}"/>
              </a:ext>
            </a:extLst>
          </p:cNvPr>
          <p:cNvSpPr>
            <a:spLocks noGrp="1"/>
          </p:cNvSpPr>
          <p:nvPr>
            <p:ph type="subTitle" idx="1"/>
          </p:nvPr>
        </p:nvSpPr>
        <p:spPr/>
        <p:txBody>
          <a:bodyPr>
            <a:normAutofit/>
          </a:bodyPr>
          <a:lstStyle/>
          <a:p>
            <a:r>
              <a:rPr lang="en-US" sz="3200" dirty="0">
                <a:latin typeface="18thCentury" pitchFamily="2" charset="0"/>
              </a:rPr>
              <a:t>Garrett Stonis</a:t>
            </a:r>
          </a:p>
        </p:txBody>
      </p:sp>
    </p:spTree>
    <p:extLst>
      <p:ext uri="{BB962C8B-B14F-4D97-AF65-F5344CB8AC3E}">
        <p14:creationId xmlns:p14="http://schemas.microsoft.com/office/powerpoint/2010/main" val="394155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Titans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i="1" dirty="0">
                <a:latin typeface="Arial" panose="020B0604020202020204" pitchFamily="34" charset="0"/>
                <a:cs typeface="Arial" panose="020B0604020202020204" pitchFamily="34" charset="0"/>
              </a:rPr>
              <a:t>Origin of Consciousness:</a:t>
            </a:r>
          </a:p>
          <a:p>
            <a:pPr marL="0" indent="457200">
              <a:lnSpc>
                <a:spcPct val="150000"/>
              </a:lnSpc>
              <a:buNone/>
            </a:pPr>
            <a:r>
              <a:rPr lang="en-US" sz="1400" dirty="0">
                <a:latin typeface="Arial" panose="020B0604020202020204" pitchFamily="34" charset="0"/>
                <a:cs typeface="Arial" panose="020B0604020202020204" pitchFamily="34" charset="0"/>
              </a:rPr>
              <a:t>At first all titans were unconscious and performed their respective jobs tirelessly. This was also before any of them used any of their special devices to manipulate the universe more effectively; they just slaved away, much like the Four Brothers still do. Consciousness was accidentally discovered when each aspect of each titan combined. For a being to be conscious, it must be comprised of matter (The Four Brothers), be organized into some regular structure (Ordo), be able to use free will (Perditio), have a concept of time (Chronos), and have a little magic (Mystra) to glue everything together. Each of the titans first shared the same consciousness (called the Master Brain), then decided to split off into separate beings when the universe needed more focus in separate areas. The Four Brothers decided that their job was too dangerous (and boring) to reasonably sustain consciousness, and so they gave it up.</a:t>
            </a:r>
          </a:p>
        </p:txBody>
      </p:sp>
    </p:spTree>
    <p:extLst>
      <p:ext uri="{BB962C8B-B14F-4D97-AF65-F5344CB8AC3E}">
        <p14:creationId xmlns:p14="http://schemas.microsoft.com/office/powerpoint/2010/main" val="349092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Gods</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i="1" dirty="0">
                <a:latin typeface="Arial" panose="020B0604020202020204" pitchFamily="34" charset="0"/>
                <a:cs typeface="Arial" panose="020B0604020202020204" pitchFamily="34" charset="0"/>
              </a:rPr>
              <a:t>Before the Gods:</a:t>
            </a:r>
          </a:p>
          <a:p>
            <a:pPr marL="0" indent="457200">
              <a:lnSpc>
                <a:spcPct val="150000"/>
              </a:lnSpc>
              <a:buNone/>
            </a:pPr>
            <a:r>
              <a:rPr lang="en-US" sz="1400" dirty="0">
                <a:latin typeface="Arial" panose="020B0604020202020204" pitchFamily="34" charset="0"/>
                <a:cs typeface="Arial" panose="020B0604020202020204" pitchFamily="34" charset="0"/>
              </a:rPr>
              <a:t>When the Master Brain was split so each titan got their own consciousness, the Four Brothers decided not to take it. The half of the brain that they would have had was instead split into many beings, known to mortals as the Aboleths.</a:t>
            </a:r>
          </a:p>
          <a:p>
            <a:pPr marL="0" indent="457200">
              <a:lnSpc>
                <a:spcPct val="150000"/>
              </a:lnSpc>
              <a:buNone/>
            </a:pPr>
            <a:endParaRPr lang="en-US" sz="1400" dirty="0">
              <a:latin typeface="Arial" panose="020B0604020202020204" pitchFamily="34" charset="0"/>
              <a:cs typeface="Arial" panose="020B0604020202020204" pitchFamily="34" charset="0"/>
            </a:endParaRPr>
          </a:p>
          <a:p>
            <a:pPr marL="0" indent="0">
              <a:lnSpc>
                <a:spcPct val="150000"/>
              </a:lnSpc>
              <a:buNone/>
            </a:pPr>
            <a:r>
              <a:rPr lang="en-US" sz="1400" b="1" i="1" dirty="0">
                <a:latin typeface="Arial" panose="020B0604020202020204" pitchFamily="34" charset="0"/>
                <a:cs typeface="Arial" panose="020B0604020202020204" pitchFamily="34" charset="0"/>
              </a:rPr>
              <a:t>Primordius – The First God:</a:t>
            </a:r>
          </a:p>
          <a:p>
            <a:pPr marL="0" indent="457200">
              <a:lnSpc>
                <a:spcPct val="150000"/>
              </a:lnSpc>
              <a:buNone/>
            </a:pPr>
            <a:r>
              <a:rPr lang="en-US" sz="1400" dirty="0">
                <a:latin typeface="Arial" panose="020B0604020202020204" pitchFamily="34" charset="0"/>
                <a:cs typeface="Arial" panose="020B0604020202020204" pitchFamily="34" charset="0"/>
              </a:rPr>
              <a:t>Primordius was the titans’ first attempt to create something other than what was programmed for them. He was more of an experiment; made without purpose in mind apart from “can we make something living?” The answer was yes. So, what did Primordius do with his newfound life? He created language, Primordial to be specific. (Primordius was rather vain.) Primordius used his new language abilities to communicate to the titans in an entirely new way. Due to his lack of work (and excess of boredom), he thought of many ways the universe could be improved by making more gods. His suggestion fell on deaf ears at first, but caught the attention of Perditio, due to the potential chaos that can come from it. Perditio knows the titans more than Primordius and was able to convince them that gods can help enforce the rules they have in place, and that it can be fun (she is very convincing).</a:t>
            </a:r>
          </a:p>
        </p:txBody>
      </p:sp>
    </p:spTree>
    <p:extLst>
      <p:ext uri="{BB962C8B-B14F-4D97-AF65-F5344CB8AC3E}">
        <p14:creationId xmlns:p14="http://schemas.microsoft.com/office/powerpoint/2010/main" val="1390735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Gods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i="1" dirty="0">
                <a:latin typeface="Arial" panose="020B0604020202020204" pitchFamily="34" charset="0"/>
                <a:cs typeface="Arial" panose="020B0604020202020204" pitchFamily="34" charset="0"/>
              </a:rPr>
              <a:t>Blah blah blah:</a:t>
            </a:r>
          </a:p>
          <a:p>
            <a:pPr marL="0" indent="457200">
              <a:lnSpc>
                <a:spcPct val="150000"/>
              </a:lnSpc>
              <a:buNone/>
            </a:pPr>
            <a:r>
              <a:rPr lang="en-US" sz="1400" dirty="0">
                <a:latin typeface="Arial" panose="020B0604020202020204" pitchFamily="34" charset="0"/>
                <a:cs typeface="Arial" panose="020B0604020202020204" pitchFamily="34" charset="0"/>
              </a:rPr>
              <a:t>When the Master Brain was split so each titan got their own consciousness, the Four Brothers decided not to take it. The half of the brain that they would have had was instead split into many beings, known to mortals as the Aboleths.</a:t>
            </a:r>
          </a:p>
        </p:txBody>
      </p:sp>
    </p:spTree>
    <p:extLst>
      <p:ext uri="{BB962C8B-B14F-4D97-AF65-F5344CB8AC3E}">
        <p14:creationId xmlns:p14="http://schemas.microsoft.com/office/powerpoint/2010/main" val="1696594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Multiverse</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i="1" dirty="0">
                <a:latin typeface="Arial" panose="020B0604020202020204" pitchFamily="34" charset="0"/>
                <a:cs typeface="Arial" panose="020B0604020202020204" pitchFamily="34" charset="0"/>
              </a:rPr>
              <a:t>Overview:</a:t>
            </a:r>
          </a:p>
          <a:p>
            <a:pPr marL="0" indent="457200">
              <a:lnSpc>
                <a:spcPct val="150000"/>
              </a:lnSpc>
              <a:buNone/>
            </a:pPr>
            <a:r>
              <a:rPr lang="en-US" sz="1400" dirty="0">
                <a:latin typeface="Arial" panose="020B0604020202020204" pitchFamily="34" charset="0"/>
                <a:cs typeface="Arial" panose="020B0604020202020204" pitchFamily="34" charset="0"/>
              </a:rPr>
              <a:t>The basics of the multiverse is very similar to the regular Forgotten Realms system, but some removed planes, and added others. The Astral/Ethereal Plane are very mechanically similar to Forgotten Realms, but the lore behind it is very different. This may be the case for the rest of the realms too, especially everything non-Material. Each plane will get its own section, but this section will explain details that pertain to every plane, or plane clusters.</a:t>
            </a:r>
          </a:p>
          <a:p>
            <a:pPr marL="0" indent="457200">
              <a:lnSpc>
                <a:spcPct val="150000"/>
              </a:lnSpc>
              <a:buNone/>
            </a:pPr>
            <a:endParaRPr lang="en-US" sz="1400" dirty="0">
              <a:latin typeface="Arial" panose="020B0604020202020204" pitchFamily="34" charset="0"/>
              <a:cs typeface="Arial" panose="020B0604020202020204" pitchFamily="34" charset="0"/>
            </a:endParaRPr>
          </a:p>
          <a:p>
            <a:pPr marL="0" indent="0">
              <a:lnSpc>
                <a:spcPct val="150000"/>
              </a:lnSpc>
              <a:buNone/>
            </a:pPr>
            <a:r>
              <a:rPr lang="en-US" sz="1400" b="1" i="1" dirty="0">
                <a:latin typeface="Arial" panose="020B0604020202020204" pitchFamily="34" charset="0"/>
                <a:cs typeface="Arial" panose="020B0604020202020204" pitchFamily="34" charset="0"/>
              </a:rPr>
              <a:t>Inter-Planar Travel:</a:t>
            </a:r>
          </a:p>
          <a:p>
            <a:pPr marL="0" indent="457200">
              <a:lnSpc>
                <a:spcPct val="150000"/>
              </a:lnSpc>
              <a:buNone/>
            </a:pPr>
            <a:r>
              <a:rPr lang="en-US" sz="1400" dirty="0">
                <a:latin typeface="Arial" panose="020B0604020202020204" pitchFamily="34" charset="0"/>
                <a:cs typeface="Arial" panose="020B0604020202020204" pitchFamily="34" charset="0"/>
              </a:rPr>
              <a:t>The standard 5e methods of travel apply to the Inner Circle. This includes portals (temporary openings to other planes), gates (permanent openings to other planes), and direct connection (planes are physically attached to one another). As for the Outer Cloud, only portals and gates are possible as none of these planes are physically connected to any other plane. Portals are opened for a short time and can go unnoticed in the sending and receiving plane if planned correctly. Gates are impossible to permanently close and are often known by higher beings, and therefore guarded. Some require special conditions to be met, but most simply need to be walked through. Every plane, no matter how big or small is gated to the</a:t>
            </a:r>
          </a:p>
        </p:txBody>
      </p:sp>
    </p:spTree>
    <p:extLst>
      <p:ext uri="{BB962C8B-B14F-4D97-AF65-F5344CB8AC3E}">
        <p14:creationId xmlns:p14="http://schemas.microsoft.com/office/powerpoint/2010/main" val="3198511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Multiverse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dirty="0">
                <a:latin typeface="Arial" panose="020B0604020202020204" pitchFamily="34" charset="0"/>
                <a:cs typeface="Arial" panose="020B0604020202020204" pitchFamily="34" charset="0"/>
              </a:rPr>
              <a:t>Astral Plane, with the gates opening and closing as the plane does. This goes for demiplanes as well, meaning that any pocket of space could technically be gated to if you could somehow manage to find the single gate that leads there in the near infinite Astral Plane.</a:t>
            </a:r>
          </a:p>
          <a:p>
            <a:pPr marL="0" indent="457200">
              <a:lnSpc>
                <a:spcPct val="150000"/>
              </a:lnSpc>
              <a:buNone/>
            </a:pPr>
            <a:endParaRPr lang="en-US" sz="1400" dirty="0">
              <a:latin typeface="Arial" panose="020B0604020202020204" pitchFamily="34" charset="0"/>
              <a:cs typeface="Arial" panose="020B0604020202020204" pitchFamily="34" charset="0"/>
            </a:endParaRPr>
          </a:p>
          <a:p>
            <a:pPr marL="0" indent="0">
              <a:lnSpc>
                <a:spcPct val="150000"/>
              </a:lnSpc>
              <a:buNone/>
            </a:pPr>
            <a:r>
              <a:rPr lang="en-US" sz="1400" b="1" i="1" dirty="0">
                <a:latin typeface="Arial" panose="020B0604020202020204" pitchFamily="34" charset="0"/>
                <a:cs typeface="Arial" panose="020B0604020202020204" pitchFamily="34" charset="0"/>
              </a:rPr>
              <a:t>Inner Circle:</a:t>
            </a:r>
          </a:p>
          <a:p>
            <a:pPr marL="0" indent="457200">
              <a:lnSpc>
                <a:spcPct val="150000"/>
              </a:lnSpc>
              <a:buNone/>
            </a:pPr>
            <a:r>
              <a:rPr lang="en-US" sz="1400" dirty="0">
                <a:latin typeface="Arial" panose="020B0604020202020204" pitchFamily="34" charset="0"/>
                <a:cs typeface="Arial" panose="020B0604020202020204" pitchFamily="34" charset="0"/>
              </a:rPr>
              <a:t>The Inner Circle is made up of all the planes in the original multiverse, the Material Plane, the Feywild, the Shadowfell, and the Elemental Plane of Air/Earth/Fire/Water (and their in-betweens). The inner-most part of the Inner Circle (the Material Plane, Feywild, and Shadowfell (M.F.S. for short)) are mirror-planes. This means that these three planes share the exact same geography and even many of the same features, such as a castle or city. The elemental planes are different in the way that they are all physically connected. This is unique in the multiverse. Due to physical connection, the connecting points of two elemental planes create a set of mini-planes that merge their qualities.</a:t>
            </a:r>
          </a:p>
        </p:txBody>
      </p:sp>
    </p:spTree>
    <p:extLst>
      <p:ext uri="{BB962C8B-B14F-4D97-AF65-F5344CB8AC3E}">
        <p14:creationId xmlns:p14="http://schemas.microsoft.com/office/powerpoint/2010/main" val="4135799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Multiverse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i="1" dirty="0">
                <a:latin typeface="Arial" panose="020B0604020202020204" pitchFamily="34" charset="0"/>
                <a:cs typeface="Arial" panose="020B0604020202020204" pitchFamily="34" charset="0"/>
              </a:rPr>
              <a:t>Outer Cloud:</a:t>
            </a:r>
          </a:p>
          <a:p>
            <a:pPr marL="0" indent="457200">
              <a:lnSpc>
                <a:spcPct val="150000"/>
              </a:lnSpc>
              <a:buNone/>
            </a:pPr>
            <a:r>
              <a:rPr lang="en-US" sz="1400" dirty="0">
                <a:latin typeface="Arial" panose="020B0604020202020204" pitchFamily="34" charset="0"/>
                <a:cs typeface="Arial" panose="020B0604020202020204" pitchFamily="34" charset="0"/>
              </a:rPr>
              <a:t>The Outer Cloud is made up of every other plane/demi-plane in the entire multiverse. The only difference between a plane and a demi-plane here is how much work and care was put into its creation and maintenance. Many of the more important planes in the Outer Cloud are connected by the River Styx or the Infinite Staircase. Both act mechanically the same as Forgotten Realms but are changed in the planes they permeate. The River Styx goes through the Nine Hells, Hades, the Abyss, the entrance of Carceri, Mechanus, Elysium, Mount Celestia, Arcadia, and Ysgard (looping back to the Nine Hells). The Infinite Staircase goes through the same planes, but in reverse order. All the major planes in the Outer Cloud are the Nine Hells, Hades, the Abyss, the entrance of Carceri, Mechanus, Elysium, Mount Celestia, Arcadia, Ysgard, and Limbo. Limbo is too unstable to sustain either the River Styx or the Infinite Staircase.</a:t>
            </a:r>
          </a:p>
        </p:txBody>
      </p:sp>
    </p:spTree>
    <p:extLst>
      <p:ext uri="{BB962C8B-B14F-4D97-AF65-F5344CB8AC3E}">
        <p14:creationId xmlns:p14="http://schemas.microsoft.com/office/powerpoint/2010/main" val="2108741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Table of Contents:</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lstStyle/>
          <a:p>
            <a:r>
              <a:rPr lang="en-US" dirty="0">
                <a:latin typeface="18thCentury" pitchFamily="2" charset="0"/>
              </a:rPr>
              <a:t>Overview of the Universe</a:t>
            </a:r>
          </a:p>
          <a:p>
            <a:r>
              <a:rPr lang="en-US" dirty="0">
                <a:latin typeface="18thCentury" pitchFamily="2" charset="0"/>
              </a:rPr>
              <a:t>Demigods, Gods, Titans, and the Creator</a:t>
            </a:r>
          </a:p>
          <a:p>
            <a:r>
              <a:rPr lang="en-US" dirty="0">
                <a:latin typeface="18thCentury" pitchFamily="2" charset="0"/>
              </a:rPr>
              <a:t>16-32: Story Beats</a:t>
            </a:r>
          </a:p>
          <a:p>
            <a:pPr lvl="1"/>
            <a:r>
              <a:rPr lang="en-US" sz="2380" dirty="0">
                <a:latin typeface="18thCentury" pitchFamily="2" charset="0"/>
              </a:rPr>
              <a:t>19-28: Random Encounters</a:t>
            </a:r>
          </a:p>
          <a:p>
            <a:r>
              <a:rPr lang="en-US" dirty="0">
                <a:latin typeface="18thCentury" pitchFamily="2" charset="0"/>
              </a:rPr>
              <a:t>34-40: Possible Endings</a:t>
            </a:r>
          </a:p>
        </p:txBody>
      </p:sp>
    </p:spTree>
    <p:extLst>
      <p:ext uri="{BB962C8B-B14F-4D97-AF65-F5344CB8AC3E}">
        <p14:creationId xmlns:p14="http://schemas.microsoft.com/office/powerpoint/2010/main" val="356820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Basic Introduction</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Welcome to the land of Yultaria: The Best Country of the Material Plane! If you weren’t lucky enough to be born here, then you likely arrived from one of our world-class ports! Was it </a:t>
            </a:r>
          </a:p>
        </p:txBody>
      </p:sp>
    </p:spTree>
    <p:extLst>
      <p:ext uri="{BB962C8B-B14F-4D97-AF65-F5344CB8AC3E}">
        <p14:creationId xmlns:p14="http://schemas.microsoft.com/office/powerpoint/2010/main" val="1346170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9008-2C59-4061-AC72-F5F386655FCA}"/>
              </a:ext>
            </a:extLst>
          </p:cNvPr>
          <p:cNvSpPr>
            <a:spLocks noGrp="1"/>
          </p:cNvSpPr>
          <p:nvPr>
            <p:ph type="title"/>
          </p:nvPr>
        </p:nvSpPr>
        <p:spPr/>
        <p:txBody>
          <a:bodyPr/>
          <a:lstStyle/>
          <a:p>
            <a:r>
              <a:rPr lang="en-US" sz="5400" dirty="0">
                <a:latin typeface="Papyrus" panose="03070502060502030205" pitchFamily="66" charset="0"/>
              </a:rPr>
              <a:t>The Big </a:t>
            </a:r>
            <a:r>
              <a:rPr lang="en-US" sz="5400" dirty="0" err="1">
                <a:latin typeface="Papyrus" panose="03070502060502030205" pitchFamily="66" charset="0"/>
              </a:rPr>
              <a:t>Bois</a:t>
            </a:r>
            <a:endParaRPr lang="en-US" dirty="0"/>
          </a:p>
        </p:txBody>
      </p:sp>
      <p:sp>
        <p:nvSpPr>
          <p:cNvPr id="3" name="Text Placeholder 2">
            <a:extLst>
              <a:ext uri="{FF2B5EF4-FFF2-40B4-BE49-F238E27FC236}">
                <a16:creationId xmlns:a16="http://schemas.microsoft.com/office/drawing/2014/main" id="{67214002-2140-4593-9350-E887B33D0CB8}"/>
              </a:ext>
            </a:extLst>
          </p:cNvPr>
          <p:cNvSpPr>
            <a:spLocks noGrp="1"/>
          </p:cNvSpPr>
          <p:nvPr>
            <p:ph type="body" idx="1"/>
          </p:nvPr>
        </p:nvSpPr>
        <p:spPr/>
        <p:txBody>
          <a:bodyPr/>
          <a:lstStyle/>
          <a:p>
            <a:r>
              <a:rPr lang="en-US" dirty="0">
                <a:latin typeface="Arial" panose="020B0604020202020204" pitchFamily="34" charset="0"/>
                <a:cs typeface="Arial" panose="020B0604020202020204" pitchFamily="34" charset="0"/>
              </a:rPr>
              <a:t>Titans, Gods, and the like.</a:t>
            </a:r>
          </a:p>
        </p:txBody>
      </p:sp>
    </p:spTree>
    <p:extLst>
      <p:ext uri="{BB962C8B-B14F-4D97-AF65-F5344CB8AC3E}">
        <p14:creationId xmlns:p14="http://schemas.microsoft.com/office/powerpoint/2010/main" val="274625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Hierarchy</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This universe is a land of fantasy with some science to boost it, and so inherently the Gods are real tangible beings that are known and understood. So, what are they exactly? In this universe, the “Gods” are split into 4 categories: </a:t>
            </a:r>
            <a:r>
              <a:rPr lang="en-US" sz="1400" b="1" i="1" dirty="0">
                <a:latin typeface="Arial" panose="020B0604020202020204" pitchFamily="34" charset="0"/>
                <a:cs typeface="Arial" panose="020B0604020202020204" pitchFamily="34" charset="0"/>
              </a:rPr>
              <a:t>Demigods</a:t>
            </a:r>
            <a:r>
              <a:rPr lang="en-US" sz="1400" dirty="0">
                <a:latin typeface="Arial" panose="020B0604020202020204" pitchFamily="34" charset="0"/>
                <a:cs typeface="Arial" panose="020B0604020202020204" pitchFamily="34" charset="0"/>
              </a:rPr>
              <a:t>, </a:t>
            </a:r>
            <a:r>
              <a:rPr lang="en-US" sz="1400" b="1" i="1" dirty="0">
                <a:latin typeface="Arial" panose="020B0604020202020204" pitchFamily="34" charset="0"/>
                <a:cs typeface="Arial" panose="020B0604020202020204" pitchFamily="34" charset="0"/>
              </a:rPr>
              <a:t>Gods</a:t>
            </a:r>
            <a:r>
              <a:rPr lang="en-US" sz="1400" dirty="0">
                <a:latin typeface="Arial" panose="020B0604020202020204" pitchFamily="34" charset="0"/>
                <a:cs typeface="Arial" panose="020B0604020202020204" pitchFamily="34" charset="0"/>
              </a:rPr>
              <a:t>, </a:t>
            </a:r>
            <a:r>
              <a:rPr lang="en-US" sz="1400" b="1" i="1" dirty="0">
                <a:latin typeface="Arial" panose="020B0604020202020204" pitchFamily="34" charset="0"/>
                <a:cs typeface="Arial" panose="020B0604020202020204" pitchFamily="34" charset="0"/>
              </a:rPr>
              <a:t>Titans</a:t>
            </a:r>
            <a:r>
              <a:rPr lang="en-US" sz="1400" dirty="0">
                <a:latin typeface="Arial" panose="020B0604020202020204" pitchFamily="34" charset="0"/>
                <a:cs typeface="Arial" panose="020B0604020202020204" pitchFamily="34" charset="0"/>
              </a:rPr>
              <a:t>, and </a:t>
            </a:r>
            <a:r>
              <a:rPr lang="en-US" sz="1400" b="1" i="1" dirty="0">
                <a:latin typeface="Arial" panose="020B0604020202020204" pitchFamily="34" charset="0"/>
                <a:cs typeface="Arial" panose="020B0604020202020204" pitchFamily="34" charset="0"/>
              </a:rPr>
              <a:t>The Creator</a:t>
            </a:r>
            <a:r>
              <a:rPr lang="en-US" sz="1400" dirty="0">
                <a:latin typeface="Arial" panose="020B0604020202020204" pitchFamily="34" charset="0"/>
                <a:cs typeface="Arial" panose="020B0604020202020204" pitchFamily="34" charset="0"/>
              </a:rPr>
              <a:t>. Each category is several orders of magnitude more powerful than the last. Let’s break them down 1-by-1 in descending order.</a:t>
            </a:r>
          </a:p>
        </p:txBody>
      </p:sp>
    </p:spTree>
    <p:extLst>
      <p:ext uri="{BB962C8B-B14F-4D97-AF65-F5344CB8AC3E}">
        <p14:creationId xmlns:p14="http://schemas.microsoft.com/office/powerpoint/2010/main" val="463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Creator</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The end all/be all of creation. The Creator is responsible for the creation of the Titans, and by proxy the entire universe. Not much is known about Them, but all true information is hidden in the minds of the titans, all of which have little interest actually passing this information along. What is known is that They are gone and no longer have direct influence over the universe. Philosophers theorize possible explanations for Their disappearance and being, but it is impossible to determine which of these theories are truly correct.</a:t>
            </a:r>
          </a:p>
          <a:p>
            <a:pPr marL="0" indent="463550">
              <a:lnSpc>
                <a:spcPct val="150000"/>
              </a:lnSpc>
              <a:buNone/>
            </a:pPr>
            <a:r>
              <a:rPr lang="en-US" sz="1400" dirty="0">
                <a:latin typeface="Arial" panose="020B0604020202020204" pitchFamily="34" charset="0"/>
                <a:cs typeface="Arial" panose="020B0604020202020204" pitchFamily="34" charset="0"/>
              </a:rPr>
              <a:t>In the beginning, the Creator created the titans, Their tools for giving birth to the universe. They gave each Titan the power to manipulate a certain aspect of reality, instructing each one where to use this power. After this moment, They have since been absent for all time. Speaking of time, it is run by the Titan Chronos, so technically this moment could have taken anywhere between literally no time at time, to infinite time. We will never know.</a:t>
            </a:r>
          </a:p>
          <a:p>
            <a:pPr marL="0" indent="463550">
              <a:lnSpc>
                <a:spcPct val="150000"/>
              </a:lnSpc>
              <a:buNone/>
            </a:pPr>
            <a:r>
              <a:rPr lang="en-US" sz="1400" dirty="0">
                <a:latin typeface="Arial" panose="020B0604020202020204" pitchFamily="34" charset="0"/>
                <a:cs typeface="Arial" panose="020B0604020202020204" pitchFamily="34" charset="0"/>
              </a:rPr>
              <a:t>The only races truly concerned with the Creator directly are the inhabitants of the Astral Plane and Far Realms, likely due to the proximity of these areas and the Creator’s possible wishes.</a:t>
            </a:r>
          </a:p>
        </p:txBody>
      </p:sp>
    </p:spTree>
    <p:extLst>
      <p:ext uri="{BB962C8B-B14F-4D97-AF65-F5344CB8AC3E}">
        <p14:creationId xmlns:p14="http://schemas.microsoft.com/office/powerpoint/2010/main" val="1960992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Titans</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The Titans are the tools used by the Creator to form the laws of physics in the universe. Some titans are responsible for maintaining the creation/destruction (recycling) of matter, while others form the basis of universal concepts like magic or time. Each of the titans’ alignments are true neutral, and they have very little care for any beings other than themselves due to their business. Some of the titans are even unaligned, as they lack consciousness.</a:t>
            </a:r>
          </a:p>
          <a:p>
            <a:pPr marL="0" indent="463550">
              <a:lnSpc>
                <a:spcPct val="150000"/>
              </a:lnSpc>
              <a:buNone/>
            </a:pPr>
            <a:endParaRPr lang="en-US" sz="1400" dirty="0">
              <a:latin typeface="Arial" panose="020B0604020202020204" pitchFamily="34" charset="0"/>
              <a:cs typeface="Arial" panose="020B0604020202020204" pitchFamily="34" charset="0"/>
            </a:endParaRPr>
          </a:p>
          <a:p>
            <a:pPr marL="0" indent="0">
              <a:lnSpc>
                <a:spcPct val="150000"/>
              </a:lnSpc>
              <a:buNone/>
            </a:pPr>
            <a:r>
              <a:rPr lang="en-US" sz="1400" b="1" i="1" dirty="0">
                <a:latin typeface="Arial" panose="020B0604020202020204" pitchFamily="34" charset="0"/>
                <a:cs typeface="Arial" panose="020B0604020202020204" pitchFamily="34" charset="0"/>
              </a:rPr>
              <a:t>The Four Brothers:</a:t>
            </a:r>
          </a:p>
          <a:p>
            <a:pPr marL="0" indent="463550">
              <a:lnSpc>
                <a:spcPct val="150000"/>
              </a:lnSpc>
              <a:buNone/>
            </a:pPr>
            <a:r>
              <a:rPr lang="en-US" sz="1400" dirty="0">
                <a:latin typeface="Arial" panose="020B0604020202020204" pitchFamily="34" charset="0"/>
                <a:cs typeface="Arial" panose="020B0604020202020204" pitchFamily="34" charset="0"/>
              </a:rPr>
              <a:t>The Four Brothers (Aer, Aqua, Ignis, and Terra) work together tirelessly to form all matter in the universe and are the only remaining unconscious titans. They reside in the Elemental Chaos in a quantum-like state, meaning that their exact locations are impossible to truly determine, such is their power. Originally the matter they produced was centered in an exact point, infinitely dense. This was until Ordo and Perditio got involved.</a:t>
            </a:r>
          </a:p>
        </p:txBody>
      </p:sp>
    </p:spTree>
    <p:extLst>
      <p:ext uri="{BB962C8B-B14F-4D97-AF65-F5344CB8AC3E}">
        <p14:creationId xmlns:p14="http://schemas.microsoft.com/office/powerpoint/2010/main" val="9541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Titans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i="1" dirty="0">
                <a:latin typeface="Arial" panose="020B0604020202020204" pitchFamily="34" charset="0"/>
                <a:cs typeface="Arial" panose="020B0604020202020204" pitchFamily="34" charset="0"/>
              </a:rPr>
              <a:t>The Manipulators:</a:t>
            </a:r>
          </a:p>
          <a:p>
            <a:pPr marL="0" indent="463550">
              <a:lnSpc>
                <a:spcPct val="150000"/>
              </a:lnSpc>
              <a:buNone/>
            </a:pPr>
            <a:r>
              <a:rPr lang="en-US" sz="1400" dirty="0">
                <a:latin typeface="Arial" panose="020B0604020202020204" pitchFamily="34" charset="0"/>
                <a:cs typeface="Arial" panose="020B0604020202020204" pitchFamily="34" charset="0"/>
              </a:rPr>
              <a:t>The Manipulators (Ordo and Perditio) are the titans responsible for manipulating the matter of the universe. Ordo created and currently operates the Prismatorium, a plane-sized device that organizes all the matter in the universe into space in perfect uniformness. If left unchecked, Ordo would rip apart all matter into equally-spaced nodules, exactly 1ft. apart, throughout the entire universe. Luckily, his wife Perditio </a:t>
            </a:r>
            <a:r>
              <a:rPr lang="en-US" sz="1400" i="1" dirty="0">
                <a:latin typeface="Arial" panose="020B0604020202020204" pitchFamily="34" charset="0"/>
                <a:cs typeface="Arial" panose="020B0604020202020204" pitchFamily="34" charset="0"/>
              </a:rPr>
              <a:t>does</a:t>
            </a:r>
            <a:r>
              <a:rPr lang="en-US" sz="1400" dirty="0">
                <a:latin typeface="Arial" panose="020B0604020202020204" pitchFamily="34" charset="0"/>
                <a:cs typeface="Arial" panose="020B0604020202020204" pitchFamily="34" charset="0"/>
              </a:rPr>
              <a:t> keep him in check. She is responsible for chaos and all things ruled by chance. Her first action was The Poke, the first push that took Ordo’s uniform matter and allowed for it to clump up in uneven areas. She continues to poke several atoms of matter throughout the universe, causing quantum fluctuations and tunneling randomly. Were it not for this continual poking, one could know all secrets of the universe by only knowing the exact velocity of the first particle to be poked.</a:t>
            </a:r>
          </a:p>
          <a:p>
            <a:pPr marL="0" indent="463550">
              <a:lnSpc>
                <a:spcPct val="150000"/>
              </a:lnSpc>
              <a:buNone/>
            </a:pPr>
            <a:endParaRPr lang="en-US" sz="1400" dirty="0">
              <a:latin typeface="Arial" panose="020B0604020202020204" pitchFamily="34" charset="0"/>
              <a:cs typeface="Arial" panose="020B0604020202020204" pitchFamily="34" charset="0"/>
            </a:endParaRPr>
          </a:p>
          <a:p>
            <a:pPr marL="0" indent="0">
              <a:lnSpc>
                <a:spcPct val="150000"/>
              </a:lnSpc>
              <a:buNone/>
            </a:pPr>
            <a:r>
              <a:rPr lang="en-US" sz="1400" b="1" i="1" dirty="0">
                <a:latin typeface="Arial" panose="020B0604020202020204" pitchFamily="34" charset="0"/>
                <a:cs typeface="Arial" panose="020B0604020202020204" pitchFamily="34" charset="0"/>
              </a:rPr>
              <a:t>Mystra:</a:t>
            </a:r>
          </a:p>
          <a:p>
            <a:pPr marL="0" indent="463550">
              <a:lnSpc>
                <a:spcPct val="150000"/>
              </a:lnSpc>
              <a:buNone/>
            </a:pPr>
            <a:r>
              <a:rPr lang="en-US" sz="1400" dirty="0">
                <a:latin typeface="Arial" panose="020B0604020202020204" pitchFamily="34" charset="0"/>
                <a:cs typeface="Arial" panose="020B0604020202020204" pitchFamily="34" charset="0"/>
              </a:rPr>
              <a:t>Mystra is the Titan of Magic. She is responsible for the creation and control of all magic in the universe. She sources her magical energy from leftover matter created by the Four Brothers and runs it through the Weave. The Weave is an</a:t>
            </a:r>
          </a:p>
        </p:txBody>
      </p:sp>
    </p:spTree>
    <p:extLst>
      <p:ext uri="{BB962C8B-B14F-4D97-AF65-F5344CB8AC3E}">
        <p14:creationId xmlns:p14="http://schemas.microsoft.com/office/powerpoint/2010/main" val="421430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Titans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dirty="0">
                <a:latin typeface="Arial" panose="020B0604020202020204" pitchFamily="34" charset="0"/>
                <a:cs typeface="Arial" panose="020B0604020202020204" pitchFamily="34" charset="0"/>
              </a:rPr>
              <a:t>ever-running machine that controls magic and allows it to be usable all beings in the universe. Without the Weave, magic would intensely sear all matter it contacted. Mystra is the most mobile of the titans, as her magic allows her to instantly teleport anywhere in the universe, which she often does to avoid Gods pursuing direct access to the Weave. This fairly direct contact to other beings also makes Mystra the most-understood titan, which isn’t saying much as she is still barely understood throughout the universe.</a:t>
            </a:r>
          </a:p>
          <a:p>
            <a:pPr marL="0" indent="457200">
              <a:lnSpc>
                <a:spcPct val="150000"/>
              </a:lnSpc>
              <a:buNone/>
            </a:pPr>
            <a:endParaRPr lang="en-US" sz="1400" dirty="0">
              <a:latin typeface="Arial" panose="020B0604020202020204" pitchFamily="34" charset="0"/>
              <a:cs typeface="Arial" panose="020B0604020202020204" pitchFamily="34" charset="0"/>
            </a:endParaRPr>
          </a:p>
          <a:p>
            <a:pPr marL="0" indent="0">
              <a:lnSpc>
                <a:spcPct val="150000"/>
              </a:lnSpc>
              <a:buNone/>
            </a:pPr>
            <a:r>
              <a:rPr lang="en-US" sz="1400" b="1" i="1" dirty="0">
                <a:latin typeface="Arial" panose="020B0604020202020204" pitchFamily="34" charset="0"/>
                <a:cs typeface="Arial" panose="020B0604020202020204" pitchFamily="34" charset="0"/>
              </a:rPr>
              <a:t>Chronos:</a:t>
            </a:r>
          </a:p>
          <a:p>
            <a:pPr marL="0" indent="457200">
              <a:lnSpc>
                <a:spcPct val="150000"/>
              </a:lnSpc>
              <a:buNone/>
            </a:pPr>
            <a:r>
              <a:rPr lang="en-US" sz="1400" dirty="0">
                <a:latin typeface="Arial" panose="020B0604020202020204" pitchFamily="34" charset="0"/>
                <a:cs typeface="Arial" panose="020B0604020202020204" pitchFamily="34" charset="0"/>
              </a:rPr>
              <a:t>The last of titans is Chronos, the master of time. Chronos, obviously, is responsible for the flow of time throughout the entire universe. He does this through his device called the Chronosphere. Of all the conscious titans, Chronos is the most devoted to his job. He was the first to suggest making the Gods as he very much desired to improve his Chronosphere by enlisting the help of other less-busy beings.</a:t>
            </a:r>
          </a:p>
        </p:txBody>
      </p:sp>
    </p:spTree>
    <p:extLst>
      <p:ext uri="{BB962C8B-B14F-4D97-AF65-F5344CB8AC3E}">
        <p14:creationId xmlns:p14="http://schemas.microsoft.com/office/powerpoint/2010/main" val="21741042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18718</TotalTime>
  <Words>2075</Words>
  <Application>Microsoft Office PowerPoint</Application>
  <PresentationFormat>Custom</PresentationFormat>
  <Paragraphs>60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18thCentury</vt:lpstr>
      <vt:lpstr>Arial</vt:lpstr>
      <vt:lpstr>Blackadder ITC</vt:lpstr>
      <vt:lpstr>Calibri</vt:lpstr>
      <vt:lpstr>Calibri Light</vt:lpstr>
      <vt:lpstr>Papyrus</vt:lpstr>
      <vt:lpstr>Office Theme</vt:lpstr>
      <vt:lpstr>The Jaws of Time</vt:lpstr>
      <vt:lpstr>Table of Contents:</vt:lpstr>
      <vt:lpstr>Basic Introduction</vt:lpstr>
      <vt:lpstr>The Big Bois</vt:lpstr>
      <vt:lpstr>The Hierarchy</vt:lpstr>
      <vt:lpstr>The Creator</vt:lpstr>
      <vt:lpstr>The Titans</vt:lpstr>
      <vt:lpstr>The Titans (cont.)</vt:lpstr>
      <vt:lpstr>The Titans (cont.)</vt:lpstr>
      <vt:lpstr>The Titans (cont.)</vt:lpstr>
      <vt:lpstr>The Gods</vt:lpstr>
      <vt:lpstr>The Gods (cont.)</vt:lpstr>
      <vt:lpstr>The Multiverse</vt:lpstr>
      <vt:lpstr>The Multiverse (cont.)</vt:lpstr>
      <vt:lpstr>The Multiverse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Road to Freidom</dc:title>
  <dc:creator>Garrett Stonis</dc:creator>
  <cp:lastModifiedBy>Garrett Stonis</cp:lastModifiedBy>
  <cp:revision>259</cp:revision>
  <dcterms:created xsi:type="dcterms:W3CDTF">2020-11-04T18:55:15Z</dcterms:created>
  <dcterms:modified xsi:type="dcterms:W3CDTF">2021-05-04T04:52:11Z</dcterms:modified>
</cp:coreProperties>
</file>