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19" r:id="rId6"/>
    <p:sldId id="321" r:id="rId7"/>
    <p:sldId id="323" r:id="rId8"/>
    <p:sldId id="307" r:id="rId9"/>
    <p:sldId id="322" r:id="rId10"/>
    <p:sldId id="324" r:id="rId11"/>
    <p:sldId id="325" r:id="rId12"/>
    <p:sldId id="326" r:id="rId13"/>
    <p:sldId id="327" r:id="rId14"/>
    <p:sldId id="328" r:id="rId15"/>
    <p:sldId id="320"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C5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6" d="100"/>
          <a:sy n="76" d="100"/>
        </p:scale>
        <p:origin x="291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5/10/2021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rural farmlands to the east of the city house most of the halflings in the city. They make a living by selling wheat, carrots, potatoes, beef, pork, and chicken. The dwarves are definitely the richer ones in the city due to Barley St. going directly into Clayside before it reaches the Trade District. Most of the ale is made in privately-owned distilleries here.</a:t>
            </a:r>
          </a:p>
        </p:txBody>
      </p:sp>
    </p:spTree>
    <p:extLst>
      <p:ext uri="{BB962C8B-B14F-4D97-AF65-F5344CB8AC3E}">
        <p14:creationId xmlns:p14="http://schemas.microsoft.com/office/powerpoint/2010/main" val="2775698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Northwood</a:t>
            </a:r>
            <a:endParaRPr lang="en-US" sz="4400" dirty="0">
              <a:latin typeface="Papyrus" panose="03070502060502030205" pitchFamily="66" charset="0"/>
            </a:endParaRPr>
          </a:p>
        </p:txBody>
      </p:sp>
      <p:pic>
        <p:nvPicPr>
          <p:cNvPr id="9" name="Content Placeholder 8" descr="Diagram&#10;&#10;Description automatically generated">
            <a:extLst>
              <a:ext uri="{FF2B5EF4-FFF2-40B4-BE49-F238E27FC236}">
                <a16:creationId xmlns:a16="http://schemas.microsoft.com/office/drawing/2014/main" id="{AA739B87-BEA0-4B72-A03D-061DA14D02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77133"/>
            <a:ext cx="6702425" cy="6183710"/>
          </a:xfrm>
        </p:spPr>
      </p:pic>
      <p:sp>
        <p:nvSpPr>
          <p:cNvPr id="11" name="TextBox 10">
            <a:extLst>
              <a:ext uri="{FF2B5EF4-FFF2-40B4-BE49-F238E27FC236}">
                <a16:creationId xmlns:a16="http://schemas.microsoft.com/office/drawing/2014/main" id="{98DCAFED-C6A9-48A5-93C2-3B037E2E508F}"/>
              </a:ext>
            </a:extLst>
          </p:cNvPr>
          <p:cNvSpPr txBox="1"/>
          <p:nvPr/>
        </p:nvSpPr>
        <p:spPr>
          <a:xfrm>
            <a:off x="5549900" y="4032250"/>
            <a:ext cx="1631950" cy="3631763"/>
          </a:xfrm>
          <a:prstGeom prst="rect">
            <a:avLst/>
          </a:prstGeom>
          <a:solidFill>
            <a:srgbClr val="CCC5B8">
              <a:alpha val="74902"/>
            </a:srgbClr>
          </a:solidFill>
          <a:ln>
            <a:solidFill>
              <a:schemeClr val="tx1"/>
            </a:solidFill>
          </a:ln>
        </p:spPr>
        <p:txBody>
          <a:bodyPr wrap="square" rtlCol="0">
            <a:spAutoFit/>
          </a:bodyPr>
          <a:lstStyle/>
          <a:p>
            <a:pPr marL="228600" indent="-228600">
              <a:buAutoNum type="alphaLcPeriod"/>
            </a:pPr>
            <a:r>
              <a:rPr lang="en-US" sz="1200" dirty="0">
                <a:latin typeface="Arial" panose="020B0604020202020204" pitchFamily="34" charset="0"/>
                <a:cs typeface="Arial" panose="020B0604020202020204" pitchFamily="34" charset="0"/>
              </a:rPr>
              <a:t>Eterna Rd</a:t>
            </a:r>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28600" indent="-228600">
              <a:buAutoNum type="alphaLcPeriod"/>
            </a:pPr>
            <a:r>
              <a:rPr lang="en-US" sz="1200" dirty="0">
                <a:latin typeface="Arial" panose="020B0604020202020204" pitchFamily="34" charset="0"/>
                <a:cs typeface="Arial" panose="020B0604020202020204" pitchFamily="34" charset="0"/>
              </a:rPr>
              <a:t>Temple of Gond</a:t>
            </a:r>
          </a:p>
          <a:p>
            <a:pPr marL="228600" indent="-228600">
              <a:buAutoNum type="alphaLcPeriod"/>
            </a:pPr>
            <a:r>
              <a:rPr lang="en-US" sz="1200" dirty="0">
                <a:latin typeface="Arial" panose="020B0604020202020204" pitchFamily="34" charset="0"/>
                <a:cs typeface="Arial" panose="020B0604020202020204" pitchFamily="34" charset="0"/>
              </a:rPr>
              <a:t>The Innterna</a:t>
            </a:r>
          </a:p>
          <a:p>
            <a:pPr marL="228600" indent="-228600">
              <a:buAutoNum type="alphaLcPeriod"/>
            </a:pPr>
            <a:r>
              <a:rPr lang="en-US" sz="1200" dirty="0">
                <a:latin typeface="Arial" panose="020B0604020202020204" pitchFamily="34" charset="0"/>
                <a:cs typeface="Arial" panose="020B0604020202020204" pitchFamily="34" charset="0"/>
              </a:rPr>
              <a:t>Innterna Stables</a:t>
            </a:r>
          </a:p>
          <a:p>
            <a:pPr marL="228600" indent="-228600">
              <a:buAutoNum type="alphaLcPeriod"/>
            </a:pPr>
            <a:r>
              <a:rPr lang="en-US" sz="1200" dirty="0">
                <a:latin typeface="Arial" panose="020B0604020202020204" pitchFamily="34" charset="0"/>
                <a:cs typeface="Arial" panose="020B0604020202020204" pitchFamily="34" charset="0"/>
              </a:rPr>
              <a:t>The Corner Store</a:t>
            </a:r>
          </a:p>
          <a:p>
            <a:pPr marL="228600" indent="-228600">
              <a:buAutoNum type="alphaLcPeriod"/>
            </a:pPr>
            <a:r>
              <a:rPr lang="en-US" sz="1200" dirty="0">
                <a:latin typeface="Arial" panose="020B0604020202020204" pitchFamily="34" charset="0"/>
                <a:cs typeface="Arial" panose="020B0604020202020204" pitchFamily="34" charset="0"/>
              </a:rPr>
              <a:t>The Hot Hammer</a:t>
            </a:r>
          </a:p>
          <a:p>
            <a:pPr marL="228600" indent="-228600">
              <a:buAutoNum type="alphaLcPeriod"/>
            </a:pPr>
            <a:r>
              <a:rPr lang="en-US" sz="1200" dirty="0">
                <a:latin typeface="Arial" panose="020B0604020202020204" pitchFamily="34" charset="0"/>
                <a:cs typeface="Arial" panose="020B0604020202020204" pitchFamily="34" charset="0"/>
              </a:rPr>
              <a:t>Orebraid High</a:t>
            </a:r>
          </a:p>
          <a:p>
            <a:pPr marL="228600" indent="-228600">
              <a:buAutoNum type="alphaLcPeriod"/>
            </a:pPr>
            <a:r>
              <a:rPr lang="en-US" sz="1200" dirty="0">
                <a:latin typeface="Arial" panose="020B0604020202020204" pitchFamily="34" charset="0"/>
                <a:cs typeface="Arial" panose="020B0604020202020204" pitchFamily="34" charset="0"/>
              </a:rPr>
              <a:t>Orebraid Steel</a:t>
            </a:r>
          </a:p>
          <a:p>
            <a:pPr marL="228600" indent="-228600">
              <a:buAutoNum type="alphaLcPeriod"/>
            </a:pPr>
            <a:r>
              <a:rPr lang="en-US" sz="1200" dirty="0">
                <a:latin typeface="Arial" panose="020B0604020202020204" pitchFamily="34" charset="0"/>
                <a:cs typeface="Arial" panose="020B0604020202020204" pitchFamily="34" charset="0"/>
              </a:rPr>
              <a:t>The Oak</a:t>
            </a:r>
          </a:p>
          <a:p>
            <a:pPr marL="228600" indent="-228600">
              <a:buAutoNum type="alphaLcPeriod"/>
            </a:pPr>
            <a:r>
              <a:rPr lang="en-US" sz="1200" dirty="0">
                <a:latin typeface="Arial" panose="020B0604020202020204" pitchFamily="34" charset="0"/>
                <a:cs typeface="Arial" panose="020B0604020202020204" pitchFamily="34" charset="0"/>
              </a:rPr>
              <a:t>Orebraid Steel Coal Mine</a:t>
            </a:r>
          </a:p>
          <a:p>
            <a:pPr marL="228600" indent="-228600">
              <a:buAutoNum type="alphaLcPeriod"/>
            </a:pPr>
            <a:r>
              <a:rPr lang="en-US" sz="1200" dirty="0">
                <a:latin typeface="Arial" panose="020B0604020202020204" pitchFamily="34" charset="0"/>
                <a:cs typeface="Arial" panose="020B0604020202020204" pitchFamily="34" charset="0"/>
              </a:rPr>
              <a:t>Northwood Detention Center</a:t>
            </a:r>
          </a:p>
          <a:p>
            <a:pPr marL="228600" indent="-228600">
              <a:buAutoNum type="alphaLcPeriod"/>
            </a:pPr>
            <a:r>
              <a:rPr lang="en-US" sz="1200" dirty="0">
                <a:latin typeface="Arial" panose="020B0604020202020204" pitchFamily="34" charset="0"/>
                <a:cs typeface="Arial" panose="020B0604020202020204" pitchFamily="34" charset="0"/>
              </a:rPr>
              <a:t>Solace Spire</a:t>
            </a:r>
          </a:p>
          <a:p>
            <a:pPr marL="228600" indent="-228600">
              <a:buAutoNum type="alphaLcPeriod"/>
            </a:pPr>
            <a:r>
              <a:rPr lang="en-US" sz="1200" dirty="0">
                <a:latin typeface="Arial" panose="020B0604020202020204" pitchFamily="34" charset="0"/>
                <a:cs typeface="Arial" panose="020B0604020202020204" pitchFamily="34" charset="0"/>
              </a:rPr>
              <a:t>Town Hall</a:t>
            </a:r>
          </a:p>
          <a:p>
            <a:pPr marL="228600" indent="-228600">
              <a:buAutoNum type="alphaLcPeriod"/>
            </a:pPr>
            <a:r>
              <a:rPr lang="en-US" sz="1200" dirty="0">
                <a:latin typeface="Arial" panose="020B0604020202020204" pitchFamily="34" charset="0"/>
                <a:cs typeface="Arial" panose="020B0604020202020204" pitchFamily="34" charset="0"/>
              </a:rPr>
              <a:t>Cliffhammer House</a:t>
            </a:r>
          </a:p>
          <a:p>
            <a:pPr marL="228600" indent="-228600">
              <a:buAutoNum type="alphaLcPeriod"/>
            </a:pPr>
            <a:r>
              <a:rPr lang="en-US" sz="1200" dirty="0">
                <a:latin typeface="Arial" panose="020B0604020202020204" pitchFamily="34" charset="0"/>
                <a:cs typeface="Arial" panose="020B0604020202020204" pitchFamily="34" charset="0"/>
              </a:rPr>
              <a:t>The Dusty Tome</a:t>
            </a:r>
          </a:p>
          <a:p>
            <a:pPr marL="228600" indent="-228600">
              <a:buAutoNum type="alphaLcPeriod"/>
            </a:pPr>
            <a:r>
              <a:rPr lang="en-US" sz="1200" dirty="0">
                <a:latin typeface="Arial" panose="020B0604020202020204" pitchFamily="34" charset="0"/>
                <a:cs typeface="Arial" panose="020B0604020202020204" pitchFamily="34" charset="0"/>
              </a:rPr>
              <a:t>Eterna Forest</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275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Northwood - Overview</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As you make your way down the road, you hear church bells ring in the distance. Not too long after, you pass a bend in the road and see a small town nestled up to the forest. A stone temple with a single steeple dominates the area; people are just leaving the building as you set foot in the town borders.</a:t>
            </a:r>
          </a:p>
          <a:p>
            <a:pPr marL="0" indent="463550">
              <a:lnSpc>
                <a:spcPct val="150000"/>
              </a:lnSpc>
              <a:buNone/>
            </a:pPr>
            <a:r>
              <a:rPr lang="en-US" sz="1400" dirty="0">
                <a:latin typeface="Arial" panose="020B0604020202020204" pitchFamily="34" charset="0"/>
                <a:cs typeface="Arial" panose="020B0604020202020204" pitchFamily="34" charset="0"/>
              </a:rPr>
              <a:t>Northwood is a small town 48 miles (2 days) north of Urtonburg. Northwood is situated directly next to Eterna Forest. The population will be determined as characters are made.</a:t>
            </a:r>
          </a:p>
          <a:p>
            <a:pPr marL="0" indent="463550">
              <a:lnSpc>
                <a:spcPct val="150000"/>
              </a:lnSpc>
              <a:buNone/>
            </a:pPr>
            <a:r>
              <a:rPr lang="en-US" sz="1400" dirty="0">
                <a:latin typeface="Arial" panose="020B0604020202020204" pitchFamily="34" charset="0"/>
                <a:cs typeface="Arial" panose="020B0604020202020204" pitchFamily="34" charset="0"/>
              </a:rPr>
              <a:t>Northwood’s main objective as a town is to ferry the coal mined at the Orebraid Steel Coal Mine to Urtonburg. The town has only just begun to grow, and therefore the current mining situation is slow and inefficient.</a:t>
            </a:r>
          </a:p>
        </p:txBody>
      </p:sp>
    </p:spTree>
    <p:extLst>
      <p:ext uri="{BB962C8B-B14F-4D97-AF65-F5344CB8AC3E}">
        <p14:creationId xmlns:p14="http://schemas.microsoft.com/office/powerpoint/2010/main" val="1668281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Temple of Gond</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 large stone temple stands before you. The walls are a perfectly symmetrical array of polished granite bricks, smooth to the touch. Smooth marble steps lead you up to a large oak door with fine brass handles. An alabaster gear approximately 5ft. tall hangs over the door supported by 2 steel wires that reach up into the building. A single steeple reaches high into the sky with a large, shiny brass bell stored above.</a:t>
            </a:r>
          </a:p>
          <a:p>
            <a:pPr marL="0" indent="463550">
              <a:lnSpc>
                <a:spcPct val="150000"/>
              </a:lnSpc>
              <a:buNone/>
            </a:pPr>
            <a:r>
              <a:rPr lang="en-US" sz="1400" b="1" dirty="0">
                <a:latin typeface="Arial" panose="020B0604020202020204" pitchFamily="34" charset="0"/>
                <a:cs typeface="Arial" panose="020B0604020202020204" pitchFamily="34" charset="0"/>
              </a:rPr>
              <a:t>Height:</a:t>
            </a:r>
            <a:r>
              <a:rPr lang="en-US" sz="1400" dirty="0">
                <a:latin typeface="Arial" panose="020B0604020202020204" pitchFamily="34" charset="0"/>
                <a:cs typeface="Arial" panose="020B0604020202020204" pitchFamily="34" charset="0"/>
              </a:rPr>
              <a:t> 30ft. (Steeple is 50ft.)</a:t>
            </a:r>
          </a:p>
          <a:p>
            <a:pPr marL="0" indent="463550">
              <a:lnSpc>
                <a:spcPct val="150000"/>
              </a:lnSpc>
              <a:buNone/>
            </a:pPr>
            <a:r>
              <a:rPr lang="en-US" sz="1400" b="1" dirty="0">
                <a:latin typeface="Arial" panose="020B0604020202020204" pitchFamily="34" charset="0"/>
                <a:cs typeface="Arial" panose="020B0604020202020204" pitchFamily="34" charset="0"/>
              </a:rPr>
              <a:t>Residents:</a:t>
            </a:r>
            <a:r>
              <a:rPr lang="en-US" sz="1400" dirty="0">
                <a:latin typeface="Arial" panose="020B0604020202020204" pitchFamily="34" charset="0"/>
                <a:cs typeface="Arial" panose="020B0604020202020204" pitchFamily="34" charset="0"/>
              </a:rPr>
              <a:t> Father Lulmick, Durnurtha Brighthelm</a:t>
            </a:r>
          </a:p>
          <a:p>
            <a:pPr marL="0" indent="463550">
              <a:lnSpc>
                <a:spcPct val="150000"/>
              </a:lnSpc>
              <a:buNone/>
            </a:pPr>
            <a:r>
              <a:rPr lang="en-US" sz="1400" b="1" dirty="0">
                <a:latin typeface="Arial" panose="020B0604020202020204" pitchFamily="34" charset="0"/>
                <a:cs typeface="Arial" panose="020B0604020202020204" pitchFamily="34" charset="0"/>
              </a:rPr>
              <a:t>DM Details:</a:t>
            </a:r>
            <a:r>
              <a:rPr lang="en-US" sz="1400" dirty="0">
                <a:latin typeface="Arial" panose="020B0604020202020204" pitchFamily="34" charset="0"/>
                <a:cs typeface="Arial" panose="020B0604020202020204" pitchFamily="34" charset="0"/>
              </a:rPr>
              <a:t> </a:t>
            </a:r>
          </a:p>
          <a:p>
            <a:pPr marL="914400" indent="-193675">
              <a:lnSpc>
                <a:spcPct val="150000"/>
              </a:lnSpc>
            </a:pPr>
            <a:r>
              <a:rPr lang="en-US" sz="1400" dirty="0">
                <a:latin typeface="Arial" panose="020B0604020202020204" pitchFamily="34" charset="0"/>
                <a:cs typeface="Arial" panose="020B0604020202020204" pitchFamily="34" charset="0"/>
              </a:rPr>
              <a:t>DC 15 locks are used on all doors at night</a:t>
            </a:r>
          </a:p>
          <a:p>
            <a:pPr marL="914400" indent="-193675">
              <a:lnSpc>
                <a:spcPct val="150000"/>
              </a:lnSpc>
            </a:pPr>
            <a:r>
              <a:rPr lang="en-US" sz="1400" dirty="0">
                <a:latin typeface="Arial" panose="020B0604020202020204" pitchFamily="34" charset="0"/>
                <a:cs typeface="Arial" panose="020B0604020202020204" pitchFamily="34" charset="0"/>
              </a:rPr>
              <a:t>Mass is held every week </a:t>
            </a:r>
            <a:r>
              <a:rPr lang="en-US" sz="1400" dirty="0">
                <a:highlight>
                  <a:srgbClr val="FF0000"/>
                </a:highlight>
                <a:latin typeface="Arial" panose="020B0604020202020204" pitchFamily="34" charset="0"/>
                <a:cs typeface="Arial" panose="020B0604020202020204" pitchFamily="34" charset="0"/>
              </a:rPr>
              <a:t>[Make calendar]</a:t>
            </a:r>
          </a:p>
          <a:p>
            <a:pPr marL="914400" indent="-193675">
              <a:lnSpc>
                <a:spcPct val="150000"/>
              </a:lnSpc>
            </a:pPr>
            <a:r>
              <a:rPr lang="en-US" sz="1400" dirty="0">
                <a:latin typeface="Arial" panose="020B0604020202020204" pitchFamily="34" charset="0"/>
                <a:cs typeface="Arial" panose="020B0604020202020204" pitchFamily="34" charset="0"/>
              </a:rPr>
              <a:t>Lobby, West Wing, East Wing, Storage</a:t>
            </a:r>
          </a:p>
        </p:txBody>
      </p:sp>
    </p:spTree>
    <p:extLst>
      <p:ext uri="{BB962C8B-B14F-4D97-AF65-F5344CB8AC3E}">
        <p14:creationId xmlns:p14="http://schemas.microsoft.com/office/powerpoint/2010/main" val="1951259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Temple of Gond</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dirty="0">
                <a:latin typeface="Arial" panose="020B0604020202020204" pitchFamily="34" charset="0"/>
                <a:cs typeface="Arial" panose="020B0604020202020204" pitchFamily="34" charset="0"/>
              </a:rPr>
              <a:t>Description:</a:t>
            </a:r>
            <a:r>
              <a:rPr lang="en-US" sz="1400" dirty="0">
                <a:latin typeface="Arial" panose="020B0604020202020204" pitchFamily="34" charset="0"/>
                <a:cs typeface="Arial" panose="020B0604020202020204" pitchFamily="34" charset="0"/>
              </a:rPr>
              <a:t> A large stone temple stands before you. The walls are a perfectly symmetrical array of polished granite bricks, smooth to the touch. Smooth marble steps lead you up to a large oak door with fine brass handles. An alabaster gear approximately 5ft. tall hangs over the door supported by 2 steel wires that reach up into the building. A single steeple reaches high into the sky with a large, shiny brass bell stored above.</a:t>
            </a:r>
          </a:p>
          <a:p>
            <a:pPr marL="0" indent="463550">
              <a:lnSpc>
                <a:spcPct val="150000"/>
              </a:lnSpc>
              <a:buNone/>
            </a:pPr>
            <a:r>
              <a:rPr lang="en-US" sz="1400" b="1" dirty="0">
                <a:latin typeface="Arial" panose="020B0604020202020204" pitchFamily="34" charset="0"/>
                <a:cs typeface="Arial" panose="020B0604020202020204" pitchFamily="34" charset="0"/>
              </a:rPr>
              <a:t>Height:</a:t>
            </a:r>
            <a:r>
              <a:rPr lang="en-US" sz="1400" dirty="0">
                <a:latin typeface="Arial" panose="020B0604020202020204" pitchFamily="34" charset="0"/>
                <a:cs typeface="Arial" panose="020B0604020202020204" pitchFamily="34" charset="0"/>
              </a:rPr>
              <a:t> 30ft. (Steeple is 50ft.)</a:t>
            </a:r>
          </a:p>
          <a:p>
            <a:pPr marL="0" indent="463550">
              <a:lnSpc>
                <a:spcPct val="150000"/>
              </a:lnSpc>
              <a:buNone/>
            </a:pPr>
            <a:r>
              <a:rPr lang="en-US" sz="1400" b="1" dirty="0">
                <a:latin typeface="Arial" panose="020B0604020202020204" pitchFamily="34" charset="0"/>
                <a:cs typeface="Arial" panose="020B0604020202020204" pitchFamily="34" charset="0"/>
              </a:rPr>
              <a:t>Residents:</a:t>
            </a:r>
            <a:r>
              <a:rPr lang="en-US" sz="1400" dirty="0">
                <a:latin typeface="Arial" panose="020B0604020202020204" pitchFamily="34" charset="0"/>
                <a:cs typeface="Arial" panose="020B0604020202020204" pitchFamily="34" charset="0"/>
              </a:rPr>
              <a:t> Father Lulmick, Durnurtha Brighthelm</a:t>
            </a:r>
          </a:p>
          <a:p>
            <a:pPr marL="0" indent="463550">
              <a:lnSpc>
                <a:spcPct val="150000"/>
              </a:lnSpc>
              <a:buNone/>
            </a:pPr>
            <a:r>
              <a:rPr lang="en-US" sz="1400" b="1" dirty="0">
                <a:latin typeface="Arial" panose="020B0604020202020204" pitchFamily="34" charset="0"/>
                <a:cs typeface="Arial" panose="020B0604020202020204" pitchFamily="34" charset="0"/>
              </a:rPr>
              <a:t>DM Details:</a:t>
            </a:r>
            <a:r>
              <a:rPr lang="en-US" sz="1400" dirty="0">
                <a:latin typeface="Arial" panose="020B0604020202020204" pitchFamily="34" charset="0"/>
                <a:cs typeface="Arial" panose="020B0604020202020204" pitchFamily="34" charset="0"/>
              </a:rPr>
              <a:t> </a:t>
            </a:r>
          </a:p>
          <a:p>
            <a:pPr marL="914400" indent="-193675">
              <a:lnSpc>
                <a:spcPct val="150000"/>
              </a:lnSpc>
            </a:pPr>
            <a:r>
              <a:rPr lang="en-US" sz="1400" dirty="0">
                <a:latin typeface="Arial" panose="020B0604020202020204" pitchFamily="34" charset="0"/>
                <a:cs typeface="Arial" panose="020B0604020202020204" pitchFamily="34" charset="0"/>
              </a:rPr>
              <a:t>DC 15 locks are used on all doors at night</a:t>
            </a:r>
          </a:p>
          <a:p>
            <a:pPr marL="914400" indent="-193675">
              <a:lnSpc>
                <a:spcPct val="150000"/>
              </a:lnSpc>
            </a:pPr>
            <a:r>
              <a:rPr lang="en-US" sz="1400" dirty="0">
                <a:latin typeface="Arial" panose="020B0604020202020204" pitchFamily="34" charset="0"/>
                <a:cs typeface="Arial" panose="020B0604020202020204" pitchFamily="34" charset="0"/>
              </a:rPr>
              <a:t>Mass is held every week </a:t>
            </a:r>
            <a:r>
              <a:rPr lang="en-US" sz="1400" dirty="0">
                <a:highlight>
                  <a:srgbClr val="FF0000"/>
                </a:highlight>
                <a:latin typeface="Arial" panose="020B0604020202020204" pitchFamily="34" charset="0"/>
                <a:cs typeface="Arial" panose="020B0604020202020204" pitchFamily="34" charset="0"/>
              </a:rPr>
              <a:t>[Make calendar]</a:t>
            </a:r>
          </a:p>
          <a:p>
            <a:pPr marL="914400" indent="-193675">
              <a:lnSpc>
                <a:spcPct val="150000"/>
              </a:lnSpc>
            </a:pPr>
            <a:r>
              <a:rPr lang="en-US" sz="1400" dirty="0">
                <a:latin typeface="Arial" panose="020B0604020202020204" pitchFamily="34" charset="0"/>
                <a:cs typeface="Arial" panose="020B0604020202020204" pitchFamily="34" charset="0"/>
              </a:rPr>
              <a:t>Lobby, West Wing, East Wing, Storage</a:t>
            </a:r>
          </a:p>
          <a:p>
            <a:pPr marL="914400" indent="-193675">
              <a:lnSpc>
                <a:spcPct val="150000"/>
              </a:lnSpc>
            </a:pPr>
            <a:r>
              <a:rPr lang="en-US" sz="1400" dirty="0">
                <a:highlight>
                  <a:srgbClr val="00FF00"/>
                </a:highlight>
                <a:latin typeface="Arial" panose="020B0604020202020204" pitchFamily="34" charset="0"/>
                <a:cs typeface="Arial" panose="020B0604020202020204" pitchFamily="34" charset="0"/>
              </a:rPr>
              <a:t>Lulmick cleric, Dur Paladin, West Wing chapel, East Wing maker shop, Storage is 2</a:t>
            </a:r>
            <a:r>
              <a:rPr lang="en-US" sz="1400" baseline="30000" dirty="0">
                <a:highlight>
                  <a:srgbClr val="00FF00"/>
                </a:highlight>
                <a:latin typeface="Arial" panose="020B0604020202020204" pitchFamily="34" charset="0"/>
                <a:cs typeface="Arial" panose="020B0604020202020204" pitchFamily="34" charset="0"/>
              </a:rPr>
              <a:t>nd</a:t>
            </a:r>
            <a:r>
              <a:rPr lang="en-US" sz="1400" dirty="0">
                <a:highlight>
                  <a:srgbClr val="00FF00"/>
                </a:highlight>
                <a:latin typeface="Arial" panose="020B0604020202020204" pitchFamily="34" charset="0"/>
                <a:cs typeface="Arial" panose="020B0604020202020204" pitchFamily="34" charset="0"/>
              </a:rPr>
              <a:t> floor of lobby, Storage reaches to bell tower</a:t>
            </a:r>
          </a:p>
        </p:txBody>
      </p:sp>
    </p:spTree>
    <p:extLst>
      <p:ext uri="{BB962C8B-B14F-4D97-AF65-F5344CB8AC3E}">
        <p14:creationId xmlns:p14="http://schemas.microsoft.com/office/powerpoint/2010/main" val="1869157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Steelgulch</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Small mining town near Dhordarum. Literally only exists because I loved the name.</a:t>
            </a:r>
          </a:p>
        </p:txBody>
      </p:sp>
    </p:spTree>
    <p:extLst>
      <p:ext uri="{BB962C8B-B14F-4D97-AF65-F5344CB8AC3E}">
        <p14:creationId xmlns:p14="http://schemas.microsoft.com/office/powerpoint/2010/main" val="1472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a:latin typeface="Papyrus" panose="03070502060502030205" pitchFamily="66" charset="0"/>
              </a:rPr>
              <a:t>Places</a:t>
            </a:r>
            <a:endParaRPr lang="en-US"/>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Urtonburg, Northwood, and more.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err="1">
                <a:latin typeface="Papyrus" panose="03070502060502030205" pitchFamily="66" charset="0"/>
              </a:rPr>
              <a:t>Yultaria</a:t>
            </a:r>
            <a:endParaRPr lang="en-US" sz="4400" dirty="0">
              <a:latin typeface="Papyrus" panose="03070502060502030205" pitchFamily="66" charset="0"/>
            </a:endParaRP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richest and largest country on Stromea, Yultaria is one of the trade capitals of the world. Boasting an impressive navy, Yultaria is ruled by only one kingdom, under </a:t>
            </a:r>
            <a:r>
              <a:rPr lang="en-US" sz="1400" b="1" dirty="0">
                <a:latin typeface="Arial" panose="020B0604020202020204" pitchFamily="34" charset="0"/>
                <a:cs typeface="Arial" panose="020B0604020202020204" pitchFamily="34" charset="0"/>
              </a:rPr>
              <a:t>King Rupert</a:t>
            </a:r>
            <a:r>
              <a:rPr lang="en-US" sz="1400" dirty="0">
                <a:latin typeface="Arial" panose="020B0604020202020204" pitchFamily="34" charset="0"/>
                <a:cs typeface="Arial" panose="020B0604020202020204" pitchFamily="34" charset="0"/>
              </a:rPr>
              <a:t>. King Rupert is more of a militaristic leader, despite Yultaria not being at war for many decades.</a:t>
            </a:r>
          </a:p>
          <a:p>
            <a:pPr marL="0" indent="463550">
              <a:lnSpc>
                <a:spcPct val="150000"/>
              </a:lnSpc>
              <a:buNone/>
            </a:pPr>
            <a:r>
              <a:rPr lang="en-US" sz="1400" dirty="0">
                <a:latin typeface="Arial" panose="020B0604020202020204" pitchFamily="34" charset="0"/>
                <a:cs typeface="Arial" panose="020B0604020202020204" pitchFamily="34" charset="0"/>
              </a:rPr>
              <a:t>Yultaria is rich in forest and minerals, exporting lumber, iron, coal, precious metals, and more. Yultaria is also home to the largest steel company in the world, </a:t>
            </a:r>
            <a:r>
              <a:rPr lang="en-US" sz="1400" b="1" dirty="0">
                <a:latin typeface="Arial" panose="020B0604020202020204" pitchFamily="34" charset="0"/>
                <a:cs typeface="Arial" panose="020B0604020202020204" pitchFamily="34" charset="0"/>
              </a:rPr>
              <a:t>Orebraid Steel</a:t>
            </a:r>
            <a:r>
              <a:rPr lang="en-US" sz="1400" dirty="0">
                <a:latin typeface="Arial" panose="020B0604020202020204" pitchFamily="34" charset="0"/>
                <a:cs typeface="Arial" panose="020B0604020202020204" pitchFamily="34" charset="0"/>
              </a:rPr>
              <a:t>. Due to the near monopoly of Orebraid, finding another source of steel can be rather difficult, and trying to start your own business can be risky as Orebraid’s men are very likely to sabotage. </a:t>
            </a:r>
            <a:r>
              <a:rPr lang="en-US" sz="1400" b="1" dirty="0">
                <a:latin typeface="Arial" panose="020B0604020202020204" pitchFamily="34" charset="0"/>
                <a:cs typeface="Arial" panose="020B0604020202020204" pitchFamily="34" charset="0"/>
              </a:rPr>
              <a:t>Norman Orebraid</a:t>
            </a:r>
            <a:r>
              <a:rPr lang="en-US" sz="1400" dirty="0">
                <a:latin typeface="Arial" panose="020B0604020202020204" pitchFamily="34" charset="0"/>
                <a:cs typeface="Arial" panose="020B0604020202020204" pitchFamily="34" charset="0"/>
              </a:rPr>
              <a:t> (a cloud giant), the current owner, is a ruthless businessman, owning every mine on the Southeast coast. The capital of the steel world is near these mines in the </a:t>
            </a:r>
            <a:r>
              <a:rPr lang="en-US" sz="1400" b="1" dirty="0">
                <a:latin typeface="Arial" panose="020B0604020202020204" pitchFamily="34" charset="0"/>
                <a:cs typeface="Arial" panose="020B0604020202020204" pitchFamily="34" charset="0"/>
              </a:rPr>
              <a:t>Eastgough Peaks</a:t>
            </a:r>
            <a:r>
              <a:rPr lang="en-US" sz="1400" dirty="0">
                <a:latin typeface="Arial" panose="020B0604020202020204" pitchFamily="34" charset="0"/>
                <a:cs typeface="Arial" panose="020B0604020202020204" pitchFamily="34" charset="0"/>
              </a:rPr>
              <a:t>, a city called </a:t>
            </a:r>
            <a:r>
              <a:rPr lang="en-US" sz="1400" b="1" dirty="0">
                <a:latin typeface="Arial" panose="020B0604020202020204" pitchFamily="34" charset="0"/>
                <a:cs typeface="Arial" panose="020B0604020202020204" pitchFamily="34" charset="0"/>
              </a:rPr>
              <a:t>Dhordarum</a:t>
            </a:r>
            <a:r>
              <a:rPr lang="en-US" sz="1400" dirty="0">
                <a:latin typeface="Arial" panose="020B0604020202020204" pitchFamily="34" charset="0"/>
                <a:cs typeface="Arial" panose="020B0604020202020204" pitchFamily="34" charset="0"/>
              </a:rPr>
              <a:t>.</a:t>
            </a:r>
          </a:p>
          <a:p>
            <a:pPr marL="0" indent="463550">
              <a:lnSpc>
                <a:spcPct val="150000"/>
              </a:lnSpc>
              <a:buNone/>
            </a:pPr>
            <a:r>
              <a:rPr lang="en-US" sz="1400" dirty="0">
                <a:latin typeface="Arial" panose="020B0604020202020204" pitchFamily="34" charset="0"/>
                <a:cs typeface="Arial" panose="020B0604020202020204" pitchFamily="34" charset="0"/>
              </a:rPr>
              <a:t>Most of Yultaria is covered in forest and grasslands, with marshlands at the very south and mountains to the southeast. The northern-most parts of Yultaria are snowy taiga forests.</a:t>
            </a:r>
          </a:p>
        </p:txBody>
      </p:sp>
    </p:spTree>
    <p:extLst>
      <p:ext uri="{BB962C8B-B14F-4D97-AF65-F5344CB8AC3E}">
        <p14:creationId xmlns:p14="http://schemas.microsoft.com/office/powerpoint/2010/main" val="1933702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a:t>
            </a:r>
          </a:p>
        </p:txBody>
      </p:sp>
      <p:pic>
        <p:nvPicPr>
          <p:cNvPr id="5" name="Content Placeholder 4" descr="A picture containing map&#10;&#10;Description automatically generated">
            <a:extLst>
              <a:ext uri="{FF2B5EF4-FFF2-40B4-BE49-F238E27FC236}">
                <a16:creationId xmlns:a16="http://schemas.microsoft.com/office/drawing/2014/main" id="{C5282E8A-E267-4C5D-909D-4749FE0CD0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4988" y="2723114"/>
            <a:ext cx="6702425" cy="6291748"/>
          </a:xfrm>
        </p:spPr>
      </p:pic>
      <p:sp>
        <p:nvSpPr>
          <p:cNvPr id="3" name="TextBox 2">
            <a:extLst>
              <a:ext uri="{FF2B5EF4-FFF2-40B4-BE49-F238E27FC236}">
                <a16:creationId xmlns:a16="http://schemas.microsoft.com/office/drawing/2014/main" id="{1CFACE5F-40E1-4E0A-AFEF-8926A1C2505A}"/>
              </a:ext>
            </a:extLst>
          </p:cNvPr>
          <p:cNvSpPr txBox="1"/>
          <p:nvPr/>
        </p:nvSpPr>
        <p:spPr>
          <a:xfrm>
            <a:off x="603250" y="7480300"/>
            <a:ext cx="1473200" cy="1077218"/>
          </a:xfrm>
          <a:prstGeom prst="rect">
            <a:avLst/>
          </a:prstGeom>
          <a:noFill/>
          <a:ln>
            <a:solidFill>
              <a:schemeClr val="tx1"/>
            </a:solidFill>
          </a:ln>
        </p:spPr>
        <p:txBody>
          <a:bodyPr wrap="square" rtlCol="0">
            <a:spAutoFit/>
          </a:bodyPr>
          <a:lstStyle/>
          <a:p>
            <a:pPr marL="228600" indent="-228600">
              <a:buAutoNum type="alphaLcPeriod"/>
            </a:pPr>
            <a:r>
              <a:rPr lang="en-US" sz="1200" dirty="0">
                <a:latin typeface="Arial" panose="020B0604020202020204" pitchFamily="34" charset="0"/>
                <a:cs typeface="Arial" panose="020B0604020202020204" pitchFamily="34" charset="0"/>
              </a:rPr>
              <a:t>Amastacia Ave</a:t>
            </a:r>
            <a:r>
              <a:rPr lang="en-US" sz="1400" dirty="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228600" indent="-228600">
              <a:buAutoNum type="alphaLcPeriod"/>
            </a:pPr>
            <a:r>
              <a:rPr lang="en-US" sz="1200" dirty="0">
                <a:latin typeface="Arial" panose="020B0604020202020204" pitchFamily="34" charset="0"/>
                <a:cs typeface="Arial" panose="020B0604020202020204" pitchFamily="34" charset="0"/>
              </a:rPr>
              <a:t>Eterna Rd.</a:t>
            </a:r>
          </a:p>
          <a:p>
            <a:pPr marL="228600" indent="-228600">
              <a:buAutoNum type="alphaLcPeriod"/>
            </a:pPr>
            <a:r>
              <a:rPr lang="en-US" sz="1200" dirty="0">
                <a:latin typeface="Arial" panose="020B0604020202020204" pitchFamily="34" charset="0"/>
                <a:cs typeface="Arial" panose="020B0604020202020204" pitchFamily="34" charset="0"/>
              </a:rPr>
              <a:t>Ruby St.</a:t>
            </a:r>
          </a:p>
          <a:p>
            <a:pPr marL="228600" indent="-228600">
              <a:buAutoNum type="alphaLcPeriod"/>
            </a:pPr>
            <a:r>
              <a:rPr lang="en-US" sz="1200" dirty="0">
                <a:latin typeface="Arial" panose="020B0604020202020204" pitchFamily="34" charset="0"/>
                <a:cs typeface="Arial" panose="020B0604020202020204" pitchFamily="34" charset="0"/>
              </a:rPr>
              <a:t>Barley St.</a:t>
            </a:r>
          </a:p>
          <a:p>
            <a:pPr marL="228600" indent="-228600">
              <a:buAutoNum type="alphaLcPeriod"/>
            </a:pPr>
            <a:r>
              <a:rPr lang="en-US" sz="1200" dirty="0">
                <a:latin typeface="Arial" panose="020B0604020202020204" pitchFamily="34" charset="0"/>
                <a:cs typeface="Arial" panose="020B0604020202020204" pitchFamily="34" charset="0"/>
              </a:rPr>
              <a:t>South St.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0025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 Overview</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a:lnSpc>
                <a:spcPct val="150000"/>
              </a:lnSpc>
            </a:pPr>
            <a:r>
              <a:rPr lang="en-US" sz="1400" dirty="0">
                <a:latin typeface="Arial" panose="020B0604020202020204" pitchFamily="34" charset="0"/>
                <a:cs typeface="Arial" panose="020B0604020202020204" pitchFamily="34" charset="0"/>
              </a:rPr>
              <a:t>Old Capital</a:t>
            </a:r>
          </a:p>
          <a:p>
            <a:pPr>
              <a:lnSpc>
                <a:spcPct val="150000"/>
              </a:lnSpc>
            </a:pPr>
            <a:r>
              <a:rPr lang="en-US" sz="1400" dirty="0">
                <a:latin typeface="Arial" panose="020B0604020202020204" pitchFamily="34" charset="0"/>
                <a:cs typeface="Arial" panose="020B0604020202020204" pitchFamily="34" charset="0"/>
              </a:rPr>
              <a:t>10,000 citizens</a:t>
            </a:r>
          </a:p>
          <a:p>
            <a:pPr lvl="1">
              <a:lnSpc>
                <a:spcPct val="150000"/>
              </a:lnSpc>
            </a:pPr>
            <a:r>
              <a:rPr lang="en-US" sz="1100" dirty="0">
                <a:latin typeface="Arial" panose="020B0604020202020204" pitchFamily="34" charset="0"/>
                <a:cs typeface="Arial" panose="020B0604020202020204" pitchFamily="34" charset="0"/>
              </a:rPr>
              <a:t>15% human, 30% elf (and half elf), 35% dwarf, 10% halfling, 5% half orc, and 5% various other races</a:t>
            </a:r>
          </a:p>
          <a:p>
            <a:pPr>
              <a:lnSpc>
                <a:spcPct val="150000"/>
              </a:lnSpc>
            </a:pPr>
            <a:r>
              <a:rPr lang="en-US" sz="1400" dirty="0">
                <a:latin typeface="Arial" panose="020B0604020202020204" pitchFamily="34" charset="0"/>
                <a:cs typeface="Arial" panose="020B0604020202020204" pitchFamily="34" charset="0"/>
              </a:rPr>
              <a:t>The Nobles</a:t>
            </a:r>
          </a:p>
          <a:p>
            <a:pPr lvl="1">
              <a:lnSpc>
                <a:spcPct val="150000"/>
              </a:lnSpc>
            </a:pPr>
            <a:r>
              <a:rPr lang="en-US" sz="1060" dirty="0">
                <a:latin typeface="Arial" panose="020B0604020202020204" pitchFamily="34" charset="0"/>
                <a:cs typeface="Arial" panose="020B0604020202020204" pitchFamily="34" charset="0"/>
              </a:rPr>
              <a:t>10 peeps, all human but </a:t>
            </a:r>
            <a:r>
              <a:rPr lang="en-US" sz="1100" dirty="0">
                <a:latin typeface="Arial" panose="020B0604020202020204" pitchFamily="34" charset="0"/>
                <a:cs typeface="Arial" panose="020B0604020202020204" pitchFamily="34" charset="0"/>
              </a:rPr>
              <a:t>Mythanar Philynn (elf arch-mage) and Goteam Chainmace (dwarf)</a:t>
            </a:r>
          </a:p>
          <a:p>
            <a:pPr>
              <a:lnSpc>
                <a:spcPct val="150000"/>
              </a:lnSpc>
            </a:pPr>
            <a:r>
              <a:rPr lang="en-US" sz="1400" b="1" dirty="0">
                <a:latin typeface="Arial" panose="020B0604020202020204" pitchFamily="34" charset="0"/>
                <a:cs typeface="Arial" panose="020B0604020202020204" pitchFamily="34" charset="0"/>
              </a:rPr>
              <a:t>Trade District</a:t>
            </a:r>
          </a:p>
          <a:p>
            <a:pPr lvl="1">
              <a:lnSpc>
                <a:spcPct val="150000"/>
              </a:lnSpc>
            </a:pPr>
            <a:r>
              <a:rPr lang="en-US" sz="1060" dirty="0">
                <a:latin typeface="Arial" panose="020B0604020202020204" pitchFamily="34" charset="0"/>
                <a:cs typeface="Arial" panose="020B0604020202020204" pitchFamily="34" charset="0"/>
              </a:rPr>
              <a:t>All kinds of shops, convenient but expensive, home to </a:t>
            </a:r>
            <a:r>
              <a:rPr lang="en-US" sz="1060" b="1" dirty="0">
                <a:latin typeface="Arial" panose="020B0604020202020204" pitchFamily="34" charset="0"/>
                <a:cs typeface="Arial" panose="020B0604020202020204" pitchFamily="34" charset="0"/>
              </a:rPr>
              <a:t>Ganalow Gardens</a:t>
            </a:r>
            <a:endParaRPr lang="en-US" sz="1060" dirty="0">
              <a:latin typeface="Arial" panose="020B0604020202020204" pitchFamily="34" charset="0"/>
              <a:cs typeface="Arial" panose="020B0604020202020204" pitchFamily="34" charset="0"/>
            </a:endParaRPr>
          </a:p>
          <a:p>
            <a:pPr>
              <a:lnSpc>
                <a:spcPct val="150000"/>
              </a:lnSpc>
            </a:pPr>
            <a:r>
              <a:rPr lang="en-US" sz="1400" b="1" dirty="0">
                <a:latin typeface="Arial" panose="020B0604020202020204" pitchFamily="34" charset="0"/>
                <a:cs typeface="Arial" panose="020B0604020202020204" pitchFamily="34" charset="0"/>
              </a:rPr>
              <a:t>Weaver’s Crossing</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South-side is the human population, north-side (above river) is governing bodies</a:t>
            </a:r>
          </a:p>
          <a:p>
            <a:pPr>
              <a:lnSpc>
                <a:spcPct val="150000"/>
              </a:lnSpc>
            </a:pPr>
            <a:r>
              <a:rPr lang="en-US" sz="1400" b="1" dirty="0">
                <a:latin typeface="Arial" panose="020B0604020202020204" pitchFamily="34" charset="0"/>
                <a:cs typeface="Arial" panose="020B0604020202020204" pitchFamily="34" charset="0"/>
              </a:rPr>
              <a:t>Feysquare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elf population, magic shops and wineries</a:t>
            </a:r>
          </a:p>
          <a:p>
            <a:pPr>
              <a:lnSpc>
                <a:spcPct val="150000"/>
              </a:lnSpc>
            </a:pPr>
            <a:r>
              <a:rPr lang="en-US" sz="1400" b="1" dirty="0">
                <a:latin typeface="Arial" panose="020B0604020202020204" pitchFamily="34" charset="0"/>
                <a:cs typeface="Arial" panose="020B0604020202020204" pitchFamily="34" charset="0"/>
              </a:rPr>
              <a:t>Clayside</a:t>
            </a:r>
            <a:endParaRPr lang="en-US" sz="1400" dirty="0">
              <a:latin typeface="Arial" panose="020B0604020202020204" pitchFamily="34" charset="0"/>
              <a:cs typeface="Arial" panose="020B0604020202020204" pitchFamily="34" charset="0"/>
            </a:endParaRPr>
          </a:p>
          <a:p>
            <a:pPr lvl="1">
              <a:lnSpc>
                <a:spcPct val="150000"/>
              </a:lnSpc>
            </a:pPr>
            <a:r>
              <a:rPr lang="en-US" sz="1060" dirty="0">
                <a:latin typeface="Arial" panose="020B0604020202020204" pitchFamily="34" charset="0"/>
                <a:cs typeface="Arial" panose="020B0604020202020204" pitchFamily="34" charset="0"/>
              </a:rPr>
              <a:t>Home to dwarves (and half orcs), Cinderena</a:t>
            </a:r>
          </a:p>
          <a:p>
            <a:pPr>
              <a:lnSpc>
                <a:spcPct val="150000"/>
              </a:lnSpc>
            </a:pPr>
            <a:r>
              <a:rPr lang="en-US" sz="1400" b="1" dirty="0">
                <a:latin typeface="Arial" panose="020B0604020202020204" pitchFamily="34" charset="0"/>
                <a:cs typeface="Arial" panose="020B0604020202020204" pitchFamily="34" charset="0"/>
              </a:rPr>
              <a:t>Farmland</a:t>
            </a:r>
          </a:p>
          <a:p>
            <a:pPr lvl="1">
              <a:lnSpc>
                <a:spcPct val="150000"/>
              </a:lnSpc>
            </a:pPr>
            <a:r>
              <a:rPr lang="en-US" sz="1060" dirty="0">
                <a:latin typeface="Arial" panose="020B0604020202020204" pitchFamily="34" charset="0"/>
                <a:cs typeface="Arial" panose="020B0604020202020204" pitchFamily="34" charset="0"/>
              </a:rPr>
              <a:t>Where most of the halflings live, make money by selling wheat, carrots, potatoes, meats, and ale</a:t>
            </a:r>
          </a:p>
        </p:txBody>
      </p:sp>
    </p:spTree>
    <p:extLst>
      <p:ext uri="{BB962C8B-B14F-4D97-AF65-F5344CB8AC3E}">
        <p14:creationId xmlns:p14="http://schemas.microsoft.com/office/powerpoint/2010/main" val="1029272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old capital of Yultaria, Urtonburg is the most populated city at nearly 10,000 citizens. If you include traders and travelers, then the population easily surpasses 10k. The population is roughly split at 15% human, 30% elf (and half elf), 35% dwarf, 10% halfling, 5% half orc, and 5% various other races. Most of the races stick to their respective districts but will very commonly meet in the Trade District.</a:t>
            </a:r>
          </a:p>
          <a:p>
            <a:pPr marL="0" indent="463550">
              <a:lnSpc>
                <a:spcPct val="150000"/>
              </a:lnSpc>
              <a:buNone/>
            </a:pPr>
            <a:r>
              <a:rPr lang="en-US" sz="1400" dirty="0">
                <a:latin typeface="Arial" panose="020B0604020202020204" pitchFamily="34" charset="0"/>
                <a:cs typeface="Arial" panose="020B0604020202020204" pitchFamily="34" charset="0"/>
              </a:rPr>
              <a:t>While most of the population is dwarf, the city is actually run almost entirely by humans. Urtonburg is run by a committee of 10 nobles that are appointed directly by King Rupert. The only elf and dwarf on the committee are Mythanar Philynn and Goteam Chainmace, respectively. Mythanar was appointed due to his brilliance in the arcane arts, while Goteam was a “request” by the Orebraid family.</a:t>
            </a:r>
          </a:p>
          <a:p>
            <a:pPr marL="0" indent="463550">
              <a:lnSpc>
                <a:spcPct val="150000"/>
              </a:lnSpc>
              <a:buNone/>
            </a:pPr>
            <a:r>
              <a:rPr lang="en-US" sz="1400" dirty="0">
                <a:latin typeface="Arial" panose="020B0604020202020204" pitchFamily="34" charset="0"/>
                <a:cs typeface="Arial" panose="020B0604020202020204" pitchFamily="34" charset="0"/>
              </a:rPr>
              <a:t>Urtonburg is split into 4 districts: </a:t>
            </a: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and </a:t>
            </a:r>
            <a:r>
              <a:rPr lang="en-US" sz="1400" b="1" dirty="0">
                <a:latin typeface="Arial" panose="020B0604020202020204" pitchFamily="34" charset="0"/>
                <a:cs typeface="Arial" panose="020B0604020202020204" pitchFamily="34" charset="0"/>
              </a:rPr>
              <a:t>Trade</a:t>
            </a:r>
            <a:r>
              <a:rPr lang="en-US" sz="1400" dirty="0">
                <a:latin typeface="Arial" panose="020B0604020202020204" pitchFamily="34" charset="0"/>
                <a:cs typeface="Arial" panose="020B0604020202020204" pitchFamily="34" charset="0"/>
              </a:rPr>
              <a:t>. </a:t>
            </a:r>
          </a:p>
          <a:p>
            <a:pPr marL="0" indent="463550">
              <a:lnSpc>
                <a:spcPct val="150000"/>
              </a:lnSpc>
              <a:buNone/>
            </a:pPr>
            <a:r>
              <a:rPr lang="en-US" sz="1400" dirty="0">
                <a:latin typeface="Arial" panose="020B0604020202020204" pitchFamily="34" charset="0"/>
                <a:cs typeface="Arial" panose="020B0604020202020204" pitchFamily="34" charset="0"/>
              </a:rPr>
              <a:t>The </a:t>
            </a:r>
            <a:r>
              <a:rPr lang="en-US" sz="1400" b="1" dirty="0">
                <a:latin typeface="Arial" panose="020B0604020202020204" pitchFamily="34" charset="0"/>
                <a:cs typeface="Arial" panose="020B0604020202020204" pitchFamily="34" charset="0"/>
              </a:rPr>
              <a:t>Trade District</a:t>
            </a:r>
            <a:r>
              <a:rPr lang="en-US" sz="1400" dirty="0">
                <a:latin typeface="Arial" panose="020B0604020202020204" pitchFamily="34" charset="0"/>
                <a:cs typeface="Arial" panose="020B0604020202020204" pitchFamily="34" charset="0"/>
              </a:rPr>
              <a:t> is the simplest of all, it is entirely made up of commercial buildings. Anything from basic magic shops to the finest blacksmiths in the land can be found here. While super convenient and easy to find, many of the shops raise their prices to quite an annoying degree at times. Other shops exist in other districts. There is also a really nice park here called the </a:t>
            </a:r>
            <a:r>
              <a:rPr lang="en-US" sz="1400" b="1" dirty="0">
                <a:latin typeface="Arial" panose="020B0604020202020204" pitchFamily="34" charset="0"/>
                <a:cs typeface="Arial" panose="020B0604020202020204" pitchFamily="34" charset="0"/>
              </a:rPr>
              <a:t>Ganalow Gardens</a:t>
            </a:r>
            <a:r>
              <a:rPr lang="en-U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636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Urtonburg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b="1" dirty="0">
                <a:latin typeface="Arial" panose="020B0604020202020204" pitchFamily="34" charset="0"/>
                <a:cs typeface="Arial" panose="020B0604020202020204" pitchFamily="34" charset="0"/>
              </a:rPr>
              <a:t>Weaver’s Crossing</a:t>
            </a:r>
            <a:r>
              <a:rPr lang="en-US" sz="1400" dirty="0">
                <a:latin typeface="Arial" panose="020B0604020202020204" pitchFamily="34" charset="0"/>
                <a:cs typeface="Arial" panose="020B0604020202020204" pitchFamily="34" charset="0"/>
              </a:rPr>
              <a:t>, named after the late Damien Weaver, is the governing district. Here, all city-wide political decisions are made, the Nobles live there, and the royal guard have a station there. Much of Weaver’s Crossing is inaccessible to the public without invitation. Sneaking around there without the proper paperwork is fiercely punishable in court; death in extreme cases.</a:t>
            </a:r>
          </a:p>
          <a:p>
            <a:pPr marL="0" indent="463550">
              <a:lnSpc>
                <a:spcPct val="150000"/>
              </a:lnSpc>
              <a:buNone/>
            </a:pPr>
            <a:r>
              <a:rPr lang="en-US" sz="1400" b="1" dirty="0">
                <a:latin typeface="Arial" panose="020B0604020202020204" pitchFamily="34" charset="0"/>
                <a:cs typeface="Arial" panose="020B0604020202020204" pitchFamily="34" charset="0"/>
              </a:rPr>
              <a:t>Feysquare</a:t>
            </a:r>
            <a:r>
              <a:rPr lang="en-US" sz="1400" dirty="0">
                <a:latin typeface="Arial" panose="020B0604020202020204" pitchFamily="34" charset="0"/>
                <a:cs typeface="Arial" panose="020B0604020202020204" pitchFamily="34" charset="0"/>
              </a:rPr>
              <a:t> is home to the elf population in Urtonburg, with a strict border on South St. On average, Feysquare is a bit more cramped than the rest of the city; most housing is rented and only a few feet apart. Fires would be common weren’t it for the tendency of elves to be more magical. There is a decent mix of high elf and wood elf present, both making up roughly 50% of the elf population. The shops here are almost entirely magic and wineries.</a:t>
            </a:r>
          </a:p>
          <a:p>
            <a:pPr marL="0" indent="463550">
              <a:lnSpc>
                <a:spcPct val="150000"/>
              </a:lnSpc>
              <a:buNone/>
            </a:pPr>
            <a:r>
              <a:rPr lang="en-US" sz="1400" b="1" dirty="0">
                <a:latin typeface="Arial" panose="020B0604020202020204" pitchFamily="34" charset="0"/>
                <a:cs typeface="Arial" panose="020B0604020202020204" pitchFamily="34" charset="0"/>
              </a:rPr>
              <a:t>Clayside</a:t>
            </a:r>
            <a:r>
              <a:rPr lang="en-US" sz="1400" dirty="0">
                <a:latin typeface="Arial" panose="020B0604020202020204" pitchFamily="34" charset="0"/>
                <a:cs typeface="Arial" panose="020B0604020202020204" pitchFamily="34" charset="0"/>
              </a:rPr>
              <a:t> is the dwarvern (and half orc) district of Urtonburg, also strictly bordered with South St. Clayside is mostly a residential area, but there is a decent amount of front business for the Orebraid Steel company. That is to say there are plenty of blacksmiths and offices in the area. The more lively taverns tend to be here. Clayside is home to the </a:t>
            </a:r>
            <a:r>
              <a:rPr lang="en-US" sz="1400" b="1" dirty="0">
                <a:latin typeface="Arial" panose="020B0604020202020204" pitchFamily="34" charset="0"/>
                <a:cs typeface="Arial" panose="020B0604020202020204" pitchFamily="34" charset="0"/>
              </a:rPr>
              <a:t>Cinderena</a:t>
            </a:r>
            <a:r>
              <a:rPr lang="en-US" sz="1400" dirty="0">
                <a:latin typeface="Arial" panose="020B0604020202020204" pitchFamily="34" charset="0"/>
                <a:cs typeface="Arial" panose="020B0604020202020204" pitchFamily="34" charset="0"/>
              </a:rPr>
              <a:t>, the largest arena in Yultaria. Many gladiator, chariot, and sport battles are held here.</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130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20999</TotalTime>
  <Words>1534</Words>
  <Application>Microsoft Office PowerPoint</Application>
  <PresentationFormat>Custom</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Places</vt:lpstr>
      <vt:lpstr>Yultaria</vt:lpstr>
      <vt:lpstr>Urtonburg</vt:lpstr>
      <vt:lpstr>Urtonburg - Overview</vt:lpstr>
      <vt:lpstr>Urtonburg (cont.)</vt:lpstr>
      <vt:lpstr>Urtonburg (cont.)</vt:lpstr>
      <vt:lpstr>Urtonburg (cont.)</vt:lpstr>
      <vt:lpstr>Northwood</vt:lpstr>
      <vt:lpstr>Northwood - Overview</vt:lpstr>
      <vt:lpstr>Temple of Gond</vt:lpstr>
      <vt:lpstr>Temple of Gond</vt:lpstr>
      <vt:lpstr>Steelgulch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tyler divittorio</cp:lastModifiedBy>
  <cp:revision>313</cp:revision>
  <dcterms:created xsi:type="dcterms:W3CDTF">2020-11-04T18:55:15Z</dcterms:created>
  <dcterms:modified xsi:type="dcterms:W3CDTF">2021-05-10T20:31:34Z</dcterms:modified>
</cp:coreProperties>
</file>