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26"/>
  </p:notesMasterIdLst>
  <p:handoutMasterIdLst>
    <p:handoutMasterId r:id="rId27"/>
  </p:handoutMasterIdLst>
  <p:sldIdLst>
    <p:sldId id="279"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1" r:id="rId19"/>
    <p:sldId id="300" r:id="rId20"/>
    <p:sldId id="302" r:id="rId21"/>
    <p:sldId id="303" r:id="rId22"/>
    <p:sldId id="304" r:id="rId23"/>
    <p:sldId id="305" r:id="rId24"/>
    <p:sldId id="306" r:id="rId25"/>
  </p:sldIdLst>
  <p:sldSz cx="12188825" cy="6858000"/>
  <p:notesSz cx="6858000" cy="9144000"/>
  <p:defaultTextStyle>
    <a:defPPr algn="r" rtl="1">
      <a:defRPr lang="he-il"/>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0CB4"/>
    <a:srgbClr val="1107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88277" autoAdjust="0"/>
  </p:normalViewPr>
  <p:slideViewPr>
    <p:cSldViewPr>
      <p:cViewPr varScale="1">
        <p:scale>
          <a:sx n="60" d="100"/>
          <a:sy n="60" d="100"/>
        </p:scale>
        <p:origin x="72" y="1242"/>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28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3600" cy="457200"/>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1800" cy="457200"/>
          </a:xfrm>
          <a:prstGeom prst="rect">
            <a:avLst/>
          </a:prstGeom>
        </p:spPr>
        <p:txBody>
          <a:bodyPr vert="horz" lIns="91440" tIns="45720" rIns="91440" bIns="45720" rtlCol="1"/>
          <a:lstStyle>
            <a:lvl1pPr algn="r" rtl="1">
              <a:defRPr sz="1200"/>
            </a:lvl1pPr>
          </a:lstStyle>
          <a:p>
            <a:pPr algn="l" rtl="1"/>
            <a:fld id="{3DD4011B-B56C-4D38-A9BA-6EA374423C06}" type="datetime8">
              <a:rPr lang="he-IL" smtClean="0">
                <a:latin typeface="Tahoma" panose="020B0604030504040204" pitchFamily="34" charset="0"/>
                <a:ea typeface="Tahoma" panose="020B0604030504040204" pitchFamily="34" charset="0"/>
                <a:cs typeface="Tahoma" panose="020B0604030504040204" pitchFamily="34" charset="0"/>
              </a:rPr>
              <a:t>01 מרץ 24</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36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7200"/>
          </a:xfrm>
          <a:prstGeom prst="rect">
            <a:avLst/>
          </a:prstGeom>
        </p:spPr>
        <p:txBody>
          <a:bodyPr vert="horz" lIns="91440" tIns="45720" rIns="91440" bIns="45720" rtlCol="1" anchor="b"/>
          <a:lstStyle>
            <a:lvl1pPr algn="r" rtl="1">
              <a:defRPr sz="1200"/>
            </a:lvl1pPr>
          </a:lstStyle>
          <a:p>
            <a:pPr algn="l" rtl="1"/>
            <a:fld id="{DA52D9BF-D574-4807-B36C-9E2A025BE826}"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3600" cy="457200"/>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6C77B0D2-A4DA-44C6-A970-D06F4948692E}" type="datetime8">
              <a:rPr lang="he-IL" noProof="0" smtClean="0"/>
              <a:pPr/>
              <a:t>01 מרץ 24</a:t>
            </a:fld>
            <a:endParaRPr lang="he-IL" noProof="0" dirty="0"/>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3600" cy="457200"/>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1800" cy="457200"/>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9E11EC53-F507-411E-9ADC-FBCFECE09D3D}" type="slidenum">
              <a:rPr lang="he-IL" noProof="0" smtClean="0"/>
              <a:pPr/>
              <a:t>‹#›</a:t>
            </a:fld>
            <a:endParaRPr lang="he-IL"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18987"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82848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43797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9E11EC53-F507-411E-9ADC-FBCFECE09D3D}" type="slidenum">
              <a:rPr lang="he-IL" smtClean="0"/>
              <a:t>1</a:t>
            </a:fld>
            <a:endParaRPr lang="he-IL" dirty="0"/>
          </a:p>
        </p:txBody>
      </p:sp>
    </p:spTree>
    <p:extLst>
      <p:ext uri="{BB962C8B-B14F-4D97-AF65-F5344CB8AC3E}">
        <p14:creationId xmlns:p14="http://schemas.microsoft.com/office/powerpoint/2010/main" val="68817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9E11EC53-F507-411E-9ADC-FBCFECE09D3D}" type="slidenum">
              <a:rPr lang="he-IL" smtClean="0"/>
              <a:t>2</a:t>
            </a:fld>
            <a:endParaRPr lang="he-IL" dirty="0"/>
          </a:p>
        </p:txBody>
      </p:sp>
    </p:spTree>
    <p:extLst>
      <p:ext uri="{BB962C8B-B14F-4D97-AF65-F5344CB8AC3E}">
        <p14:creationId xmlns:p14="http://schemas.microsoft.com/office/powerpoint/2010/main" val="357278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9E11EC53-F507-411E-9ADC-FBCFECE09D3D}" type="slidenum">
              <a:rPr lang="he-IL" smtClean="0"/>
              <a:t>21</a:t>
            </a:fld>
            <a:endParaRPr lang="he-IL" dirty="0"/>
          </a:p>
        </p:txBody>
      </p:sp>
    </p:spTree>
    <p:extLst>
      <p:ext uri="{BB962C8B-B14F-4D97-AF65-F5344CB8AC3E}">
        <p14:creationId xmlns:p14="http://schemas.microsoft.com/office/powerpoint/2010/main" val="34110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62" name="מלבן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lnSpc>
                <a:spcPct val="90000"/>
              </a:lnSpc>
            </a:pPr>
            <a:endParaRPr lang="he-IL" sz="3200" noProof="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218883" y="1905002"/>
            <a:ext cx="9751060" cy="2147926"/>
          </a:xfrm>
        </p:spPr>
        <p:txBody>
          <a:bodyPr rtlCol="1" anchor="ctr">
            <a:normAutofit/>
          </a:bodyPr>
          <a:lstStyle>
            <a:lvl1pPr algn="ctr" rtl="1">
              <a:defRPr sz="4400" cap="all" normalizeH="0" baseline="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218883" y="4140200"/>
            <a:ext cx="9751060" cy="1016000"/>
          </a:xfrm>
        </p:spPr>
        <p:txBody>
          <a:bodyPr rtlCol="1">
            <a:normAutofit/>
          </a:bodyPr>
          <a:lstStyle>
            <a:lvl1pPr marL="0" indent="0" algn="ctr" rtl="1">
              <a:spcBef>
                <a:spcPts val="0"/>
              </a:spcBef>
              <a:buNone/>
              <a:defRPr sz="2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ctr" rtl="1">
              <a:buNone/>
              <a:defRPr>
                <a:solidFill>
                  <a:schemeClr val="tx1">
                    <a:tint val="75000"/>
                  </a:schemeClr>
                </a:solidFill>
              </a:defRPr>
            </a:lvl2pPr>
            <a:lvl3pPr marL="1218987" indent="0" algn="ctr" rtl="1">
              <a:buNone/>
              <a:defRPr>
                <a:solidFill>
                  <a:schemeClr val="tx1">
                    <a:tint val="75000"/>
                  </a:schemeClr>
                </a:solidFill>
              </a:defRPr>
            </a:lvl3pPr>
            <a:lvl4pPr marL="1828480" indent="0" algn="ctr" rtl="1">
              <a:buNone/>
              <a:defRPr>
                <a:solidFill>
                  <a:schemeClr val="tx1">
                    <a:tint val="75000"/>
                  </a:schemeClr>
                </a:solidFill>
              </a:defRPr>
            </a:lvl4pPr>
            <a:lvl5pPr marL="2437973" indent="0" algn="ctr" rtl="1">
              <a:buNone/>
              <a:defRPr>
                <a:solidFill>
                  <a:schemeClr val="tx1">
                    <a:tint val="75000"/>
                  </a:schemeClr>
                </a:solidFill>
              </a:defRPr>
            </a:lvl5pPr>
            <a:lvl6pPr marL="3047467" indent="0" algn="ctr" rtl="1">
              <a:buNone/>
              <a:defRPr>
                <a:solidFill>
                  <a:schemeClr val="tx1">
                    <a:tint val="75000"/>
                  </a:schemeClr>
                </a:solidFill>
              </a:defRPr>
            </a:lvl6pPr>
            <a:lvl7pPr marL="3656960" indent="0" algn="ctr" rtl="1">
              <a:buNone/>
              <a:defRPr>
                <a:solidFill>
                  <a:schemeClr val="tx1">
                    <a:tint val="75000"/>
                  </a:schemeClr>
                </a:solidFill>
              </a:defRPr>
            </a:lvl7pPr>
            <a:lvl8pPr marL="4266453" indent="0" algn="ctr" rtl="1">
              <a:buNone/>
              <a:defRPr>
                <a:solidFill>
                  <a:schemeClr val="tx1">
                    <a:tint val="75000"/>
                  </a:schemeClr>
                </a:solidFill>
              </a:defRPr>
            </a:lvl8pPr>
            <a:lvl9pPr marL="4875947" indent="0" algn="ctr" rtl="1">
              <a:buNone/>
              <a:defRPr>
                <a:solidFill>
                  <a:schemeClr val="tx1">
                    <a:tint val="75000"/>
                  </a:schemeClr>
                </a:solidFill>
              </a:defRPr>
            </a:lvl9pPr>
          </a:lstStyle>
          <a:p>
            <a:r>
              <a:rPr lang="he-IL"/>
              <a:t>לחץ כדי לערוך סגנון כותרת משנה של תבנית בסיס</a:t>
            </a:r>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תמונה עם כיתוב - חלופי">
    <p:spTree>
      <p:nvGrpSpPr>
        <p:cNvPr id="1" name=""/>
        <p:cNvGrpSpPr/>
        <p:nvPr/>
      </p:nvGrpSpPr>
      <p:grpSpPr>
        <a:xfrm>
          <a:off x="0" y="0"/>
          <a:ext cx="0" cy="0"/>
          <a:chOff x="0" y="0"/>
          <a:chExt cx="0" cy="0"/>
        </a:xfrm>
      </p:grpSpPr>
      <p:sp>
        <p:nvSpPr>
          <p:cNvPr id="2" name="כותרת 1"/>
          <p:cNvSpPr>
            <a:spLocks noGrp="1"/>
          </p:cNvSpPr>
          <p:nvPr>
            <p:ph type="title"/>
          </p:nvPr>
        </p:nvSpPr>
        <p:spPr>
          <a:xfrm>
            <a:off x="324102" y="482600"/>
            <a:ext cx="3961368" cy="1422400"/>
          </a:xfrm>
        </p:spPr>
        <p:txBody>
          <a:bodyPr rtlCol="1" anchor="b" anchorCtr="0">
            <a:normAutofit/>
          </a:bodyPr>
          <a:lstStyle>
            <a:lvl1pPr algn="r" rtl="1">
              <a:defRPr sz="3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9" name="מלבן 8" descr="&#10;"/>
          <p:cNvSpPr/>
          <p:nvPr/>
        </p:nvSpPr>
        <p:spPr>
          <a:xfrm>
            <a:off x="4539404"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מונה 2" descr="מציין מיקום ריק להוספת תמונה. לחץ על מציין המיקום ובחר את התמונה שברצונך להוסיף.&#10;"/>
          <p:cNvSpPr>
            <a:spLocks noGrp="1"/>
          </p:cNvSpPr>
          <p:nvPr>
            <p:ph type="pic" idx="1"/>
          </p:nvPr>
        </p:nvSpPr>
        <p:spPr>
          <a:xfrm>
            <a:off x="5047272" y="482600"/>
            <a:ext cx="6602281" cy="5842001"/>
          </a:xfrm>
          <a:noFill/>
          <a:ln w="9525">
            <a:noFill/>
            <a:miter lim="800000"/>
          </a:ln>
          <a:effectLst/>
        </p:spPr>
        <p:txBody>
          <a:bodyPr rtlCol="1">
            <a:normAutofit/>
          </a:bodyPr>
          <a:lstStyle>
            <a:lvl1pPr marL="0" indent="0" algn="ctr" rtl="1">
              <a:buNone/>
              <a:defRPr sz="27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noProof="0"/>
              <a:t>לחץ על הסמל כדי להוסיף תמונה</a:t>
            </a:r>
            <a:endParaRPr lang="he-IL" noProof="0" dirty="0"/>
          </a:p>
        </p:txBody>
      </p:sp>
      <p:sp>
        <p:nvSpPr>
          <p:cNvPr id="4" name="מציין מיקום טקסט 3"/>
          <p:cNvSpPr>
            <a:spLocks noGrp="1"/>
          </p:cNvSpPr>
          <p:nvPr>
            <p:ph type="body" sz="half" idx="2"/>
          </p:nvPr>
        </p:nvSpPr>
        <p:spPr>
          <a:xfrm>
            <a:off x="324102" y="2108200"/>
            <a:ext cx="3961368" cy="4267200"/>
          </a:xfrm>
        </p:spPr>
        <p:txBody>
          <a:bodyPr rtlCol="1">
            <a:normAutofit/>
          </a:bodyPr>
          <a:lstStyle>
            <a:lvl1pPr marL="0" indent="0" algn="r" rtl="1">
              <a:spcBef>
                <a:spcPts val="1600"/>
              </a:spcBef>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noProof="0"/>
              <a:t>לחץ כדי לערוך סגנונות טקסט של תבנית בסיס</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p:txBody>
          <a:bodyPr vert="eaVert" rtlCol="1"/>
          <a:lstStyle>
            <a:lvl5pPr algn="r" rtl="1">
              <a:defRPr/>
            </a:lvl5pPr>
            <a:lvl6pPr marL="2669581" algn="r" rtl="1">
              <a:defRPr baseline="0"/>
            </a:lvl6pPr>
            <a:lvl7pPr marL="2669581" algn="r" rtl="1">
              <a:defRPr baseline="0"/>
            </a:lvl7pPr>
            <a:lvl8pPr marL="2669581" algn="r" rtl="1">
              <a:defRPr baseline="0"/>
            </a:lvl8pPr>
            <a:lvl9pPr marL="2669581" algn="r" rtl="1">
              <a:defRPr baseline="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של כותרת תחתונה 4"/>
          <p:cNvSpPr>
            <a:spLocks noGrp="1"/>
          </p:cNvSpPr>
          <p:nvPr>
            <p:ph type="ftr" sz="quarter" idx="11"/>
          </p:nvPr>
        </p:nvSpPr>
        <p:spPr/>
        <p:txBody>
          <a:bodyPr rtlCol="1"/>
          <a:lstStyle/>
          <a:p>
            <a:pPr rtl="1"/>
            <a:endParaRPr lang="he-IL" noProof="0" dirty="0"/>
          </a:p>
        </p:txBody>
      </p:sp>
      <p:sp>
        <p:nvSpPr>
          <p:cNvPr id="4" name="מציין מיקום של תאריך 3"/>
          <p:cNvSpPr>
            <a:spLocks noGrp="1"/>
          </p:cNvSpPr>
          <p:nvPr>
            <p:ph type="dt" sz="half" idx="10"/>
          </p:nvPr>
        </p:nvSpPr>
        <p:spPr/>
        <p:txBody>
          <a:bodyPr rtlCol="1"/>
          <a:lstStyle>
            <a:lvl1pPr algn="l">
              <a:defRPr/>
            </a:lvl1pPr>
          </a:lstStyle>
          <a:p>
            <a:fld id="{623055E0-AC69-4F8B-BE90-0D71CDFB5AA4}" type="datetime8">
              <a:rPr lang="he-IL" smtClean="0"/>
              <a:pPr/>
              <a:t>01 מרץ 24</a:t>
            </a:fld>
            <a:endParaRPr lang="he-IL" dirty="0"/>
          </a:p>
        </p:txBody>
      </p:sp>
      <p:sp>
        <p:nvSpPr>
          <p:cNvPr id="6" name="מציין מיקום של מספר שקופית 5"/>
          <p:cNvSpPr>
            <a:spLocks noGrp="1"/>
          </p:cNvSpPr>
          <p:nvPr>
            <p:ph type="sldNum" sz="quarter" idx="12"/>
          </p:nvPr>
        </p:nvSpPr>
        <p:spPr/>
        <p:txBody>
          <a:bodyPr rtlCol="1"/>
          <a:lstStyle/>
          <a:p>
            <a:pPr rtl="1"/>
            <a:fld id="{E5FD5434-F838-4DD4-A17B-1CB1A1850DF4}" type="slidenum">
              <a:rPr lang="he-IL" noProof="0"/>
              <a:t>‹#›</a:t>
            </a:fld>
            <a:endParaRPr lang="he-IL"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0040043" y="482599"/>
            <a:ext cx="1843982" cy="5791201"/>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914162" y="482599"/>
            <a:ext cx="9040045" cy="5791201"/>
          </a:xfrm>
        </p:spPr>
        <p:txBody>
          <a:bodyPr vert="eaVert" rtlCol="1"/>
          <a:lstStyle>
            <a:lvl5pPr algn="r" rtl="1">
              <a:defRPr/>
            </a:lvl5pPr>
            <a:lvl6pPr algn="r" rtl="1">
              <a:defRPr/>
            </a:lvl6pPr>
            <a:lvl7pPr algn="r" rtl="1">
              <a:defRPr/>
            </a:lvl7pPr>
            <a:lvl8pPr algn="r" rtl="1">
              <a:defRPr baseline="0"/>
            </a:lvl8pPr>
            <a:lvl9pPr algn="r" rtl="1">
              <a:defRPr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pPr algn="l"/>
            <a:fld id="{6D09786D-19B1-4DEB-B543-7A69B472FEF0}" type="datetime8">
              <a:rPr lang="he-IL" smtClean="0"/>
              <a:pPr algn="l"/>
              <a:t>01 מרץ 24</a:t>
            </a:fld>
            <a:endParaRPr lang="he-IL" dirty="0"/>
          </a:p>
        </p:txBody>
      </p:sp>
      <p:sp>
        <p:nvSpPr>
          <p:cNvPr id="6" name="מציין מיקום של מספר שקופית 5"/>
          <p:cNvSpPr>
            <a:spLocks noGrp="1"/>
          </p:cNvSpPr>
          <p:nvPr>
            <p:ph type="sldNum" sz="quarter" idx="12"/>
          </p:nvPr>
        </p:nvSpPr>
        <p:spPr/>
        <p:txBody>
          <a:bodyPr rtlCol="1"/>
          <a:lstStyle/>
          <a:p>
            <a:pPr rtl="1"/>
            <a:fld id="{E5FD5434-F838-4DD4-A17B-1CB1A1850DF4}" type="slidenum">
              <a:rPr lang="he-IL"/>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2665412" y="482600"/>
            <a:ext cx="8609251" cy="838200"/>
          </a:xfrm>
        </p:spPr>
        <p:txBody>
          <a:bodyPr rtlCol="1" anchor="t">
            <a:normAutofit/>
          </a:bodyPr>
          <a:lstStyle>
            <a:lvl1pPr algn="ctr" rtl="1">
              <a:lnSpc>
                <a:spcPct val="100000"/>
              </a:lnSpc>
              <a:defRPr sz="4000" b="1" u="sng">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1pPr>
          </a:lstStyle>
          <a:p>
            <a:pPr rtl="1"/>
            <a:r>
              <a:rPr lang="he-IL" dirty="0"/>
              <a:t>לחץ כדי לערוך סגנון כותרת של תבנית בסיס</a:t>
            </a:r>
          </a:p>
        </p:txBody>
      </p:sp>
      <p:sp>
        <p:nvSpPr>
          <p:cNvPr id="3" name="מציין מיקום תוכן 2"/>
          <p:cNvSpPr>
            <a:spLocks noGrp="1"/>
          </p:cNvSpPr>
          <p:nvPr>
            <p:ph idx="1"/>
          </p:nvPr>
        </p:nvSpPr>
        <p:spPr>
          <a:xfrm>
            <a:off x="914163" y="1524000"/>
            <a:ext cx="10360500" cy="4749801"/>
          </a:xfrm>
        </p:spPr>
        <p:txBody>
          <a:bodyPr rtlCol="1">
            <a:normAutofit/>
          </a:bodyPr>
          <a:lstStyle>
            <a:lvl1pPr>
              <a:defRPr sz="32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1pPr>
            <a:lvl2pPr>
              <a:defRPr sz="28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2pPr>
            <a:lvl3pPr>
              <a:defRPr sz="2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3pPr>
            <a:lvl4pPr>
              <a:defRPr sz="20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4pPr>
            <a:lvl5pPr algn="r" rtl="1">
              <a:defRPr sz="18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5pPr>
            <a:lvl6pPr algn="r" rtl="1">
              <a:defRPr/>
            </a:lvl6pPr>
            <a:lvl7pPr algn="r" rtl="1">
              <a:defRPr/>
            </a:lvl7pPr>
            <a:lvl8pPr algn="r" rtl="1">
              <a:defRPr/>
            </a:lvl8pPr>
            <a:lvl9pPr algn="r" rtl="1">
              <a:defRPr/>
            </a:lvl9pPr>
          </a:lstStyle>
          <a:p>
            <a:pPr lvl="0" rtl="1"/>
            <a:r>
              <a:rPr lang="he-IL" dirty="0"/>
              <a:t>לחץ כדי לערוך סגנונות טקסט של תבנית בסיס</a:t>
            </a:r>
          </a:p>
          <a:p>
            <a:pPr lvl="1" rtl="1"/>
            <a:r>
              <a:rPr lang="he-IL" dirty="0"/>
              <a:t>רמה שנייה</a:t>
            </a:r>
          </a:p>
          <a:p>
            <a:pPr lvl="2" rtl="1"/>
            <a:r>
              <a:rPr lang="he-IL" dirty="0"/>
              <a:t>רמה שלישית</a:t>
            </a:r>
          </a:p>
          <a:p>
            <a:pPr lvl="3" rtl="1"/>
            <a:r>
              <a:rPr lang="he-IL" dirty="0"/>
              <a:t>רמה רביעית</a:t>
            </a:r>
          </a:p>
          <a:p>
            <a:pPr lvl="4" rtl="1"/>
            <a:r>
              <a:rPr lang="he-IL" dirty="0"/>
              <a:t>רמה חמישית</a:t>
            </a:r>
          </a:p>
        </p:txBody>
      </p:sp>
      <p:pic>
        <p:nvPicPr>
          <p:cNvPr id="7" name="Picture 6">
            <a:extLst>
              <a:ext uri="{FF2B5EF4-FFF2-40B4-BE49-F238E27FC236}">
                <a16:creationId xmlns:a16="http://schemas.microsoft.com/office/drawing/2014/main" id="{B289CC54-9AF3-436A-B400-9C78B8C2EFB1}"/>
              </a:ext>
            </a:extLst>
          </p:cNvPr>
          <p:cNvPicPr>
            <a:picLocks noChangeAspect="1"/>
          </p:cNvPicPr>
          <p:nvPr userDrawn="1"/>
        </p:nvPicPr>
        <p:blipFill>
          <a:blip r:embed="rId2"/>
          <a:stretch>
            <a:fillRect/>
          </a:stretch>
        </p:blipFill>
        <p:spPr>
          <a:xfrm>
            <a:off x="33522" y="0"/>
            <a:ext cx="2631890" cy="838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11" name="משולש שווה שוקיים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218883" y="1524000"/>
            <a:ext cx="9751060" cy="1992597"/>
          </a:xfrm>
        </p:spPr>
        <p:txBody>
          <a:bodyPr rtlCol="1" anchor="b" anchorCtr="0">
            <a:noAutofit/>
          </a:bodyPr>
          <a:lstStyle>
            <a:lvl1pPr algn="ctr" rtl="1">
              <a:defRPr sz="4400" b="0" cap="all" baseline="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218883" y="3632200"/>
            <a:ext cx="9751060" cy="1016000"/>
          </a:xfrm>
        </p:spPr>
        <p:txBody>
          <a:bodyPr rtlCol="1" anchor="t" anchorCtr="0">
            <a:noAutofit/>
          </a:bodyPr>
          <a:lstStyle>
            <a:lvl1pPr marL="0" indent="0" algn="ctr" rtl="1">
              <a:spcBef>
                <a:spcPts val="0"/>
              </a:spcBef>
              <a:buNone/>
              <a:defRPr sz="2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2400">
                <a:solidFill>
                  <a:schemeClr val="tx1">
                    <a:tint val="75000"/>
                  </a:schemeClr>
                </a:solidFill>
              </a:defRPr>
            </a:lvl2pPr>
            <a:lvl3pPr marL="1218987" indent="0" algn="r" rtl="1">
              <a:buNone/>
              <a:defRPr sz="2100">
                <a:solidFill>
                  <a:schemeClr val="tx1">
                    <a:tint val="75000"/>
                  </a:schemeClr>
                </a:solidFill>
              </a:defRPr>
            </a:lvl3pPr>
            <a:lvl4pPr marL="1828480" indent="0" algn="r" rtl="1">
              <a:buNone/>
              <a:defRPr sz="1900">
                <a:solidFill>
                  <a:schemeClr val="tx1">
                    <a:tint val="75000"/>
                  </a:schemeClr>
                </a:solidFill>
              </a:defRPr>
            </a:lvl4pPr>
            <a:lvl5pPr marL="2437973" indent="0" algn="r" rtl="1">
              <a:buNone/>
              <a:defRPr sz="1900">
                <a:solidFill>
                  <a:schemeClr val="tx1">
                    <a:tint val="75000"/>
                  </a:schemeClr>
                </a:solidFill>
              </a:defRPr>
            </a:lvl5pPr>
            <a:lvl6pPr marL="3047467" indent="0" algn="r" rtl="1">
              <a:buNone/>
              <a:defRPr sz="1900">
                <a:solidFill>
                  <a:schemeClr val="tx1">
                    <a:tint val="75000"/>
                  </a:schemeClr>
                </a:solidFill>
              </a:defRPr>
            </a:lvl6pPr>
            <a:lvl7pPr marL="3656960" indent="0" algn="r" rtl="1">
              <a:buNone/>
              <a:defRPr sz="1900">
                <a:solidFill>
                  <a:schemeClr val="tx1">
                    <a:tint val="75000"/>
                  </a:schemeClr>
                </a:solidFill>
              </a:defRPr>
            </a:lvl7pPr>
            <a:lvl8pPr marL="4266453" indent="0" algn="r" rtl="1">
              <a:buNone/>
              <a:defRPr sz="1900">
                <a:solidFill>
                  <a:schemeClr val="tx1">
                    <a:tint val="75000"/>
                  </a:schemeClr>
                </a:solidFill>
              </a:defRPr>
            </a:lvl8pPr>
            <a:lvl9pPr marL="4875947" indent="0" algn="r" rtl="1">
              <a:buNone/>
              <a:defRPr sz="19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pPr algn="l"/>
            <a:fld id="{9034A5CF-27A5-4E13-9FC2-8C23F9E9A9D5}" type="datetime8">
              <a:rPr lang="he-IL" smtClean="0"/>
              <a:pPr algn="l"/>
              <a:t>01 מרץ 24</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E5FD5434-F838-4DD4-A17B-1CB1A1850DF4}" type="slidenum">
              <a:rPr lang="he-IL" smtClean="0"/>
              <a:pPr/>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914162" y="1803401"/>
            <a:ext cx="4977104" cy="4470400"/>
          </a:xfrm>
        </p:spPr>
        <p:txBody>
          <a:bodyPr rtlCol="1">
            <a:normAutofit/>
          </a:bodyPr>
          <a:lstStyle>
            <a:lvl1pPr algn="r" rtl="1">
              <a:defRPr sz="2400"/>
            </a:lvl1pPr>
            <a:lvl2pPr algn="r" rtl="1">
              <a:defRPr sz="2000"/>
            </a:lvl2pPr>
            <a:lvl3pPr algn="r" rtl="1">
              <a:defRPr sz="1800"/>
            </a:lvl3pPr>
            <a:lvl4pPr algn="r" rtl="1">
              <a:defRPr sz="1600"/>
            </a:lvl4pPr>
            <a:lvl5pPr algn="r" rtl="1">
              <a:defRPr sz="1400"/>
            </a:lvl5pPr>
            <a:lvl6pPr algn="r" rtl="1">
              <a:defRPr sz="1400"/>
            </a:lvl6pPr>
            <a:lvl7pPr marL="2669581" algn="r" rtl="1">
              <a:defRPr sz="1400"/>
            </a:lvl7pPr>
            <a:lvl8pPr marL="2669581" algn="r" rtl="1">
              <a:defRPr sz="1400"/>
            </a:lvl8pPr>
            <a:lvl9pPr marL="2669581"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97559" y="1803401"/>
            <a:ext cx="4977104" cy="4470400"/>
          </a:xfrm>
        </p:spPr>
        <p:txBody>
          <a:bodyPr rtlCol="1">
            <a:normAutofit/>
          </a:bodyPr>
          <a:lstStyle>
            <a:lvl1pPr algn="r" rtl="1">
              <a:defRPr sz="2400"/>
            </a:lvl1pPr>
            <a:lvl2pPr algn="r" rtl="1">
              <a:defRPr sz="2000"/>
            </a:lvl2pPr>
            <a:lvl3pPr algn="r" rtl="1">
              <a:defRPr sz="1800"/>
            </a:lvl3pPr>
            <a:lvl4pPr algn="r" rtl="1">
              <a:defRPr sz="1600"/>
            </a:lvl4pPr>
            <a:lvl5pPr algn="r" rtl="1">
              <a:defRPr sz="1400"/>
            </a:lvl5pPr>
            <a:lvl6pPr marL="2669581" algn="r" rtl="1">
              <a:defRPr sz="1400" baseline="0"/>
            </a:lvl6pPr>
            <a:lvl7pPr marL="2669581" algn="r" rtl="1">
              <a:defRPr sz="1400" baseline="0"/>
            </a:lvl7pPr>
            <a:lvl8pPr marL="2669581" algn="r" rtl="1">
              <a:defRPr sz="1400" baseline="0"/>
            </a:lvl8pPr>
            <a:lvl9pPr marL="2669581" algn="r" rtl="1">
              <a:defRPr sz="14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lgn="l">
              <a:defRPr/>
            </a:lvl1pPr>
          </a:lstStyle>
          <a:p>
            <a:fld id="{DAB36CCA-3B4A-48ED-B58C-1C33F3CB1BB7}" type="datetime8">
              <a:rPr lang="he-IL" smtClean="0"/>
              <a:pPr/>
              <a:t>01 מרץ 24</a:t>
            </a:fld>
            <a:endParaRPr lang="he-IL" dirty="0"/>
          </a:p>
        </p:txBody>
      </p:sp>
      <p:sp>
        <p:nvSpPr>
          <p:cNvPr id="7" name="מציין מיקום של מספר שקופית 6"/>
          <p:cNvSpPr>
            <a:spLocks noGrp="1"/>
          </p:cNvSpPr>
          <p:nvPr>
            <p:ph type="sldNum" sz="quarter" idx="12"/>
          </p:nvPr>
        </p:nvSpPr>
        <p:spPr/>
        <p:txBody>
          <a:bodyPr rtlCol="1"/>
          <a:lstStyle/>
          <a:p>
            <a:pPr rtl="1"/>
            <a:fld id="{E5FD5434-F838-4DD4-A17B-1CB1A1850DF4}" type="slidenum">
              <a:rPr lang="he-IL"/>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914162" y="1803400"/>
            <a:ext cx="4977104" cy="914400"/>
          </a:xfrm>
        </p:spPr>
        <p:txBody>
          <a:bodyPr rtlCol="1" anchor="ctr">
            <a:noAutofit/>
          </a:bodyPr>
          <a:lstStyle>
            <a:lvl1pPr marL="0" indent="0" algn="r" rtl="1">
              <a:lnSpc>
                <a:spcPct val="80000"/>
              </a:lnSpc>
              <a:spcBef>
                <a:spcPts val="0"/>
              </a:spcBef>
              <a:buNone/>
              <a:defRPr sz="2800" b="0">
                <a:solidFill>
                  <a:schemeClr val="tx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914162" y="2717800"/>
            <a:ext cx="4977104" cy="3556000"/>
          </a:xfrm>
        </p:spPr>
        <p:txBody>
          <a:bodyPr rtlCol="1">
            <a:normAutofit/>
          </a:bodyPr>
          <a:lstStyle>
            <a:lvl1pPr algn="r" rtl="1">
              <a:defRPr sz="2400"/>
            </a:lvl1pPr>
            <a:lvl2pPr algn="r" rtl="1">
              <a:defRPr sz="2000"/>
            </a:lvl2pPr>
            <a:lvl3pPr algn="r" rtl="1">
              <a:defRPr sz="1800"/>
            </a:lvl3pPr>
            <a:lvl4pPr algn="r" rtl="1">
              <a:defRPr sz="1600"/>
            </a:lvl4pPr>
            <a:lvl5pPr algn="r" rtl="1">
              <a:defRPr sz="1400"/>
            </a:lvl5pPr>
            <a:lvl6pPr marL="2669581" algn="r" rtl="1">
              <a:defRPr sz="1400"/>
            </a:lvl6pPr>
            <a:lvl7pPr marL="2669581" algn="r" rtl="1">
              <a:defRPr sz="1400"/>
            </a:lvl7pPr>
            <a:lvl8pPr marL="2669581" algn="r" rtl="1">
              <a:defRPr sz="1400"/>
            </a:lvl8pPr>
            <a:lvl9pPr marL="2669581"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97559" y="1803400"/>
            <a:ext cx="4977104" cy="914400"/>
          </a:xfrm>
        </p:spPr>
        <p:txBody>
          <a:bodyPr rtlCol="1" anchor="ctr">
            <a:noAutofit/>
          </a:bodyPr>
          <a:lstStyle>
            <a:lvl1pPr marL="0" indent="0" algn="r" rtl="1">
              <a:lnSpc>
                <a:spcPct val="80000"/>
              </a:lnSpc>
              <a:spcBef>
                <a:spcPts val="0"/>
              </a:spcBef>
              <a:buNone/>
              <a:defRPr sz="2800" b="0">
                <a:solidFill>
                  <a:schemeClr val="tx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97559" y="2717800"/>
            <a:ext cx="4977104" cy="3556000"/>
          </a:xfrm>
        </p:spPr>
        <p:txBody>
          <a:bodyPr rtlCol="1">
            <a:normAutofit/>
          </a:bodyPr>
          <a:lstStyle>
            <a:lvl1pPr algn="r" rtl="1">
              <a:defRPr sz="2400"/>
            </a:lvl1pPr>
            <a:lvl2pPr algn="r" rtl="1">
              <a:defRPr sz="2000"/>
            </a:lvl2pPr>
            <a:lvl3pPr algn="r" rtl="1">
              <a:defRPr sz="1800"/>
            </a:lvl3pPr>
            <a:lvl4pPr algn="r" rtl="1">
              <a:defRPr sz="1600"/>
            </a:lvl4pPr>
            <a:lvl5pPr algn="r" rtl="1">
              <a:defRPr sz="1400"/>
            </a:lvl5pPr>
            <a:lvl6pPr marL="2669581" algn="r" rtl="1">
              <a:defRPr sz="1400"/>
            </a:lvl6pPr>
            <a:lvl7pPr marL="2669581" algn="r" rtl="1">
              <a:defRPr sz="1400"/>
            </a:lvl7pPr>
            <a:lvl8pPr marL="2669581" algn="r" rtl="1">
              <a:defRPr sz="1400" baseline="0"/>
            </a:lvl8pPr>
            <a:lvl9pPr marL="2669581" algn="r" rtl="1">
              <a:defRPr sz="14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lgn="l">
              <a:defRPr/>
            </a:lvl1pPr>
          </a:lstStyle>
          <a:p>
            <a:fld id="{E61E25F5-6555-49C5-AA9C-1FF46593B82E}" type="datetime8">
              <a:rPr lang="he-IL" smtClean="0"/>
              <a:pPr/>
              <a:t>01 מרץ 24</a:t>
            </a:fld>
            <a:endParaRPr lang="he-IL" dirty="0"/>
          </a:p>
        </p:txBody>
      </p:sp>
      <p:sp>
        <p:nvSpPr>
          <p:cNvPr id="9" name="מציין מיקום של מספר שקופית 8"/>
          <p:cNvSpPr>
            <a:spLocks noGrp="1"/>
          </p:cNvSpPr>
          <p:nvPr>
            <p:ph type="sldNum" sz="quarter" idx="12"/>
          </p:nvPr>
        </p:nvSpPr>
        <p:spPr/>
        <p:txBody>
          <a:bodyPr rtlCol="1"/>
          <a:lstStyle/>
          <a:p>
            <a:pPr rtl="1"/>
            <a:fld id="{E5FD5434-F838-4DD4-A17B-1CB1A1850DF4}" type="slidenum">
              <a:rPr lang="he-IL"/>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pPr algn="l"/>
            <a:fld id="{E1262AB6-A784-4A6D-9DDA-33047D47103A}" type="datetime8">
              <a:rPr lang="he-IL" smtClean="0"/>
              <a:pPr algn="l"/>
              <a:t>01 מרץ 24</a:t>
            </a:fld>
            <a:endParaRPr lang="he-IL" dirty="0"/>
          </a:p>
        </p:txBody>
      </p:sp>
      <p:sp>
        <p:nvSpPr>
          <p:cNvPr id="5" name="מציין מיקום של מספר שקופית 4"/>
          <p:cNvSpPr>
            <a:spLocks noGrp="1"/>
          </p:cNvSpPr>
          <p:nvPr>
            <p:ph type="sldNum" sz="quarter" idx="12"/>
          </p:nvPr>
        </p:nvSpPr>
        <p:spPr/>
        <p:txBody>
          <a:bodyPr rtlCol="1"/>
          <a:lstStyle/>
          <a:p>
            <a:pPr rtl="1"/>
            <a:fld id="{E5FD5434-F838-4DD4-A17B-1CB1A1850DF4}" type="slidenum">
              <a:rPr lang="he-IL"/>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354582" y="482600"/>
            <a:ext cx="3961368" cy="1422400"/>
          </a:xfrm>
        </p:spPr>
        <p:txBody>
          <a:bodyPr rtlCol="1" anchor="b">
            <a:noAutofit/>
          </a:bodyPr>
          <a:lstStyle>
            <a:lvl1pPr algn="r" rtl="1">
              <a:defRPr sz="3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20" name="מלבן 19"/>
          <p:cNvSpPr/>
          <p:nvPr/>
        </p:nvSpPr>
        <p:spPr>
          <a:xfrm>
            <a:off x="4569884"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וכן 2"/>
          <p:cNvSpPr>
            <a:spLocks noGrp="1"/>
          </p:cNvSpPr>
          <p:nvPr>
            <p:ph idx="1"/>
          </p:nvPr>
        </p:nvSpPr>
        <p:spPr bwMode="white">
          <a:xfrm>
            <a:off x="5077752" y="482600"/>
            <a:ext cx="6602280" cy="5842001"/>
          </a:xfrm>
        </p:spPr>
        <p:txBody>
          <a:bodyPr rtlCol="1">
            <a:normAutofit/>
          </a:bodyPr>
          <a:lstStyle>
            <a:lvl1pPr algn="r" rtl="1">
              <a:defRPr sz="2800">
                <a:latin typeface="Tahoma" panose="020B0604030504040204" pitchFamily="34" charset="0"/>
                <a:ea typeface="Tahoma" panose="020B0604030504040204" pitchFamily="34" charset="0"/>
                <a:cs typeface="Tahoma" panose="020B0604030504040204" pitchFamily="34" charset="0"/>
              </a:defRPr>
            </a:lvl1pPr>
            <a:lvl2pPr algn="r" rtl="1">
              <a:defRPr sz="2400">
                <a:latin typeface="Tahoma" panose="020B0604030504040204" pitchFamily="34" charset="0"/>
                <a:ea typeface="Tahoma" panose="020B0604030504040204" pitchFamily="34" charset="0"/>
                <a:cs typeface="Tahoma" panose="020B0604030504040204" pitchFamily="34" charset="0"/>
              </a:defRPr>
            </a:lvl2pPr>
            <a:lvl3pPr algn="r" rtl="1">
              <a:defRPr sz="2000">
                <a:latin typeface="Tahoma" panose="020B0604030504040204" pitchFamily="34" charset="0"/>
                <a:ea typeface="Tahoma" panose="020B0604030504040204" pitchFamily="34" charset="0"/>
                <a:cs typeface="Tahoma" panose="020B0604030504040204" pitchFamily="34" charset="0"/>
              </a:defRPr>
            </a:lvl3pPr>
            <a:lvl4pPr algn="r" rtl="1">
              <a:defRPr sz="18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טקסט 3"/>
          <p:cNvSpPr>
            <a:spLocks noGrp="1"/>
          </p:cNvSpPr>
          <p:nvPr>
            <p:ph type="body" sz="half" idx="2"/>
          </p:nvPr>
        </p:nvSpPr>
        <p:spPr>
          <a:xfrm>
            <a:off x="354582" y="2108200"/>
            <a:ext cx="3961368" cy="4267200"/>
          </a:xfrm>
        </p:spPr>
        <p:txBody>
          <a:bodyPr rtlCol="1" anchor="t" anchorCtr="0">
            <a:normAutofit/>
          </a:bodyPr>
          <a:lstStyle>
            <a:lvl1pPr marL="0" indent="0" algn="r" rtl="1">
              <a:spcBef>
                <a:spcPts val="1600"/>
              </a:spcBef>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a:t>לחץ כדי לערוך סגנונות טקסט של תבנית בסיס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משולש שווה שוקיים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507869" y="1905000"/>
            <a:ext cx="5180251" cy="1727200"/>
          </a:xfrm>
        </p:spPr>
        <p:txBody>
          <a:bodyPr rtlCol="1" anchor="b" anchorCtr="0">
            <a:normAutofit/>
          </a:bodyPr>
          <a:lstStyle>
            <a:lvl1pPr algn="r" rtl="1">
              <a:defRPr sz="3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9" name="מלבן 8"/>
          <p:cNvSpPr/>
          <p:nvPr/>
        </p:nvSpPr>
        <p:spPr>
          <a:xfrm>
            <a:off x="6095202"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מונה 2" descr="מציין מיקום ריק להוספת תמונה. לחץ על מציין המיקום ובחר את התמונה שברצונך להוסיף.&#10;"/>
          <p:cNvSpPr>
            <a:spLocks noGrp="1"/>
          </p:cNvSpPr>
          <p:nvPr>
            <p:ph type="pic" idx="1"/>
          </p:nvPr>
        </p:nvSpPr>
        <p:spPr>
          <a:xfrm>
            <a:off x="6603071" y="482601"/>
            <a:ext cx="5077859" cy="5862706"/>
          </a:xfrm>
          <a:noFill/>
          <a:ln w="9525">
            <a:noFill/>
            <a:miter lim="800000"/>
          </a:ln>
          <a:effectLst/>
        </p:spPr>
        <p:txBody>
          <a:bodyPr rtlCol="1">
            <a:normAutofit/>
          </a:bodyPr>
          <a:lstStyle>
            <a:lvl1pPr marL="0" indent="0" algn="ctr" rtl="1">
              <a:buNone/>
              <a:defRPr sz="27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noProof="0"/>
              <a:t>לחץ על הסמל כדי להוסיף תמונה</a:t>
            </a:r>
            <a:endParaRPr lang="he-IL" noProof="0" dirty="0"/>
          </a:p>
        </p:txBody>
      </p:sp>
      <p:sp>
        <p:nvSpPr>
          <p:cNvPr id="4" name="מציין מיקום טקסט 3"/>
          <p:cNvSpPr>
            <a:spLocks noGrp="1"/>
          </p:cNvSpPr>
          <p:nvPr>
            <p:ph type="body" sz="half" idx="2"/>
          </p:nvPr>
        </p:nvSpPr>
        <p:spPr>
          <a:xfrm>
            <a:off x="507869" y="3733800"/>
            <a:ext cx="5180251" cy="1727200"/>
          </a:xfrm>
        </p:spPr>
        <p:txBody>
          <a:bodyPr rtlCol="1">
            <a:normAutofit/>
          </a:bodyPr>
          <a:lstStyle>
            <a:lvl1pPr marL="0" indent="0" algn="r" rtl="1">
              <a:spcBef>
                <a:spcPts val="1600"/>
              </a:spcBef>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noProof="0"/>
              <a:t>לחץ כדי לערוך סגנונות טקסט של תבנית בסיס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rgbClr val="0070C0"/>
            </a:gs>
            <a:gs pos="71000">
              <a:srgbClr val="11075D"/>
            </a:gs>
            <a:gs pos="100000">
              <a:schemeClr val="bg2">
                <a:shade val="5000"/>
                <a:sat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914162" y="482600"/>
            <a:ext cx="10360501" cy="1219200"/>
          </a:xfrm>
          <a:prstGeom prst="rect">
            <a:avLst/>
          </a:prstGeom>
          <a:effectLst/>
        </p:spPr>
        <p:txBody>
          <a:bodyPr vert="horz" lIns="121899" tIns="60949" rIns="121899" bIns="60949" rtlCol="1" anchor="b" anchorCtr="0">
            <a:normAutofit/>
          </a:bodyPr>
          <a:lstStyle/>
          <a:p>
            <a:pPr rtl="1"/>
            <a:r>
              <a:rPr lang="he-IL" dirty="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914162" y="1803401"/>
            <a:ext cx="10360501" cy="4470400"/>
          </a:xfrm>
          <a:prstGeom prst="rect">
            <a:avLst/>
          </a:prstGeom>
        </p:spPr>
        <p:txBody>
          <a:bodyPr vert="horz" lIns="121899" tIns="60949" rIns="121899" bIns="60949" rtlCol="1">
            <a:normAutofit/>
          </a:bodyPr>
          <a:lstStyle/>
          <a:p>
            <a:pPr lvl="0" rtl="1"/>
            <a:r>
              <a:rPr lang="he-IL" noProof="0"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5" name="מציין מיקום של כותרת תחתונה 4"/>
          <p:cNvSpPr>
            <a:spLocks noGrp="1"/>
          </p:cNvSpPr>
          <p:nvPr>
            <p:ph type="ftr" sz="quarter" idx="3"/>
          </p:nvPr>
        </p:nvSpPr>
        <p:spPr>
          <a:xfrm>
            <a:off x="3862800" y="6375400"/>
            <a:ext cx="7416000" cy="195072"/>
          </a:xfrm>
          <a:prstGeom prst="rect">
            <a:avLst/>
          </a:prstGeom>
        </p:spPr>
        <p:txBody>
          <a:bodyPr vert="horz" lIns="121899" tIns="60949" rIns="121899" bIns="60949" rtlCol="1" anchor="ctr"/>
          <a:lstStyle>
            <a:lvl1pPr algn="r" rtl="1">
              <a:defRPr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4" name="מציין מיקום של תאריך 3"/>
          <p:cNvSpPr>
            <a:spLocks noGrp="1"/>
          </p:cNvSpPr>
          <p:nvPr>
            <p:ph type="dt" sz="half" idx="2"/>
          </p:nvPr>
        </p:nvSpPr>
        <p:spPr>
          <a:xfrm>
            <a:off x="2005382" y="6375400"/>
            <a:ext cx="1422030" cy="195072"/>
          </a:xfrm>
          <a:prstGeom prst="rect">
            <a:avLst/>
          </a:prstGeom>
        </p:spPr>
        <p:txBody>
          <a:bodyPr vert="horz" lIns="121899" tIns="60949" rIns="121899" bIns="60949" rtlCol="1" anchor="ctr"/>
          <a:lstStyle>
            <a:lvl1pPr algn="r" rtl="1">
              <a:defRPr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algn="l"/>
            <a:fld id="{510294EE-8796-4940-8C48-90FE3D82868C}" type="datetime8">
              <a:rPr lang="he-IL" smtClean="0"/>
              <a:pPr algn="l"/>
              <a:t>01 מרץ 24</a:t>
            </a:fld>
            <a:endParaRPr lang="he-IL" dirty="0"/>
          </a:p>
        </p:txBody>
      </p:sp>
      <p:sp>
        <p:nvSpPr>
          <p:cNvPr id="6" name="מציין מיקום של מספר שקופית 5"/>
          <p:cNvSpPr>
            <a:spLocks noGrp="1"/>
          </p:cNvSpPr>
          <p:nvPr>
            <p:ph type="sldNum" sz="quarter" idx="4"/>
          </p:nvPr>
        </p:nvSpPr>
        <p:spPr>
          <a:xfrm>
            <a:off x="907200" y="6375400"/>
            <a:ext cx="832903" cy="195072"/>
          </a:xfrm>
          <a:prstGeom prst="rect">
            <a:avLst/>
          </a:prstGeom>
        </p:spPr>
        <p:txBody>
          <a:bodyPr vert="horz" lIns="121899" tIns="60949" rIns="121899" bIns="60949" rtlCol="1" anchor="ctr"/>
          <a:lstStyle>
            <a:lvl1pPr algn="l" rtl="1">
              <a:defRPr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E5FD5434-F838-4DD4-A17B-1CB1A1850DF4}" type="slidenum">
              <a:rPr lang="he-IL" smtClean="0"/>
              <a:pPr/>
              <a:t>‹#›</a:t>
            </a:fld>
            <a:endParaRPr lang="he-IL" dirty="0"/>
          </a:p>
        </p:txBody>
      </p:sp>
      <p:sp>
        <p:nvSpPr>
          <p:cNvPr id="7" name="משולש שווה שוקיים 5">
            <a:extLst>
              <a:ext uri="{FF2B5EF4-FFF2-40B4-BE49-F238E27FC236}">
                <a16:creationId xmlns:a16="http://schemas.microsoft.com/office/drawing/2014/main" id="{9A8AD546-B653-4C45-81F8-74D912009CF0}"/>
              </a:ext>
            </a:extLst>
          </p:cNvPr>
          <p:cNvSpPr/>
          <p:nvPr userDrawn="1"/>
        </p:nvSpPr>
        <p:spPr>
          <a:xfrm>
            <a:off x="-1607" y="-1"/>
            <a:ext cx="12190403" cy="6862577"/>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pic>
        <p:nvPicPr>
          <p:cNvPr id="11" name="תמונה 10">
            <a:extLst>
              <a:ext uri="{FF2B5EF4-FFF2-40B4-BE49-F238E27FC236}">
                <a16:creationId xmlns:a16="http://schemas.microsoft.com/office/drawing/2014/main" id="{9B331326-67B0-4528-B096-2B6D49417E3F}"/>
              </a:ext>
            </a:extLst>
          </p:cNvPr>
          <p:cNvPicPr>
            <a:picLocks noChangeAspect="1"/>
          </p:cNvPicPr>
          <p:nvPr userDrawn="1"/>
        </p:nvPicPr>
        <p:blipFill>
          <a:blip r:embed="rId14">
            <a:biLevel thresh="25000"/>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tretch>
            <a:fillRect/>
          </a:stretch>
        </p:blipFill>
        <p:spPr>
          <a:xfrm>
            <a:off x="107071" y="152441"/>
            <a:ext cx="698413" cy="660317"/>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1218987" rtl="1" eaLnBrk="1" latinLnBrk="0" hangingPunct="1">
        <a:lnSpc>
          <a:spcPct val="80000"/>
        </a:lnSpc>
        <a:spcBef>
          <a:spcPct val="0"/>
        </a:spcBef>
        <a:buNone/>
        <a:defRPr sz="3600" kern="1200" cap="all" baseline="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274320" indent="-274320" algn="r" defTabSz="1218987" rtl="1"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48640" indent="-274320" algn="r" defTabSz="1218987" rtl="1"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22960" indent="-274320" algn="r" defTabSz="1218987" rtl="1" eaLnBrk="1" latinLnBrk="0" hangingPunct="1">
        <a:lnSpc>
          <a:spcPct val="90000"/>
        </a:lnSpc>
        <a:spcBef>
          <a:spcPts val="800"/>
        </a:spcBef>
        <a:buClr>
          <a:schemeClr val="tx2"/>
        </a:buClr>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097280" indent="-274320" algn="r" defTabSz="1218987" rtl="1"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371600" indent="-274320" algn="r" defTabSz="1218987" rtl="1" eaLnBrk="1" latinLnBrk="0" hangingPunct="1">
        <a:lnSpc>
          <a:spcPct val="90000"/>
        </a:lnSpc>
        <a:spcBef>
          <a:spcPts val="800"/>
        </a:spcBef>
        <a:buClr>
          <a:schemeClr val="tx2"/>
        </a:buClr>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645920" indent="-274320" algn="r" defTabSz="1218987" rtl="1"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r" defTabSz="1218987" rtl="1"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r" defTabSz="1218987" rtl="1"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r" defTabSz="1218987" rtl="1"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hyperlink" Target="https://police.gov.il/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217D3673-6CF4-412B-80D4-5D1CC5BE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 y="0"/>
            <a:ext cx="12188825" cy="1925218"/>
          </a:xfrm>
          <a:prstGeom prst="rect">
            <a:avLst/>
          </a:prstGeom>
        </p:spPr>
      </p:pic>
      <p:sp>
        <p:nvSpPr>
          <p:cNvPr id="3" name="כותרת 2"/>
          <p:cNvSpPr>
            <a:spLocks noGrp="1"/>
          </p:cNvSpPr>
          <p:nvPr>
            <p:ph type="ctrTitle"/>
          </p:nvPr>
        </p:nvSpPr>
        <p:spPr>
          <a:xfrm>
            <a:off x="1218883" y="1905002"/>
            <a:ext cx="9751060" cy="1523998"/>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כיתת הכוננות – משטרת ישראל</a:t>
            </a:r>
          </a:p>
        </p:txBody>
      </p:sp>
      <p:sp>
        <p:nvSpPr>
          <p:cNvPr id="2" name="כותרת משנה 1"/>
          <p:cNvSpPr>
            <a:spLocks noGrp="1"/>
          </p:cNvSpPr>
          <p:nvPr>
            <p:ph type="subTitle" idx="1"/>
          </p:nvPr>
        </p:nvSpPr>
        <p:spPr>
          <a:xfrm>
            <a:off x="1370012" y="5556710"/>
            <a:ext cx="9751060" cy="1016000"/>
          </a:xfrm>
        </p:spPr>
        <p:txBody>
          <a:bodyPr rtlCol="1">
            <a:normAutofit/>
          </a:bodyPr>
          <a:lstStyle/>
          <a:p>
            <a:pPr rtl="1"/>
            <a:r>
              <a:rPr lang="he-IL" dirty="0"/>
              <a:t>מידע חשוב למתנדבי כיתות הכוננות</a:t>
            </a:r>
            <a:br>
              <a:rPr lang="en-US" dirty="0"/>
            </a:br>
            <a:r>
              <a:rPr lang="he-IL" dirty="0"/>
              <a:t>של משטרת ישראל</a:t>
            </a: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15" name="Picture 14">
            <a:extLst>
              <a:ext uri="{FF2B5EF4-FFF2-40B4-BE49-F238E27FC236}">
                <a16:creationId xmlns:a16="http://schemas.microsoft.com/office/drawing/2014/main" id="{2DCA9635-EEF4-4205-9D7F-C01F0082905B}"/>
              </a:ext>
            </a:extLst>
          </p:cNvPr>
          <p:cNvPicPr>
            <a:picLocks noChangeAspect="1"/>
          </p:cNvPicPr>
          <p:nvPr/>
        </p:nvPicPr>
        <p:blipFill>
          <a:blip r:embed="rId4"/>
          <a:stretch>
            <a:fillRect/>
          </a:stretch>
        </p:blipFill>
        <p:spPr>
          <a:xfrm>
            <a:off x="3273742" y="3429000"/>
            <a:ext cx="5943600" cy="1892908"/>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תבחינים להתנדבות בכיתת הכוננות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u="sng" dirty="0"/>
              <a:t>עמידה בתנאי סף:</a:t>
            </a:r>
            <a:endParaRPr lang="en-US" u="sng" dirty="0"/>
          </a:p>
          <a:p>
            <a:r>
              <a:rPr lang="he-IL" dirty="0"/>
              <a:t>שירות צבאי – רובאי 03 ומעלה בתפקידי לחימה (חריג ביחס לרובאי 02, באישור רמ"ד מתנדבים/מחלקת מתנדבים, בהתחשב בצורך המבצעי ביחס למאפייני כיתת הכוננות).</a:t>
            </a:r>
            <a:endParaRPr lang="en-US" dirty="0"/>
          </a:p>
          <a:p>
            <a:r>
              <a:rPr lang="he-IL" dirty="0"/>
              <a:t>פטור משירות מילואים.</a:t>
            </a:r>
            <a:endParaRPr lang="en-US" dirty="0"/>
          </a:p>
          <a:p>
            <a:r>
              <a:rPr lang="he-IL" dirty="0"/>
              <a:t>מגורים בישוב בו מוקמת כיתת הכוננות.</a:t>
            </a:r>
            <a:endParaRPr lang="en-US" dirty="0"/>
          </a:p>
        </p:txBody>
      </p:sp>
    </p:spTree>
    <p:extLst>
      <p:ext uri="{BB962C8B-B14F-4D97-AF65-F5344CB8AC3E}">
        <p14:creationId xmlns:p14="http://schemas.microsoft.com/office/powerpoint/2010/main" val="3762730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תבחינים להתנדבות בכיתת הכוננות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u="sng" dirty="0"/>
              <a:t>עמידה בתנאי סף:</a:t>
            </a:r>
            <a:endParaRPr lang="en-US" u="sng" dirty="0"/>
          </a:p>
          <a:p>
            <a:r>
              <a:rPr lang="he-IL" dirty="0"/>
              <a:t>תהליך התאמה תעסוקתית -  מילוי שאלון ובדיקת דוממים בלבד.</a:t>
            </a:r>
            <a:endParaRPr lang="en-US" dirty="0"/>
          </a:p>
          <a:p>
            <a:r>
              <a:rPr lang="he-IL" dirty="0"/>
              <a:t>כשיר לפעילות בעצימות רפואית – ברמה בינונית </a:t>
            </a:r>
            <a:br>
              <a:rPr lang="en-US" dirty="0"/>
            </a:br>
            <a:r>
              <a:rPr lang="he-IL" dirty="0"/>
              <a:t>(על פי אישור רופא משטרתי).</a:t>
            </a:r>
            <a:endParaRPr lang="en-US" dirty="0"/>
          </a:p>
          <a:p>
            <a:r>
              <a:rPr lang="he-IL" dirty="0"/>
              <a:t>זמינות מידית לקריאה וניידות מהירה ועצמאית.</a:t>
            </a:r>
            <a:endParaRPr lang="en-US" dirty="0"/>
          </a:p>
          <a:p>
            <a:r>
              <a:rPr lang="he-IL" dirty="0"/>
              <a:t>נכונות להשקיע זמן להכשרה ואימונים לשימור כשירות מבצעית.</a:t>
            </a:r>
            <a:endParaRPr lang="en-US" dirty="0"/>
          </a:p>
          <a:p>
            <a:endParaRPr lang="he-IL" dirty="0"/>
          </a:p>
        </p:txBody>
      </p:sp>
    </p:spTree>
    <p:extLst>
      <p:ext uri="{BB962C8B-B14F-4D97-AF65-F5344CB8AC3E}">
        <p14:creationId xmlns:p14="http://schemas.microsoft.com/office/powerpoint/2010/main" val="2302968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הדרכה ואימונים – תוכנית הכשרה</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הכשרה ייעודית דיגיטלית למתנדב כיתת כוננות – המתנדב יבצע הכשרה ייעודית באתר </a:t>
            </a:r>
            <a:r>
              <a:rPr lang="he-IL" i="1" dirty="0"/>
              <a:t>"קמפוס </a:t>
            </a:r>
            <a:r>
              <a:rPr lang="en-US" i="1" dirty="0"/>
              <a:t>"IL </a:t>
            </a:r>
            <a:r>
              <a:rPr lang="he-IL" i="1" dirty="0"/>
              <a:t> </a:t>
            </a:r>
            <a:r>
              <a:rPr lang="he-IL" dirty="0"/>
              <a:t>באמצעות לימוד עצמי כולל מבחן מסכם.</a:t>
            </a:r>
          </a:p>
          <a:p>
            <a:r>
              <a:rPr lang="he-IL" dirty="0"/>
              <a:t>הכשרה בסיסית – המתנדב יעבור קורס בסיסי למתנדבי משטרת ישראל (7 חלקים + לומדת כיתת כוננות).</a:t>
            </a:r>
          </a:p>
          <a:p>
            <a:r>
              <a:rPr lang="he-IL" dirty="0"/>
              <a:t>יום עיון – קליטה ביחידה המשטרתית (לאחר סיום אימון ההקמה - יערך יום עיון לקליטת הכיתה בתחנה/יחידת מג"ב, על מנת לחבר אותם כחלק מסד"כ התחנה למענה במבצעי. </a:t>
            </a:r>
          </a:p>
          <a:p>
            <a:endParaRPr lang="he-IL" dirty="0"/>
          </a:p>
        </p:txBody>
      </p:sp>
    </p:spTree>
    <p:extLst>
      <p:ext uri="{BB962C8B-B14F-4D97-AF65-F5344CB8AC3E}">
        <p14:creationId xmlns:p14="http://schemas.microsoft.com/office/powerpoint/2010/main" val="601952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תכנית שמירת כשירות מבצעית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אימון יהלום - יחידת הדרכה למוכנות מבצעית.</a:t>
            </a:r>
          </a:p>
          <a:p>
            <a:r>
              <a:rPr lang="he-IL" dirty="0"/>
              <a:t>אחת לחציון, יבוצע אימון חד יומי לשמירת כשירות בנשק למתנדבים. תכנית אימון שמירת כשירות בנשק.  </a:t>
            </a:r>
          </a:p>
          <a:p>
            <a:r>
              <a:rPr lang="he-IL" dirty="0"/>
              <a:t>השתתפות בתרגילי כוננות במתכונת הקפצה – אחת לחציון.</a:t>
            </a:r>
          </a:p>
        </p:txBody>
      </p:sp>
    </p:spTree>
    <p:extLst>
      <p:ext uri="{BB962C8B-B14F-4D97-AF65-F5344CB8AC3E}">
        <p14:creationId xmlns:p14="http://schemas.microsoft.com/office/powerpoint/2010/main" val="3623527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ציוד לכיתות כוננות</a:t>
            </a:r>
          </a:p>
        </p:txBody>
      </p:sp>
      <p:graphicFrame>
        <p:nvGraphicFramePr>
          <p:cNvPr id="4" name="Content Placeholder 3">
            <a:extLst>
              <a:ext uri="{FF2B5EF4-FFF2-40B4-BE49-F238E27FC236}">
                <a16:creationId xmlns:a16="http://schemas.microsoft.com/office/drawing/2014/main" id="{CE47F5A9-2C9D-4401-B9BC-05FEC8DF6054}"/>
              </a:ext>
            </a:extLst>
          </p:cNvPr>
          <p:cNvGraphicFramePr>
            <a:graphicFrameLocks noGrp="1"/>
          </p:cNvGraphicFramePr>
          <p:nvPr>
            <p:ph idx="1"/>
            <p:extLst>
              <p:ext uri="{D42A27DB-BD31-4B8C-83A1-F6EECF244321}">
                <p14:modId xmlns:p14="http://schemas.microsoft.com/office/powerpoint/2010/main" val="930559910"/>
              </p:ext>
            </p:extLst>
          </p:nvPr>
        </p:nvGraphicFramePr>
        <p:xfrm>
          <a:off x="1599287" y="1320800"/>
          <a:ext cx="8990251" cy="5232400"/>
        </p:xfrm>
        <a:graphic>
          <a:graphicData uri="http://schemas.openxmlformats.org/drawingml/2006/table">
            <a:tbl>
              <a:tblPr rtl="1" firstRow="1"/>
              <a:tblGrid>
                <a:gridCol w="6088845">
                  <a:extLst>
                    <a:ext uri="{9D8B030D-6E8A-4147-A177-3AD203B41FA5}">
                      <a16:colId xmlns:a16="http://schemas.microsoft.com/office/drawing/2014/main" val="2360295305"/>
                    </a:ext>
                  </a:extLst>
                </a:gridCol>
                <a:gridCol w="2901406">
                  <a:extLst>
                    <a:ext uri="{9D8B030D-6E8A-4147-A177-3AD203B41FA5}">
                      <a16:colId xmlns:a16="http://schemas.microsoft.com/office/drawing/2014/main" val="3847395207"/>
                    </a:ext>
                  </a:extLst>
                </a:gridCol>
              </a:tblGrid>
              <a:tr h="559481">
                <a:tc>
                  <a:txBody>
                    <a:bodyPr/>
                    <a:lstStyle/>
                    <a:p>
                      <a:pPr algn="ctr" rtl="1">
                        <a:lnSpc>
                          <a:spcPct val="107000"/>
                        </a:lnSpc>
                        <a:spcAft>
                          <a:spcPts val="800"/>
                        </a:spcAft>
                      </a:pPr>
                      <a:r>
                        <a:rPr lang="he-IL"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הפריט</a:t>
                      </a:r>
                      <a:endParaRPr lang="en-US" sz="18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240CB4"/>
                    </a:solidFill>
                  </a:tcPr>
                </a:tc>
                <a:tc>
                  <a:txBody>
                    <a:bodyPr/>
                    <a:lstStyle/>
                    <a:p>
                      <a:pPr algn="ctr" rtl="1">
                        <a:lnSpc>
                          <a:spcPct val="107000"/>
                        </a:lnSpc>
                        <a:spcAft>
                          <a:spcPts val="800"/>
                        </a:spcAft>
                      </a:pPr>
                      <a:r>
                        <a:rPr lang="he-IL"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סטטוס</a:t>
                      </a:r>
                      <a:endParaRPr lang="en-US" sz="18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240CB4"/>
                    </a:solidFill>
                  </a:tcPr>
                </a:tc>
                <a:extLst>
                  <a:ext uri="{0D108BD9-81ED-4DB2-BD59-A6C34878D82A}">
                    <a16:rowId xmlns:a16="http://schemas.microsoft.com/office/drawing/2014/main" val="1545459966"/>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נשק ארוך קנה </a:t>
                      </a:r>
                      <a:r>
                        <a:rPr lang="he-IL" sz="2000" dirty="0" err="1">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רוס"ר</a:t>
                      </a: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אמתן</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1425195604"/>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אפוד מגן קרמי הכולל פאוץ' למחסניות</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500104746"/>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קסדה רב-שכבתית</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427374013"/>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תחמושת ל-4 מחסניות (60 כדור 5.56)</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a:t>
                      </a:r>
                      <a:endParaRPr lang="en-US" sz="180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3816691501"/>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כספת לנעילת נשק ארוך</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1763951852"/>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מכשיר קשר </a:t>
                      </a:r>
                      <a:r>
                        <a:rPr lang="en-US"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POC</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מתקיים פיילוט במחוז צפון</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966338101"/>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תחבושת אישית + חוסם עורקים</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493787171"/>
                  </a:ext>
                </a:extLst>
              </a:tr>
              <a:tr h="486275">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סרט סימון זוהר בצבע כתום (לענידה על זרוע ימין בחירום)</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 באופן חלקי</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3755592602"/>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אפודה רפלקטיבית + מדבקה מרובעת כתומה לזיהוי</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 באופן חלקי</a:t>
                      </a:r>
                      <a:endParaRPr lang="en-US" sz="180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1858972353"/>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כובע זיהוי משטרתי (כובע בילוש)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450828645"/>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תיק עזרה ראשונה לכל כיתה</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143058430"/>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חולצה טקטית</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3496577528"/>
                  </a:ext>
                </a:extLst>
              </a:tr>
            </a:tbl>
          </a:graphicData>
        </a:graphic>
      </p:graphicFrame>
    </p:spTree>
    <p:extLst>
      <p:ext uri="{BB962C8B-B14F-4D97-AF65-F5344CB8AC3E}">
        <p14:creationId xmlns:p14="http://schemas.microsoft.com/office/powerpoint/2010/main" val="991602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שימוש בציוד משטרתי</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בטרם יתייצב למשימה, יוודא המתנדב הגעה עם ציוד כנדרש.</a:t>
            </a:r>
          </a:p>
          <a:p>
            <a:r>
              <a:rPr lang="he-IL" dirty="0"/>
              <a:t>מתנדבי היחידה, ישתמשו בעת הפעלתם </a:t>
            </a:r>
            <a:r>
              <a:rPr lang="he-IL" u="sng" dirty="0"/>
              <a:t>רק בציוד משטרתי מאושר</a:t>
            </a:r>
            <a:r>
              <a:rPr lang="he-IL" dirty="0"/>
              <a:t>.</a:t>
            </a:r>
          </a:p>
          <a:p>
            <a:r>
              <a:rPr lang="he-IL" dirty="0"/>
              <a:t>מתנדב היחידה שיש ברשותו נשק אישי שאינו משטרתי מסוג אקדח, יהיה רשאי לפעול עמו, בנוסף לנשק ארוך קנה המנופק לו מהמשטרה, בהתאם לנוהל אג"ם מס' 220.70.13 </a:t>
            </a:r>
            <a:r>
              <a:rPr lang="he-IL" i="1" dirty="0"/>
              <a:t>"שימוש בנשק שאינו משטרתי </a:t>
            </a:r>
            <a:r>
              <a:rPr lang="he-IL" i="1" dirty="0" err="1"/>
              <a:t>במשא"ז</a:t>
            </a:r>
            <a:r>
              <a:rPr lang="he-IL" i="1" dirty="0"/>
              <a:t>".</a:t>
            </a:r>
          </a:p>
          <a:p>
            <a:r>
              <a:rPr lang="he-IL" dirty="0"/>
              <a:t>נשק המנופק למתנדב, ינופק כנשק אישי.</a:t>
            </a:r>
          </a:p>
          <a:p>
            <a:r>
              <a:rPr lang="he-IL" dirty="0"/>
              <a:t>על הנשק יותקן מק-פורק.</a:t>
            </a:r>
          </a:p>
        </p:txBody>
      </p:sp>
    </p:spTree>
    <p:extLst>
      <p:ext uri="{BB962C8B-B14F-4D97-AF65-F5344CB8AC3E}">
        <p14:creationId xmlns:p14="http://schemas.microsoft.com/office/powerpoint/2010/main" val="735132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שימוש בציוד משטרתי</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המתנדב יהיה רשאי לשאת הנשק מחוץ לביתו גם שלא בעת הפעלה (בדרך לעבודה וחזרה וכדומה).</a:t>
            </a:r>
          </a:p>
          <a:p>
            <a:r>
              <a:rPr lang="he-IL" dirty="0"/>
              <a:t>הנשק יישמר בשגרה בבית המתנדב על פי הכללים הקבועים  בפקודת </a:t>
            </a:r>
            <a:r>
              <a:rPr lang="he-IL" dirty="0" err="1"/>
              <a:t>המטא"ר</a:t>
            </a:r>
            <a:r>
              <a:rPr lang="he-IL" dirty="0"/>
              <a:t> 15.05.09 "נשיאת  נשק משטרתי ע"י שוטר ואבטחתו" - סעיף 5. ז. לפקודה.</a:t>
            </a:r>
          </a:p>
        </p:txBody>
      </p:sp>
    </p:spTree>
    <p:extLst>
      <p:ext uri="{BB962C8B-B14F-4D97-AF65-F5344CB8AC3E}">
        <p14:creationId xmlns:p14="http://schemas.microsoft.com/office/powerpoint/2010/main" val="429724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שימוש בציוד משטרתי</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lnSpcReduction="10000"/>
          </a:bodyPr>
          <a:lstStyle/>
          <a:p>
            <a:r>
              <a:rPr lang="he-IL" dirty="0"/>
              <a:t>מתנדב שאינו נושא את הנשק המשטרתי על גופו ומשאיר את הנשק בביתו, בין אם הוא בבית ובין אם לאו, יפעל כלהלן:</a:t>
            </a:r>
          </a:p>
          <a:p>
            <a:pPr lvl="1"/>
            <a:r>
              <a:rPr lang="he-IL" dirty="0"/>
              <a:t>הנשק, המחסנית והתחמושת יישמרו בכספת </a:t>
            </a:r>
            <a:r>
              <a:rPr lang="he-IL" u="sng" dirty="0"/>
              <a:t>נעולה</a:t>
            </a:r>
            <a:r>
              <a:rPr lang="he-IL" dirty="0"/>
              <a:t> שאינה נגישה לאנשים אחרים ובמיוחד לילדים. </a:t>
            </a:r>
          </a:p>
          <a:p>
            <a:pPr lvl="1"/>
            <a:r>
              <a:rPr lang="he-IL" dirty="0"/>
              <a:t>הנשק יישמר כשהמחסנית מופרדת מכלי הנשק, ללא כל פריקה (עם מק פורק מותקן עליו). במקום בו לא קיימת כספת (עד הספקת הכספת ע"י המשטרה) יישמר הנשק במקום מוסתר שאינו נגיש לאחרים ובמיוחד לילדים תחת שני מנעולים שונים (מנעול חדר + מנעול דלת ראשית וכדומה), שמירת התחמושת והמחסנית תהיה בנפרד מהנשק, בדגש על שני מקומות </a:t>
            </a:r>
            <a:r>
              <a:rPr lang="he-IL" dirty="0" err="1"/>
              <a:t>מוסלקים</a:t>
            </a:r>
            <a:r>
              <a:rPr lang="he-IL" dirty="0"/>
              <a:t> נפרדים.</a:t>
            </a:r>
          </a:p>
          <a:p>
            <a:pPr lvl="1"/>
            <a:r>
              <a:rPr lang="he-IL" dirty="0">
                <a:solidFill>
                  <a:srgbClr val="FFFF00"/>
                </a:solidFill>
              </a:rPr>
              <a:t>מתנדב הנושא נשק שלא במסגרת הפעילות (בשגרה), יישא עמו בהשיג יד אפודה וכובע זיהוי למקרה ויקלע לאירוע פתע, לצורך זיהויו באירוע.</a:t>
            </a:r>
          </a:p>
          <a:p>
            <a:endParaRPr lang="he-IL" dirty="0"/>
          </a:p>
        </p:txBody>
      </p:sp>
    </p:spTree>
    <p:extLst>
      <p:ext uri="{BB962C8B-B14F-4D97-AF65-F5344CB8AC3E}">
        <p14:creationId xmlns:p14="http://schemas.microsoft.com/office/powerpoint/2010/main" val="3444784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הגבלות וסייגים</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fontScale="85000" lnSpcReduction="10000"/>
          </a:bodyPr>
          <a:lstStyle/>
          <a:p>
            <a:r>
              <a:rPr lang="he-IL" dirty="0"/>
              <a:t>כלל מגבלות ההפעלה החלות על מתנדבי </a:t>
            </a:r>
            <a:r>
              <a:rPr lang="he-IL" dirty="0" err="1"/>
              <a:t>המשא"ז</a:t>
            </a:r>
            <a:r>
              <a:rPr lang="he-IL" dirty="0"/>
              <a:t>, כקבוע בנוהל אגף מבצעים  מס' 220.70.12 "הוצאת מתנדבים לפעילות </a:t>
            </a:r>
            <a:r>
              <a:rPr lang="he-IL" dirty="0" err="1"/>
              <a:t>במשא"ז</a:t>
            </a:r>
            <a:r>
              <a:rPr lang="he-IL" dirty="0"/>
              <a:t>", יחולו גם על מתנדבי כיתת הכוננות.</a:t>
            </a:r>
          </a:p>
          <a:p>
            <a:r>
              <a:rPr lang="he-IL" dirty="0"/>
              <a:t>חל איסור על מתנדבים להשתמש בציוד היחידה, שלא במסגרת מילוי תפקיד ביחידה.</a:t>
            </a:r>
          </a:p>
          <a:p>
            <a:r>
              <a:rPr lang="he-IL" dirty="0">
                <a:solidFill>
                  <a:srgbClr val="FFFF00"/>
                </a:solidFill>
              </a:rPr>
              <a:t>חל איסור על המתנדב לקיים ראיונות לתקשורת הנוגעים לנושאים להם נחשף במסגרת פעילותו, או להעביר לכל גורם שהוא, מידע או חומר תיעוד שקשור לפעילותו, בהתאם לסעיף 5 לחוק המשטרה וסעיף 117 לחוק העונשין.</a:t>
            </a:r>
          </a:p>
          <a:p>
            <a:r>
              <a:rPr lang="he-IL" dirty="0"/>
              <a:t>מתנדבי כיתת כוננות יישובית לא יפעלו במשימות אבטחה מחוץ ליישובם.</a:t>
            </a:r>
          </a:p>
          <a:p>
            <a:r>
              <a:rPr lang="he-IL" dirty="0"/>
              <a:t>מתנדבי כיתת כוננות יישובית לא יפעלו בפעילות שגרתית יזומה אלא להגנה על יישובם בעת אירוע.</a:t>
            </a:r>
          </a:p>
          <a:p>
            <a:endParaRPr lang="he-IL" dirty="0"/>
          </a:p>
          <a:p>
            <a:endParaRPr lang="he-IL" dirty="0"/>
          </a:p>
        </p:txBody>
      </p:sp>
    </p:spTree>
    <p:extLst>
      <p:ext uri="{BB962C8B-B14F-4D97-AF65-F5344CB8AC3E}">
        <p14:creationId xmlns:p14="http://schemas.microsoft.com/office/powerpoint/2010/main" val="1892318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זכויות מתנדב כיתת 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b="1" u="sng" dirty="0"/>
              <a:t>כלכלה</a:t>
            </a:r>
            <a:r>
              <a:rPr lang="he-IL" dirty="0"/>
              <a:t>: מתנדב המבצע פעילות מבצעית שוטפת כבשגרה במינימום שעות נדרשות למשמרת, יהיה זכאי לכלכלה.</a:t>
            </a:r>
          </a:p>
          <a:p>
            <a:r>
              <a:rPr lang="he-IL" b="1" u="sng" dirty="0" err="1"/>
              <a:t>מולטיפאס</a:t>
            </a:r>
            <a:r>
              <a:rPr lang="he-IL" dirty="0"/>
              <a:t>: מתנדב כ"כ זכאי לקבל כרטיס </a:t>
            </a:r>
            <a:r>
              <a:rPr lang="he-IL" dirty="0" err="1"/>
              <a:t>מולטיפאס</a:t>
            </a:r>
            <a:r>
              <a:rPr lang="he-IL" dirty="0"/>
              <a:t>. הניפוק הוא אוטומטי, והכרטיס ישלח ישירות לכתובת המתנדב לאחר גיוסו. הכרטיס בתוקף רק למתנדבים פעילים, בתום ההתנדבות יש למסור את הכרטיס למפקד.</a:t>
            </a:r>
          </a:p>
          <a:p>
            <a:r>
              <a:rPr lang="he-IL" b="1" u="sng" dirty="0"/>
              <a:t>קרנות השוטרים</a:t>
            </a:r>
            <a:r>
              <a:rPr lang="he-IL" b="1" dirty="0"/>
              <a:t>:</a:t>
            </a:r>
            <a:r>
              <a:rPr lang="he-IL" dirty="0"/>
              <a:t> חברות בארגון קרנות השוטרים (מידע בהמשך).</a:t>
            </a:r>
          </a:p>
          <a:p>
            <a:r>
              <a:rPr lang="he-IL" b="1" u="sng" dirty="0"/>
              <a:t>מדים</a:t>
            </a:r>
            <a:r>
              <a:rPr lang="he-IL" dirty="0"/>
              <a:t>: תנופק למתנדבי כיתת כוננות חולצה טקטית.</a:t>
            </a:r>
          </a:p>
          <a:p>
            <a:endParaRPr lang="he-IL" dirty="0"/>
          </a:p>
        </p:txBody>
      </p:sp>
    </p:spTree>
    <p:extLst>
      <p:ext uri="{BB962C8B-B14F-4D97-AF65-F5344CB8AC3E}">
        <p14:creationId xmlns:p14="http://schemas.microsoft.com/office/powerpoint/2010/main" val="1484493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r>
              <a:rPr lang="he-IL" dirty="0"/>
              <a:t>הקדמה</a:t>
            </a:r>
          </a:p>
        </p:txBody>
      </p:sp>
      <p:sp>
        <p:nvSpPr>
          <p:cNvPr id="14" name="מציין מיקום תוכן 13"/>
          <p:cNvSpPr>
            <a:spLocks noGrp="1"/>
          </p:cNvSpPr>
          <p:nvPr>
            <p:ph idx="1"/>
          </p:nvPr>
        </p:nvSpPr>
        <p:spPr/>
        <p:txBody>
          <a:bodyPr rtlCol="1">
            <a:normAutofit fontScale="92500" lnSpcReduction="10000"/>
          </a:bodyPr>
          <a:lstStyle/>
          <a:p>
            <a:pPr marL="0" indent="0">
              <a:buNone/>
            </a:pPr>
            <a:r>
              <a:rPr lang="he-IL" sz="3200" b="1" u="sng" dirty="0">
                <a:latin typeface="Calibri" panose="020F0502020204030204" pitchFamily="34" charset="0"/>
                <a:ea typeface="Calibri" panose="020F0502020204030204" pitchFamily="34" charset="0"/>
                <a:cs typeface="Calibri" panose="020F0502020204030204" pitchFamily="34" charset="0"/>
              </a:rPr>
              <a:t>מתנדבי כיתות הכוננות היקרים של משטרת ישראל,</a:t>
            </a:r>
          </a:p>
          <a:p>
            <a:pPr marL="0" indent="0">
              <a:buNone/>
            </a:pPr>
            <a:r>
              <a:rPr lang="he-IL" sz="3200" dirty="0">
                <a:latin typeface="Calibri" panose="020F0502020204030204" pitchFamily="34" charset="0"/>
                <a:ea typeface="Calibri" panose="020F0502020204030204" pitchFamily="34" charset="0"/>
                <a:cs typeface="Calibri" panose="020F0502020204030204" pitchFamily="34" charset="0"/>
              </a:rPr>
              <a:t>אנו מודים לכם על התנדבותכם בכיתות הכוננות של משטרת ישראל.</a:t>
            </a:r>
          </a:p>
          <a:p>
            <a:pPr marL="0" indent="0">
              <a:buNone/>
            </a:pPr>
            <a:r>
              <a:rPr lang="he-IL" sz="3200" dirty="0">
                <a:latin typeface="Calibri" panose="020F0502020204030204" pitchFamily="34" charset="0"/>
                <a:ea typeface="Calibri" panose="020F0502020204030204" pitchFamily="34" charset="0"/>
                <a:cs typeface="Calibri" panose="020F0502020204030204" pitchFamily="34" charset="0"/>
              </a:rPr>
              <a:t>אתר זה בא במטרה להסביר לכם על ייעוד, משימות, עקרונות מנחים, תבחינים להתנדבות ועוד.  </a:t>
            </a:r>
            <a:r>
              <a:rPr lang="he-IL" sz="3200" b="1" dirty="0">
                <a:latin typeface="Calibri" panose="020F0502020204030204" pitchFamily="34" charset="0"/>
                <a:ea typeface="Calibri" panose="020F0502020204030204" pitchFamily="34" charset="0"/>
                <a:cs typeface="Calibri" panose="020F0502020204030204" pitchFamily="34" charset="0"/>
              </a:rPr>
              <a:t>אנא קראו את כל המידע בו  בעיון</a:t>
            </a:r>
            <a:r>
              <a:rPr lang="he-IL" sz="32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he-IL" sz="3200" dirty="0">
                <a:latin typeface="Calibri" panose="020F0502020204030204" pitchFamily="34" charset="0"/>
                <a:ea typeface="Calibri" panose="020F0502020204030204" pitchFamily="34" charset="0"/>
                <a:cs typeface="Calibri" panose="020F0502020204030204" pitchFamily="34" charset="0"/>
              </a:rPr>
              <a:t>נודה לכם על סיוע בהפניית אזרחים נוספים להתנדב בכיתות הכוננות של משטרת ישראל.  הקישור והפרטים נמצאים בהמשך.</a:t>
            </a:r>
          </a:p>
          <a:p>
            <a:pPr marL="0" indent="0">
              <a:buNone/>
            </a:pPr>
            <a:endParaRPr lang="he-IL" sz="32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he-IL" sz="3200" dirty="0">
                <a:latin typeface="Calibri" panose="020F0502020204030204" pitchFamily="34" charset="0"/>
                <a:ea typeface="Calibri" panose="020F0502020204030204" pitchFamily="34" charset="0"/>
                <a:cs typeface="Calibri" panose="020F0502020204030204" pitchFamily="34" charset="0"/>
              </a:rPr>
              <a:t>					</a:t>
            </a:r>
            <a:r>
              <a:rPr lang="he-IL" sz="3200" i="1" dirty="0">
                <a:latin typeface="Calibri" panose="020F0502020204030204" pitchFamily="34" charset="0"/>
                <a:ea typeface="Calibri" panose="020F0502020204030204" pitchFamily="34" charset="0"/>
                <a:cs typeface="Calibri" panose="020F0502020204030204" pitchFamily="34" charset="0"/>
              </a:rPr>
              <a:t>מחלקת מתנדבים, מטה ארצי</a:t>
            </a:r>
            <a:br>
              <a:rPr lang="en-US" sz="3200" i="1" dirty="0">
                <a:latin typeface="Calibri" panose="020F0502020204030204" pitchFamily="34" charset="0"/>
                <a:ea typeface="Calibri" panose="020F0502020204030204" pitchFamily="34" charset="0"/>
                <a:cs typeface="Calibri" panose="020F0502020204030204" pitchFamily="34" charset="0"/>
              </a:rPr>
            </a:br>
            <a:r>
              <a:rPr lang="he-IL" sz="3200" i="1" dirty="0">
                <a:latin typeface="Calibri" panose="020F0502020204030204" pitchFamily="34" charset="0"/>
                <a:ea typeface="Calibri" panose="020F0502020204030204" pitchFamily="34" charset="0"/>
                <a:cs typeface="Calibri" panose="020F0502020204030204" pitchFamily="34" charset="0"/>
              </a:rPr>
              <a:t>					משטרת ישראל</a:t>
            </a:r>
          </a:p>
        </p:txBody>
      </p:sp>
      <p:pic>
        <p:nvPicPr>
          <p:cNvPr id="4" name="Picture 3">
            <a:extLst>
              <a:ext uri="{FF2B5EF4-FFF2-40B4-BE49-F238E27FC236}">
                <a16:creationId xmlns:a16="http://schemas.microsoft.com/office/drawing/2014/main" id="{7420EE1D-F46E-49D7-9BCB-253D5E03ECB8}"/>
              </a:ext>
            </a:extLst>
          </p:cNvPr>
          <p:cNvPicPr>
            <a:picLocks noChangeAspect="1"/>
          </p:cNvPicPr>
          <p:nvPr/>
        </p:nvPicPr>
        <p:blipFill>
          <a:blip r:embed="rId3"/>
          <a:stretch>
            <a:fillRect/>
          </a:stretch>
        </p:blipFill>
        <p:spPr>
          <a:xfrm>
            <a:off x="33522" y="0"/>
            <a:ext cx="2631890" cy="83820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הפסקת חברות בכיתת 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dirty="0"/>
              <a:t>משטרת ישראל רשאית להפסיק את חברותו של מתנדב כיתת כוננות  באחד מהמקרים הבאים:</a:t>
            </a:r>
          </a:p>
          <a:p>
            <a:r>
              <a:rPr lang="he-IL" dirty="0"/>
              <a:t>מתנדב אשר נקרא לפעילות ולא יכול היה להתייצב 3 פעמים ברצף. </a:t>
            </a:r>
          </a:p>
          <a:p>
            <a:r>
              <a:rPr lang="he-IL" dirty="0"/>
              <a:t>מתנדב אשר לא היה בר-השגה, פעמיים מתוך 3 קריאות הזעקה.</a:t>
            </a:r>
          </a:p>
          <a:p>
            <a:r>
              <a:rPr lang="he-IL" dirty="0"/>
              <a:t>מתנדב שלא ביצע אימוני שימור כשירות כנדרש, ולא התייצב להשלים האימונים משך שנה.</a:t>
            </a:r>
          </a:p>
          <a:p>
            <a:r>
              <a:rPr lang="he-IL" dirty="0"/>
              <a:t>מתנדב שפעל בניגוד להוראות, פקודות, נהלים או חוק.</a:t>
            </a:r>
          </a:p>
          <a:p>
            <a:endParaRPr lang="he-IL" dirty="0"/>
          </a:p>
          <a:p>
            <a:endParaRPr lang="he-IL" dirty="0"/>
          </a:p>
          <a:p>
            <a:endParaRPr lang="he-IL" dirty="0"/>
          </a:p>
        </p:txBody>
      </p:sp>
    </p:spTree>
    <p:extLst>
      <p:ext uri="{BB962C8B-B14F-4D97-AF65-F5344CB8AC3E}">
        <p14:creationId xmlns:p14="http://schemas.microsoft.com/office/powerpoint/2010/main" val="2846890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217D3673-6CF4-412B-80D4-5D1CC5BE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 y="0"/>
            <a:ext cx="12188825" cy="1925218"/>
          </a:xfrm>
          <a:prstGeom prst="rect">
            <a:avLst/>
          </a:prstGeom>
        </p:spPr>
      </p:pic>
      <p:sp>
        <p:nvSpPr>
          <p:cNvPr id="3" name="כותרת 2"/>
          <p:cNvSpPr>
            <a:spLocks noGrp="1"/>
          </p:cNvSpPr>
          <p:nvPr>
            <p:ph type="ctrTitle"/>
          </p:nvPr>
        </p:nvSpPr>
        <p:spPr>
          <a:xfrm>
            <a:off x="1218883" y="1905002"/>
            <a:ext cx="9751060" cy="1523998"/>
          </a:xfrm>
        </p:spPr>
        <p:txBody>
          <a:bodyPr rtlCol="1"/>
          <a:lstStyle/>
          <a:p>
            <a:pPr rtl="1"/>
            <a:r>
              <a:rPr lang="he-IL" dirty="0"/>
              <a:t>משטרת ישראל מודה לך!</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משנה 1"/>
          <p:cNvSpPr>
            <a:spLocks noGrp="1"/>
          </p:cNvSpPr>
          <p:nvPr>
            <p:ph type="subTitle" idx="1"/>
          </p:nvPr>
        </p:nvSpPr>
        <p:spPr>
          <a:xfrm>
            <a:off x="3273742" y="5556710"/>
            <a:ext cx="7847330" cy="1016000"/>
          </a:xfrm>
        </p:spPr>
        <p:txBody>
          <a:bodyPr rtlCol="1">
            <a:normAutofit fontScale="92500" lnSpcReduction="20000"/>
          </a:bodyPr>
          <a:lstStyle/>
          <a:p>
            <a:pPr rtl="1"/>
            <a:r>
              <a:rPr lang="he-IL" dirty="0"/>
              <a:t>למידע נוסף, שאלות, הצעות, ניתן לפנות למחלקת מתנדבים של משטרת ישראל, באתר</a:t>
            </a:r>
            <a:br>
              <a:rPr lang="en-US" dirty="0"/>
            </a:br>
            <a:r>
              <a:rPr lang="en-US" dirty="0">
                <a:hlinkClick r:id="rId4"/>
              </a:rPr>
              <a:t>https://police.gov.il/m</a:t>
            </a:r>
            <a:r>
              <a:rPr lang="en-US" dirty="0"/>
              <a:t> </a:t>
            </a: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15" name="Picture 14">
            <a:extLst>
              <a:ext uri="{FF2B5EF4-FFF2-40B4-BE49-F238E27FC236}">
                <a16:creationId xmlns:a16="http://schemas.microsoft.com/office/drawing/2014/main" id="{2DCA9635-EEF4-4205-9D7F-C01F0082905B}"/>
              </a:ext>
            </a:extLst>
          </p:cNvPr>
          <p:cNvPicPr>
            <a:picLocks noChangeAspect="1"/>
          </p:cNvPicPr>
          <p:nvPr/>
        </p:nvPicPr>
        <p:blipFill>
          <a:blip r:embed="rId5"/>
          <a:stretch>
            <a:fillRect/>
          </a:stretch>
        </p:blipFill>
        <p:spPr>
          <a:xfrm>
            <a:off x="3273742" y="3429000"/>
            <a:ext cx="5943600" cy="1892908"/>
          </a:xfrm>
          <a:prstGeom prst="rect">
            <a:avLst/>
          </a:prstGeom>
        </p:spPr>
      </p:pic>
      <p:pic>
        <p:nvPicPr>
          <p:cNvPr id="5" name="Picture 4">
            <a:extLst>
              <a:ext uri="{FF2B5EF4-FFF2-40B4-BE49-F238E27FC236}">
                <a16:creationId xmlns:a16="http://schemas.microsoft.com/office/drawing/2014/main" id="{3646556E-759C-4B7D-BA89-983D61CD7A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541" y="4566110"/>
            <a:ext cx="1981200" cy="1981200"/>
          </a:xfrm>
          <a:prstGeom prst="rect">
            <a:avLst/>
          </a:prstGeom>
        </p:spPr>
      </p:pic>
    </p:spTree>
    <p:extLst>
      <p:ext uri="{BB962C8B-B14F-4D97-AF65-F5344CB8AC3E}">
        <p14:creationId xmlns:p14="http://schemas.microsoft.com/office/powerpoint/2010/main" val="10523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305D-6DD9-404F-9A6B-5D1F3DEB65D7}"/>
              </a:ext>
            </a:extLst>
          </p:cNvPr>
          <p:cNvSpPr>
            <a:spLocks noGrp="1"/>
          </p:cNvSpPr>
          <p:nvPr>
            <p:ph type="title"/>
          </p:nvPr>
        </p:nvSpPr>
        <p:spPr>
          <a:xfrm>
            <a:off x="2665412" y="482600"/>
            <a:ext cx="8609251" cy="838200"/>
          </a:xfrm>
        </p:spPr>
        <p:txBody>
          <a:bodyPr/>
          <a:lstStyle/>
          <a:p>
            <a:r>
              <a:rPr lang="he-IL" dirty="0"/>
              <a:t>ייעוד ומשימות של כיתת הכוננות</a:t>
            </a:r>
          </a:p>
        </p:txBody>
      </p:sp>
      <p:sp>
        <p:nvSpPr>
          <p:cNvPr id="3" name="Content Placeholder 2">
            <a:extLst>
              <a:ext uri="{FF2B5EF4-FFF2-40B4-BE49-F238E27FC236}">
                <a16:creationId xmlns:a16="http://schemas.microsoft.com/office/drawing/2014/main" id="{31015428-6D70-450B-8EBB-3FD4C9C08B47}"/>
              </a:ext>
            </a:extLst>
          </p:cNvPr>
          <p:cNvSpPr>
            <a:spLocks noGrp="1"/>
          </p:cNvSpPr>
          <p:nvPr>
            <p:ph idx="1"/>
          </p:nvPr>
        </p:nvSpPr>
        <p:spPr>
          <a:xfrm>
            <a:off x="914163" y="1524000"/>
            <a:ext cx="10360500" cy="4749801"/>
          </a:xfrm>
        </p:spPr>
        <p:txBody>
          <a:bodyPr/>
          <a:lstStyle/>
          <a:p>
            <a:pPr marL="0" indent="0">
              <a:buNone/>
            </a:pPr>
            <a:r>
              <a:rPr lang="he-IL" dirty="0"/>
              <a:t>כיתת הכוננות מהווה כוח עתודה מבצעי של מתנדבי משטרה מאורגנים, מאומנים וחמושים, תחת פיקוד המשטרה. </a:t>
            </a:r>
            <a:br>
              <a:rPr lang="en-US" dirty="0"/>
            </a:br>
            <a:r>
              <a:rPr lang="he-IL" dirty="0" err="1"/>
              <a:t>כח</a:t>
            </a:r>
            <a:r>
              <a:rPr lang="he-IL" dirty="0"/>
              <a:t> שזמין להפעלה מהירה ולסיוע לכוחות המשטרה בפעילות שהמשטרה מוסמכת לעשות, למען שמירת בטחון הנפש והרכוש מפני פגיעת איבה, לרבות מכלול הפעולות הראשוניות לסיכול פח"ע ומניעת פגיעה בחיי אדם, חתירה למגע עם מחבלים, סריקות מבית לבית, בידוד זירה עד להגעת כוחות מקצועיים, וכן תגבור מערך האבטחה בישוב בהינתן התרעה ממוקדת או בקרת אירוע ביטחוני.</a:t>
            </a:r>
          </a:p>
          <a:p>
            <a:endParaRPr lang="he-IL" dirty="0"/>
          </a:p>
        </p:txBody>
      </p:sp>
    </p:spTree>
    <p:extLst>
      <p:ext uri="{BB962C8B-B14F-4D97-AF65-F5344CB8AC3E}">
        <p14:creationId xmlns:p14="http://schemas.microsoft.com/office/powerpoint/2010/main" val="15846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305D-6DD9-404F-9A6B-5D1F3DEB65D7}"/>
              </a:ext>
            </a:extLst>
          </p:cNvPr>
          <p:cNvSpPr>
            <a:spLocks noGrp="1"/>
          </p:cNvSpPr>
          <p:nvPr>
            <p:ph type="title"/>
          </p:nvPr>
        </p:nvSpPr>
        <p:spPr>
          <a:xfrm>
            <a:off x="2665412" y="482600"/>
            <a:ext cx="8609251" cy="838200"/>
          </a:xfrm>
        </p:spPr>
        <p:txBody>
          <a:bodyPr/>
          <a:lstStyle/>
          <a:p>
            <a:r>
              <a:rPr lang="he-IL" dirty="0"/>
              <a:t>משימות מתנדבי כיתת הכוננות </a:t>
            </a:r>
            <a:r>
              <a:rPr lang="he-IL" dirty="0">
                <a:solidFill>
                  <a:srgbClr val="FFFF00"/>
                </a:solidFill>
              </a:rPr>
              <a:t>בשגרה</a:t>
            </a:r>
          </a:p>
        </p:txBody>
      </p:sp>
      <p:sp>
        <p:nvSpPr>
          <p:cNvPr id="3" name="Content Placeholder 2">
            <a:extLst>
              <a:ext uri="{FF2B5EF4-FFF2-40B4-BE49-F238E27FC236}">
                <a16:creationId xmlns:a16="http://schemas.microsoft.com/office/drawing/2014/main" id="{31015428-6D70-450B-8EBB-3FD4C9C08B47}"/>
              </a:ext>
            </a:extLst>
          </p:cNvPr>
          <p:cNvSpPr>
            <a:spLocks noGrp="1"/>
          </p:cNvSpPr>
          <p:nvPr>
            <p:ph idx="1"/>
          </p:nvPr>
        </p:nvSpPr>
        <p:spPr>
          <a:xfrm>
            <a:off x="914163" y="1524000"/>
            <a:ext cx="10360500" cy="4749801"/>
          </a:xfrm>
        </p:spPr>
        <p:txBody>
          <a:bodyPr>
            <a:normAutofit fontScale="92500" lnSpcReduction="20000"/>
          </a:bodyPr>
          <a:lstStyle/>
          <a:p>
            <a:r>
              <a:rPr lang="he-IL" dirty="0"/>
              <a:t>הפעלה במקרה של פיגוע ביטחוני.</a:t>
            </a:r>
          </a:p>
          <a:p>
            <a:r>
              <a:rPr lang="he-IL" dirty="0"/>
              <a:t>תגבור משימות אבטחה בזמן התרעות פח"ע ממוקדות.</a:t>
            </a:r>
          </a:p>
          <a:p>
            <a:r>
              <a:rPr lang="he-IL" dirty="0"/>
              <a:t>השתלבות במבצעי תחנה ובפעילות אבטחה באירועים כגון חגים, ימי אזכור, אירועים תחת כיפת תגובה ומחסומים סדורים במסגרת היערכויות בט"ש ובהתאם להתראות. </a:t>
            </a:r>
          </a:p>
          <a:p>
            <a:r>
              <a:rPr lang="he-IL" dirty="0"/>
              <a:t>שמירת כשירות מבצעית של כיתת הכוננות (אימונים/מטווחים, הדרכות, תרגילים).</a:t>
            </a:r>
          </a:p>
          <a:p>
            <a:r>
              <a:rPr lang="he-IL" dirty="0"/>
              <a:t>חיפוש נעדרים.</a:t>
            </a:r>
          </a:p>
          <a:p>
            <a:r>
              <a:rPr lang="he-IL" dirty="0"/>
              <a:t>פעולה כמתנדבי אבטחה בתחנה/יחידה - על פי מדיניות הפיקוד הטריטוריאלי.</a:t>
            </a:r>
          </a:p>
          <a:p>
            <a:endParaRPr lang="he-IL" dirty="0"/>
          </a:p>
        </p:txBody>
      </p:sp>
    </p:spTree>
    <p:extLst>
      <p:ext uri="{BB962C8B-B14F-4D97-AF65-F5344CB8AC3E}">
        <p14:creationId xmlns:p14="http://schemas.microsoft.com/office/powerpoint/2010/main" val="4053221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305D-6DD9-404F-9A6B-5D1F3DEB65D7}"/>
              </a:ext>
            </a:extLst>
          </p:cNvPr>
          <p:cNvSpPr>
            <a:spLocks noGrp="1"/>
          </p:cNvSpPr>
          <p:nvPr>
            <p:ph type="title"/>
          </p:nvPr>
        </p:nvSpPr>
        <p:spPr>
          <a:xfrm>
            <a:off x="2665412" y="482600"/>
            <a:ext cx="8609251" cy="838200"/>
          </a:xfrm>
        </p:spPr>
        <p:txBody>
          <a:bodyPr/>
          <a:lstStyle/>
          <a:p>
            <a:r>
              <a:rPr lang="he-IL" dirty="0"/>
              <a:t>משימות מתנדבי כיתת הכוננות בחירום </a:t>
            </a:r>
          </a:p>
        </p:txBody>
      </p:sp>
      <p:sp>
        <p:nvSpPr>
          <p:cNvPr id="3" name="Content Placeholder 2">
            <a:extLst>
              <a:ext uri="{FF2B5EF4-FFF2-40B4-BE49-F238E27FC236}">
                <a16:creationId xmlns:a16="http://schemas.microsoft.com/office/drawing/2014/main" id="{31015428-6D70-450B-8EBB-3FD4C9C08B47}"/>
              </a:ext>
            </a:extLst>
          </p:cNvPr>
          <p:cNvSpPr>
            <a:spLocks noGrp="1"/>
          </p:cNvSpPr>
          <p:nvPr>
            <p:ph idx="1"/>
          </p:nvPr>
        </p:nvSpPr>
        <p:spPr>
          <a:xfrm>
            <a:off x="914163" y="1524000"/>
            <a:ext cx="10360500" cy="4749801"/>
          </a:xfrm>
        </p:spPr>
        <p:txBody>
          <a:bodyPr>
            <a:normAutofit fontScale="92500" lnSpcReduction="20000"/>
          </a:bodyPr>
          <a:lstStyle/>
          <a:p>
            <a:pPr marL="0" indent="0">
              <a:buNone/>
            </a:pPr>
            <a:r>
              <a:rPr lang="he-IL" dirty="0"/>
              <a:t>בנוסף למשימות המבוצעות בשגרה, יפעלו המתנדבים בעת חירום במשימות האלו:</a:t>
            </a:r>
          </a:p>
          <a:p>
            <a:r>
              <a:rPr lang="he-IL" dirty="0"/>
              <a:t>כוח עתודה מבצעי, זמין להפעלה מהירה ולסיוע לכוחות התחנה בהגנה ושמירה על ביטחון הציבור ומניעת פגיעה בנפש וברכוש בעת אירוע פח"ע או בעת פרוץ פעולות איבה.</a:t>
            </a:r>
          </a:p>
          <a:p>
            <a:r>
              <a:rPr lang="he-IL" dirty="0"/>
              <a:t>העברת "מקל" לכוחות מקצועיים: איסוף מידע ראשוני מהשטח </a:t>
            </a:r>
            <a:br>
              <a:rPr lang="en-US" dirty="0"/>
            </a:br>
            <a:r>
              <a:rPr lang="he-IL" dirty="0"/>
              <a:t>(על מקום הפגיעה/הנזק, היקף נפגעים ומצבם, עדים, חשודים וכו'). </a:t>
            </a:r>
          </a:p>
          <a:p>
            <a:r>
              <a:rPr lang="he-IL" dirty="0"/>
              <a:t>סיוע לכוחות המשטרה באבטחת צירי תנועה.</a:t>
            </a:r>
          </a:p>
          <a:p>
            <a:r>
              <a:rPr lang="he-IL" dirty="0"/>
              <a:t>ביצוע סריקות לאיתור אדם, רכב או חפץ חשוד. </a:t>
            </a:r>
          </a:p>
          <a:p>
            <a:r>
              <a:rPr lang="he-IL" dirty="0"/>
              <a:t>סיוע בפינוי והכוונת אוכלוסייה מאזורי איום ואסון.</a:t>
            </a:r>
          </a:p>
          <a:p>
            <a:endParaRPr lang="he-IL" dirty="0"/>
          </a:p>
        </p:txBody>
      </p:sp>
    </p:spTree>
    <p:extLst>
      <p:ext uri="{BB962C8B-B14F-4D97-AF65-F5344CB8AC3E}">
        <p14:creationId xmlns:p14="http://schemas.microsoft.com/office/powerpoint/2010/main" val="926535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עקרונות מנחים</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כיתות הכוננות במשטרה יתבססו על הפעלת מתנדבי </a:t>
            </a:r>
            <a:r>
              <a:rPr lang="he-IL" dirty="0" err="1"/>
              <a:t>משא"ז</a:t>
            </a:r>
            <a:r>
              <a:rPr lang="he-IL" dirty="0"/>
              <a:t> שאושרו והוסמכו כמתנדבי אבטחה.</a:t>
            </a:r>
          </a:p>
          <a:p>
            <a:r>
              <a:rPr lang="he-IL" dirty="0"/>
              <a:t>כלל כיתות הכוננות הן תחת פיקודה של משטרת ישראל.</a:t>
            </a:r>
          </a:p>
          <a:p>
            <a:r>
              <a:rPr lang="he-IL" dirty="0"/>
              <a:t>כיתות הכוננות כפופות בהפעלה לתחנה הטריטוריאלית.</a:t>
            </a:r>
          </a:p>
          <a:p>
            <a:r>
              <a:rPr lang="he-IL" dirty="0"/>
              <a:t>כיתת הכוננות תורכב מתושבי המקום בלבד.</a:t>
            </a:r>
          </a:p>
          <a:p>
            <a:r>
              <a:rPr lang="he-IL" dirty="0"/>
              <a:t>המתנדבים רשאים לפעול בעת הזנקה גם ללא נוכחות שוטר בשגרה ובחירום.</a:t>
            </a:r>
          </a:p>
        </p:txBody>
      </p:sp>
    </p:spTree>
    <p:extLst>
      <p:ext uri="{BB962C8B-B14F-4D97-AF65-F5344CB8AC3E}">
        <p14:creationId xmlns:p14="http://schemas.microsoft.com/office/powerpoint/2010/main" val="234371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p:txBody>
          <a:bodyPr/>
          <a:lstStyle/>
          <a:p>
            <a:r>
              <a:rPr lang="he-IL" dirty="0"/>
              <a:t>עקרונות מנחים</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p:txBody>
          <a:bodyPr>
            <a:normAutofit/>
          </a:bodyPr>
          <a:lstStyle/>
          <a:p>
            <a:r>
              <a:rPr lang="he-IL" dirty="0"/>
              <a:t>הכיתה תתבסס על זמינותם של המתנדבים לקריאה והמצאות נשק וציוד ייעודי בביתם.</a:t>
            </a:r>
          </a:p>
          <a:p>
            <a:r>
              <a:rPr lang="he-IL" dirty="0"/>
              <a:t>ניתן להפעיל את המתנדבים גם במשימות אבטחה ובט"ש נוספות, זאת על פי מדיניות הפיקוד הטריטוריאלי ותוך תיאום ציפיות עם מתנדבי כיתת הכוננות.</a:t>
            </a:r>
          </a:p>
          <a:p>
            <a:r>
              <a:rPr lang="he-IL" dirty="0"/>
              <a:t>בעת הפעלת המתנדבים יחולו לגביהם כל החובות, הזכויות והחסיונות החלות על מתנדבי משטרת ישראל והם יישאו תעודת מתנדב במשטרת ישראל.</a:t>
            </a:r>
          </a:p>
          <a:p>
            <a:endParaRPr lang="he-IL" dirty="0"/>
          </a:p>
        </p:txBody>
      </p:sp>
    </p:spTree>
    <p:extLst>
      <p:ext uri="{BB962C8B-B14F-4D97-AF65-F5344CB8AC3E}">
        <p14:creationId xmlns:p14="http://schemas.microsoft.com/office/powerpoint/2010/main" val="1448675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תבחינים להתנדבות בכיתת הכוננות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u="sng" dirty="0"/>
              <a:t>עמידה בתנאי סף:</a:t>
            </a:r>
            <a:endParaRPr lang="en-US" u="sng" dirty="0"/>
          </a:p>
          <a:p>
            <a:r>
              <a:rPr lang="he-IL" dirty="0"/>
              <a:t>גיל גיוס פורמאלי – 21 עד 64.</a:t>
            </a:r>
            <a:endParaRPr lang="en-US" dirty="0"/>
          </a:p>
          <a:p>
            <a:r>
              <a:rPr lang="he-IL" dirty="0"/>
              <a:t>חריגי גיל גיוס – מגיל 64 ומעלה עד גיל 68 (לא כולל) באישור ראש ענף מתנדבים מחוז/מג"ב ואישור רופא משטרתי (לכל מועמד).</a:t>
            </a:r>
            <a:endParaRPr lang="en-US" dirty="0"/>
          </a:p>
          <a:p>
            <a:r>
              <a:rPr lang="he-IL" dirty="0"/>
              <a:t>גיל הפעלה פורמלי – עד גיל 65.</a:t>
            </a:r>
            <a:endParaRPr lang="en-US" dirty="0"/>
          </a:p>
        </p:txBody>
      </p:sp>
    </p:spTree>
    <p:extLst>
      <p:ext uri="{BB962C8B-B14F-4D97-AF65-F5344CB8AC3E}">
        <p14:creationId xmlns:p14="http://schemas.microsoft.com/office/powerpoint/2010/main" val="1735541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תבחינים להתנדבות בכיתת הכוננות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u="sng" dirty="0"/>
              <a:t>עמידה בתנאי סף:</a:t>
            </a:r>
            <a:endParaRPr lang="en-US" u="sng" dirty="0"/>
          </a:p>
          <a:p>
            <a:r>
              <a:rPr lang="he-IL" dirty="0"/>
              <a:t>מגיל 65 ומעלה ועד גיל 67 – באישור ראש ענף מתנדבים מחוז/מג"ב.</a:t>
            </a:r>
            <a:endParaRPr lang="en-US" dirty="0"/>
          </a:p>
          <a:p>
            <a:r>
              <a:rPr lang="he-IL" dirty="0"/>
              <a:t>מגיל 67 ומעלה עד גיל 69 באישור ראש ענף מתנדבים מחוז/מג"ב + אישור רופא משטרתי.</a:t>
            </a:r>
            <a:endParaRPr lang="en-US" dirty="0"/>
          </a:p>
          <a:p>
            <a:r>
              <a:rPr lang="he-IL" dirty="0"/>
              <a:t>ביום בו מלאו למתנדב 69 – סיום התנדבות.</a:t>
            </a:r>
            <a:endParaRPr lang="en-US" dirty="0"/>
          </a:p>
          <a:p>
            <a:r>
              <a:rPr lang="he-IL" dirty="0"/>
              <a:t>תוקף החרגת ראש ענף מתנדבים  - עד שנה בלבד, תוקף אישור רופא משטרתי עד שנה בלבד (נדרש לחדש אישורי ההחרגות מידי שנה).</a:t>
            </a:r>
            <a:endParaRPr lang="en-US" dirty="0"/>
          </a:p>
        </p:txBody>
      </p:sp>
    </p:spTree>
    <p:extLst>
      <p:ext uri="{BB962C8B-B14F-4D97-AF65-F5344CB8AC3E}">
        <p14:creationId xmlns:p14="http://schemas.microsoft.com/office/powerpoint/2010/main" val="3025323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מוקדי אדום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80_TF02804895.potx" id="{BCFB1343-56A8-4507-9590-286BF11CB4A8}" vid="{F42F9B7D-A924-4B51-9BF2-CA655204E2BE}"/>
    </a:ext>
  </a:extLst>
</a:theme>
</file>

<file path=ppt/theme/theme2.xml><?xml version="1.0" encoding="utf-8"?>
<a:theme xmlns:a="http://schemas.openxmlformats.org/drawingml/2006/main" name="ערכת נושא של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ערכת נושא של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purl.org/dc/elements/1.1/"/>
    <ds:schemaRef ds:uri="http://purl.org/dc/dcmitype/"/>
    <ds:schemaRef ds:uri="http://schemas.microsoft.com/office/2006/documentManagement/types"/>
    <ds:schemaRef ds:uri="http://www.w3.org/XML/1998/namespace"/>
    <ds:schemaRef ds:uri="4873beb7-5857-4685-be1f-d57550cc96cc"/>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מצגת קווים מוקדיים בצבע אדום (מסך רחב)</Template>
  <TotalTime>566</TotalTime>
  <Words>1443</Words>
  <Application>Microsoft Office PowerPoint</Application>
  <PresentationFormat>Custom</PresentationFormat>
  <Paragraphs>129</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Tahoma</vt:lpstr>
      <vt:lpstr>מוקדי אדום 16x9</vt:lpstr>
      <vt:lpstr>כיתת הכוננות – משטרת ישראל</vt:lpstr>
      <vt:lpstr>הקדמה</vt:lpstr>
      <vt:lpstr>ייעוד ומשימות של כיתת הכוננות</vt:lpstr>
      <vt:lpstr>משימות מתנדבי כיתת הכוננות בשגרה</vt:lpstr>
      <vt:lpstr>משימות מתנדבי כיתת הכוננות בחירום </vt:lpstr>
      <vt:lpstr>עקרונות מנחים</vt:lpstr>
      <vt:lpstr>עקרונות מנחים</vt:lpstr>
      <vt:lpstr>תבחינים להתנדבות בכיתת הכוננות</vt:lpstr>
      <vt:lpstr>תבחינים להתנדבות בכיתת הכוננות</vt:lpstr>
      <vt:lpstr>תבחינים להתנדבות בכיתת הכוננות</vt:lpstr>
      <vt:lpstr>תבחינים להתנדבות בכיתת הכוננות</vt:lpstr>
      <vt:lpstr>הדרכה ואימונים – תוכנית הכשרה</vt:lpstr>
      <vt:lpstr>תכנית שמירת כשירות מבצעית</vt:lpstr>
      <vt:lpstr>ציוד לכיתות כוננות</vt:lpstr>
      <vt:lpstr>שימוש בציוד משטרתי</vt:lpstr>
      <vt:lpstr>שימוש בציוד משטרתי</vt:lpstr>
      <vt:lpstr>שימוש בציוד משטרתי</vt:lpstr>
      <vt:lpstr>הגבלות וסייגים</vt:lpstr>
      <vt:lpstr>זכויות מתנדב כיתת כוננות</vt:lpstr>
      <vt:lpstr>הפסקת חברות בכיתת כוננות</vt:lpstr>
      <vt:lpstr>משטרת ישראל מודה לך!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תובנות לשיתוף</dc:title>
  <dc:creator>ערן אופק</dc:creator>
  <cp:lastModifiedBy>ערן אופק</cp:lastModifiedBy>
  <cp:revision>30</cp:revision>
  <dcterms:created xsi:type="dcterms:W3CDTF">2023-12-19T07:42:19Z</dcterms:created>
  <dcterms:modified xsi:type="dcterms:W3CDTF">2024-03-01T09:56:13Z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