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56" r:id="rId3"/>
    <p:sldId id="270" r:id="rId4"/>
    <p:sldId id="273" r:id="rId5"/>
    <p:sldId id="263" r:id="rId6"/>
    <p:sldId id="283" r:id="rId7"/>
    <p:sldId id="274" r:id="rId8"/>
    <p:sldId id="282" r:id="rId9"/>
    <p:sldId id="271" r:id="rId10"/>
    <p:sldId id="284" r:id="rId11"/>
    <p:sldId id="281" r:id="rId12"/>
    <p:sldId id="266" r:id="rId13"/>
    <p:sldId id="276" r:id="rId14"/>
    <p:sldId id="275" r:id="rId15"/>
    <p:sldId id="278" r:id="rId16"/>
    <p:sldId id="272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80" r:id="rId25"/>
    <p:sldId id="292" r:id="rId26"/>
    <p:sldId id="293" r:id="rId27"/>
    <p:sldId id="26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6" autoAdjust="0"/>
    <p:restoredTop sz="86679" autoAdjust="0"/>
  </p:normalViewPr>
  <p:slideViewPr>
    <p:cSldViewPr snapToGrid="0" showGuides="1">
      <p:cViewPr varScale="1">
        <p:scale>
          <a:sx n="63" d="100"/>
          <a:sy n="63" d="100"/>
        </p:scale>
        <p:origin x="966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Aging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098050173034918"/>
          <c:y val="0.11732699211016871"/>
          <c:w val="0.82483237558919265"/>
          <c:h val="0.7422117930012742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name>추세선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-0.53450761440206029"/>
                  <c:y val="-0.3882536263434084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Sheet1!$A$2:$A$23</c:f>
              <c:numCache>
                <c:formatCode>General</c:formatCode>
                <c:ptCount val="22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1.9875</c:v>
                </c:pt>
                <c:pt idx="1">
                  <c:v>1.8856250000000001</c:v>
                </c:pt>
                <c:pt idx="2">
                  <c:v>2.30125</c:v>
                </c:pt>
                <c:pt idx="3">
                  <c:v>2.5401470588235302</c:v>
                </c:pt>
                <c:pt idx="4">
                  <c:v>2.1758156028368698</c:v>
                </c:pt>
                <c:pt idx="5">
                  <c:v>2.17636871508379</c:v>
                </c:pt>
                <c:pt idx="6">
                  <c:v>2.41874999999999</c:v>
                </c:pt>
                <c:pt idx="7">
                  <c:v>2.2070535714285699</c:v>
                </c:pt>
                <c:pt idx="8">
                  <c:v>2.48298245614034</c:v>
                </c:pt>
                <c:pt idx="9">
                  <c:v>1.9982648401826499</c:v>
                </c:pt>
                <c:pt idx="10">
                  <c:v>1.97597285067873</c:v>
                </c:pt>
                <c:pt idx="11">
                  <c:v>1.9711574074074001</c:v>
                </c:pt>
                <c:pt idx="12">
                  <c:v>2.0481313131313099</c:v>
                </c:pt>
                <c:pt idx="13">
                  <c:v>2.0582580645161199</c:v>
                </c:pt>
                <c:pt idx="14">
                  <c:v>1.89533333333333</c:v>
                </c:pt>
                <c:pt idx="15">
                  <c:v>1.9315555555555499</c:v>
                </c:pt>
                <c:pt idx="16">
                  <c:v>2.0772463768115901</c:v>
                </c:pt>
                <c:pt idx="17">
                  <c:v>1.55176470588235</c:v>
                </c:pt>
                <c:pt idx="18">
                  <c:v>1.4227586206896501</c:v>
                </c:pt>
                <c:pt idx="19">
                  <c:v>1.6272222222222199</c:v>
                </c:pt>
                <c:pt idx="20">
                  <c:v>1.4933333333333301</c:v>
                </c:pt>
                <c:pt idx="21">
                  <c:v>1.3979999999999999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572-49E7-B455-326843B28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7632136"/>
        <c:axId val="527629512"/>
      </c:scatterChart>
      <c:valAx>
        <c:axId val="527632136"/>
        <c:scaling>
          <c:orientation val="minMax"/>
          <c:max val="41"/>
          <c:min val="1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Age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7629512"/>
        <c:crosses val="autoZero"/>
        <c:crossBetween val="midCat"/>
        <c:majorUnit val="2"/>
      </c:valAx>
      <c:valAx>
        <c:axId val="527629512"/>
        <c:scaling>
          <c:orientation val="minMax"/>
          <c:min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WAR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7632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12749032969742"/>
          <c:y val="0.12726724300261932"/>
          <c:w val="0.12499998092535236"/>
          <c:h val="0.106762299777721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F98D9-72A1-4448-A501-22D28859E1CC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43B93-BF61-46C9-B5B2-EC0D8EC08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0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3B93-BF61-46C9-B5B2-EC0D8EC083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2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하고자 하는 것 </a:t>
            </a:r>
            <a:r>
              <a:rPr lang="en-US" altLang="ko-KR" dirty="0"/>
              <a:t>: </a:t>
            </a:r>
            <a:r>
              <a:rPr lang="ko-KR" altLang="en-US" dirty="0"/>
              <a:t>어떤 선수를 골라야 팀 승률을 올릴 수 있을까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여기서 우리가 </a:t>
            </a:r>
            <a:r>
              <a:rPr lang="en-US" altLang="ko-KR" dirty="0"/>
              <a:t>WAR </a:t>
            </a:r>
            <a:r>
              <a:rPr lang="ko-KR" altLang="en-US" dirty="0"/>
              <a:t>을 선택한 이유 </a:t>
            </a:r>
            <a:r>
              <a:rPr lang="en-US" altLang="ko-KR" dirty="0"/>
              <a:t>: </a:t>
            </a:r>
            <a:r>
              <a:rPr lang="ko-KR" altLang="en-US" dirty="0"/>
              <a:t>선수 개개인의 능력치를 나타낸 값이기 때문에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3B93-BF61-46C9-B5B2-EC0D8EC083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0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하고자 하는 것 </a:t>
            </a:r>
            <a:r>
              <a:rPr lang="en-US" altLang="ko-KR" dirty="0"/>
              <a:t>: </a:t>
            </a:r>
            <a:r>
              <a:rPr lang="ko-KR" altLang="en-US" dirty="0"/>
              <a:t>어떤 선수를 골라야 팀 승률을 올릴 수 있을까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여기서 우리가 </a:t>
            </a:r>
            <a:r>
              <a:rPr lang="en-US" altLang="ko-KR" dirty="0"/>
              <a:t>WAR </a:t>
            </a:r>
            <a:r>
              <a:rPr lang="ko-KR" altLang="en-US" dirty="0"/>
              <a:t>을 선택한 이유 </a:t>
            </a:r>
            <a:r>
              <a:rPr lang="en-US" altLang="ko-KR" dirty="0"/>
              <a:t>: </a:t>
            </a:r>
            <a:r>
              <a:rPr lang="ko-KR" altLang="en-US" dirty="0"/>
              <a:t>선수 개개인의 능력치를 나타낸 값이기 때문에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3B93-BF61-46C9-B5B2-EC0D8EC083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1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우린 투수 데이터 말고 타자 데이터 쓰기로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 </a:t>
            </a:r>
            <a:r>
              <a:rPr lang="en-US" altLang="ko-KR" dirty="0"/>
              <a:t>: </a:t>
            </a:r>
            <a:r>
              <a:rPr lang="ko-KR" altLang="en-US" dirty="0"/>
              <a:t>투수는 수비와 연관성이 있고</a:t>
            </a:r>
            <a:r>
              <a:rPr lang="en-US" altLang="ko-KR" dirty="0"/>
              <a:t>, </a:t>
            </a:r>
            <a:r>
              <a:rPr lang="ko-KR" altLang="en-US" dirty="0"/>
              <a:t>포수와의 호흡 또한 </a:t>
            </a:r>
            <a:r>
              <a:rPr lang="en-US" altLang="ko-KR" dirty="0"/>
              <a:t>Data</a:t>
            </a:r>
            <a:r>
              <a:rPr lang="ko-KR" altLang="en-US" dirty="0"/>
              <a:t>에 영향을 줄 것이라고 생각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허나</a:t>
            </a:r>
            <a:r>
              <a:rPr lang="en-US" altLang="ko-KR" dirty="0"/>
              <a:t>, </a:t>
            </a:r>
            <a:r>
              <a:rPr lang="ko-KR" altLang="en-US" dirty="0"/>
              <a:t>타자는 개개인의 능력이 중요함</a:t>
            </a:r>
            <a:r>
              <a:rPr lang="en-US" altLang="ko-KR" dirty="0"/>
              <a:t>. </a:t>
            </a:r>
            <a:r>
              <a:rPr lang="ko-KR" altLang="en-US" dirty="0"/>
              <a:t>그리하여 투수의 </a:t>
            </a:r>
            <a:r>
              <a:rPr lang="en-US" altLang="ko-KR" dirty="0"/>
              <a:t>WAR</a:t>
            </a:r>
            <a:r>
              <a:rPr lang="ko-KR" altLang="en-US" dirty="0"/>
              <a:t>이 팀 승률에 영향이 크긴 하지만</a:t>
            </a:r>
            <a:r>
              <a:rPr lang="en-US" altLang="ko-KR" dirty="0"/>
              <a:t>, </a:t>
            </a:r>
            <a:r>
              <a:rPr lang="ko-KR" altLang="en-US" dirty="0"/>
              <a:t>타자의 </a:t>
            </a:r>
            <a:r>
              <a:rPr lang="en-US" altLang="ko-KR" dirty="0"/>
              <a:t>WAR</a:t>
            </a:r>
            <a:r>
              <a:rPr lang="ko-KR" altLang="en-US" dirty="0"/>
              <a:t>에 대한 분석을 하기로 함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3B93-BF61-46C9-B5B2-EC0D8EC083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3B93-BF61-46C9-B5B2-EC0D8EC083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94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값들은 타자의 어떤 </a:t>
            </a:r>
            <a:r>
              <a:rPr lang="en-US" altLang="ko-KR" dirty="0"/>
              <a:t>Data</a:t>
            </a:r>
            <a:r>
              <a:rPr lang="ko-KR" altLang="en-US" dirty="0"/>
              <a:t>가 타자 </a:t>
            </a:r>
            <a:r>
              <a:rPr lang="en-US" altLang="ko-KR" dirty="0"/>
              <a:t>WAR, </a:t>
            </a:r>
            <a:r>
              <a:rPr lang="ko-KR" altLang="en-US" dirty="0"/>
              <a:t>팀 승률</a:t>
            </a:r>
            <a:r>
              <a:rPr lang="en-US" altLang="ko-KR" dirty="0"/>
              <a:t>, </a:t>
            </a:r>
            <a:r>
              <a:rPr lang="ko-KR" altLang="en-US" dirty="0"/>
              <a:t>팀 </a:t>
            </a:r>
            <a:r>
              <a:rPr lang="en-US" altLang="ko-KR" dirty="0"/>
              <a:t>WAR</a:t>
            </a:r>
            <a:r>
              <a:rPr lang="ko-KR" altLang="en-US" dirty="0"/>
              <a:t>에 영향을 미치는지에 대한 결과</a:t>
            </a:r>
            <a:r>
              <a:rPr lang="en-US" altLang="ko-KR" dirty="0"/>
              <a:t>. </a:t>
            </a:r>
            <a:r>
              <a:rPr lang="ko-KR" altLang="en-US" dirty="0"/>
              <a:t>위의 데이터가 좋은 선수를 얻게 된다면</a:t>
            </a:r>
            <a:r>
              <a:rPr lang="en-US" altLang="ko-KR" dirty="0"/>
              <a:t>, </a:t>
            </a:r>
            <a:r>
              <a:rPr lang="ko-KR" altLang="en-US" dirty="0"/>
              <a:t>팀의 승률을 올릴 것으로 기대됨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3B93-BF61-46C9-B5B2-EC0D8EC083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9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값들은 타자의 어떤 </a:t>
            </a:r>
            <a:r>
              <a:rPr lang="en-US" altLang="ko-KR" dirty="0"/>
              <a:t>Data</a:t>
            </a:r>
            <a:r>
              <a:rPr lang="ko-KR" altLang="en-US" dirty="0"/>
              <a:t>가 타자 </a:t>
            </a:r>
            <a:r>
              <a:rPr lang="en-US" altLang="ko-KR" dirty="0"/>
              <a:t>WAR, </a:t>
            </a:r>
            <a:r>
              <a:rPr lang="ko-KR" altLang="en-US" dirty="0"/>
              <a:t>팀 승률</a:t>
            </a:r>
            <a:r>
              <a:rPr lang="en-US" altLang="ko-KR" dirty="0"/>
              <a:t>, </a:t>
            </a:r>
            <a:r>
              <a:rPr lang="ko-KR" altLang="en-US" dirty="0"/>
              <a:t>팀 </a:t>
            </a:r>
            <a:r>
              <a:rPr lang="en-US" altLang="ko-KR" dirty="0"/>
              <a:t>WAR</a:t>
            </a:r>
            <a:r>
              <a:rPr lang="ko-KR" altLang="en-US" dirty="0"/>
              <a:t>에 영향을 미치는지에 대한 결과</a:t>
            </a:r>
            <a:r>
              <a:rPr lang="en-US" altLang="ko-KR" dirty="0"/>
              <a:t>. </a:t>
            </a:r>
            <a:r>
              <a:rPr lang="ko-KR" altLang="en-US" dirty="0"/>
              <a:t>위의 데이터가 좋은 선수를 얻게 된다면</a:t>
            </a:r>
            <a:r>
              <a:rPr lang="en-US" altLang="ko-KR" dirty="0"/>
              <a:t>, </a:t>
            </a:r>
            <a:r>
              <a:rPr lang="ko-KR" altLang="en-US" dirty="0"/>
              <a:t>팀의 승률을 올릴 것으로 기대됨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3B93-BF61-46C9-B5B2-EC0D8EC083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8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보이는 것과 같이 연봉은 </a:t>
            </a:r>
            <a:r>
              <a:rPr lang="en-US" altLang="ko-KR" dirty="0"/>
              <a:t>WAR</a:t>
            </a:r>
            <a:r>
              <a:rPr lang="ko-KR" altLang="en-US" dirty="0"/>
              <a:t>에 큰 상관이 없었다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3B93-BF61-46C9-B5B2-EC0D8EC083D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7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타자의 나이에 따른 </a:t>
            </a:r>
            <a:r>
              <a:rPr lang="en-US" altLang="ko-KR" dirty="0"/>
              <a:t>WAR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팀의 타자들의 </a:t>
            </a:r>
            <a:r>
              <a:rPr lang="en-US" altLang="ko-KR" dirty="0"/>
              <a:t>WAR </a:t>
            </a:r>
            <a:r>
              <a:rPr lang="ko-KR" altLang="en-US" dirty="0"/>
              <a:t>총합을 올리게 되면</a:t>
            </a:r>
            <a:r>
              <a:rPr lang="en-US" altLang="ko-KR" dirty="0"/>
              <a:t>, </a:t>
            </a:r>
            <a:r>
              <a:rPr lang="ko-KR" altLang="en-US" dirty="0"/>
              <a:t>팀의</a:t>
            </a:r>
            <a:r>
              <a:rPr lang="en-US" altLang="ko-KR" dirty="0"/>
              <a:t> </a:t>
            </a:r>
            <a:r>
              <a:rPr lang="ko-KR" altLang="en-US" dirty="0"/>
              <a:t>승률을 올릴 수 있게 됩니다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감독은 같은 </a:t>
            </a:r>
            <a:r>
              <a:rPr lang="en-US" altLang="ko-KR" dirty="0"/>
              <a:t>WAR, </a:t>
            </a:r>
            <a:r>
              <a:rPr lang="ko-KR" altLang="en-US" dirty="0"/>
              <a:t>다른 나이의 선수들 중에서 골라야 할 상황이 생길 수 있습니다</a:t>
            </a:r>
            <a:r>
              <a:rPr lang="en-US" altLang="ko-KR" dirty="0"/>
              <a:t>. </a:t>
            </a:r>
            <a:r>
              <a:rPr lang="ko-KR" altLang="en-US" dirty="0"/>
              <a:t>이 상황에서 이 </a:t>
            </a:r>
            <a:r>
              <a:rPr lang="en-US" altLang="ko-KR" dirty="0"/>
              <a:t>aging</a:t>
            </a:r>
            <a:r>
              <a:rPr lang="ko-KR" altLang="en-US" dirty="0"/>
              <a:t> </a:t>
            </a:r>
            <a:r>
              <a:rPr lang="en-US" altLang="ko-KR" dirty="0"/>
              <a:t>curve</a:t>
            </a:r>
            <a:r>
              <a:rPr lang="ko-KR" altLang="en-US" dirty="0"/>
              <a:t>를 통해서 </a:t>
            </a:r>
            <a:r>
              <a:rPr lang="en-US" altLang="ko-KR" dirty="0"/>
              <a:t>1</a:t>
            </a:r>
            <a:r>
              <a:rPr lang="ko-KR" altLang="en-US" dirty="0"/>
              <a:t>년 후의 선수의 </a:t>
            </a:r>
            <a:r>
              <a:rPr lang="en-US" altLang="ko-KR" dirty="0"/>
              <a:t>WAR</a:t>
            </a:r>
            <a:r>
              <a:rPr lang="ko-KR" altLang="en-US" dirty="0"/>
              <a:t>을 예상할 수 있으므로</a:t>
            </a:r>
            <a:r>
              <a:rPr lang="en-US" altLang="ko-KR" dirty="0"/>
              <a:t>, </a:t>
            </a:r>
            <a:r>
              <a:rPr lang="ko-KR" altLang="en-US" dirty="0"/>
              <a:t>감독은 더 좋은 선수를 고를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3B93-BF61-46C9-B5B2-EC0D8EC083D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2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" r="104" b="223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28317"/>
            <a:ext cx="12191999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292100"/>
            <a:ext cx="5334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073755" y="292100"/>
            <a:ext cx="10118245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7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3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0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8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9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6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44CD-E4D6-40D0-A32D-4B0E14289BC0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CE93-BCB0-4249-BD70-8698B516B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534879"/>
            <a:ext cx="5081452" cy="1947061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승률을 어떻게 올릴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87233" y="610247"/>
            <a:ext cx="4576894" cy="1756549"/>
            <a:chOff x="187233" y="768092"/>
            <a:chExt cx="4576894" cy="1756549"/>
          </a:xfrm>
        </p:grpSpPr>
        <p:sp>
          <p:nvSpPr>
            <p:cNvPr id="4" name="TextBox 3"/>
            <p:cNvSpPr txBox="1"/>
            <p:nvPr/>
          </p:nvSpPr>
          <p:spPr>
            <a:xfrm>
              <a:off x="187233" y="768092"/>
              <a:ext cx="4576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꼴데야</a:t>
              </a:r>
              <a:r>
                <a: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 올해는 우승하자</a:t>
              </a:r>
              <a:endPara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2180" y="2155309"/>
              <a:ext cx="3764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15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정우진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 15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제갈장환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16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김호진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1026" name="Picture 2" descr="롯데 자이언츠에 대한 이미지 검색결과">
            <a:extLst>
              <a:ext uri="{FF2B5EF4-FFF2-40B4-BE49-F238E27FC236}">
                <a16:creationId xmlns:a16="http://schemas.microsoft.com/office/drawing/2014/main" id="{9A426186-707D-4FAA-B6FE-8983A672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52" y="3614737"/>
            <a:ext cx="1498998" cy="553879"/>
          </a:xfrm>
          <a:prstGeom prst="rect">
            <a:avLst/>
          </a:prstGeom>
          <a:noFill/>
          <a:scene3d>
            <a:camera prst="orthographicFront">
              <a:rot lat="0" lon="24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8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EBACB0-5DE9-424B-A964-A6E52DFA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36"/>
            <a:ext cx="9610725" cy="4391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4F794-5630-40E5-A2BD-05C11BA13214}"/>
              </a:ext>
            </a:extLst>
          </p:cNvPr>
          <p:cNvSpPr txBox="1"/>
          <p:nvPr/>
        </p:nvSpPr>
        <p:spPr>
          <a:xfrm>
            <a:off x="0" y="811110"/>
            <a:ext cx="38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Another Player Annual Salary Data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33CCA08-FA2D-4D7B-8385-CB4BA48F5539}"/>
              </a:ext>
            </a:extLst>
          </p:cNvPr>
          <p:cNvGrpSpPr/>
          <p:nvPr/>
        </p:nvGrpSpPr>
        <p:grpSpPr>
          <a:xfrm>
            <a:off x="511809" y="278884"/>
            <a:ext cx="1589809" cy="369332"/>
            <a:chOff x="576759" y="2296526"/>
            <a:chExt cx="1589809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19375D-8FCA-4C25-99AD-E0ED55D1D677}"/>
                </a:ext>
              </a:extLst>
            </p:cNvPr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4E5DC-0234-45A5-AA42-2B85068AFD77}"/>
                </a:ext>
              </a:extLst>
            </p:cNvPr>
            <p:cNvSpPr txBox="1"/>
            <p:nvPr/>
          </p:nvSpPr>
          <p:spPr>
            <a:xfrm>
              <a:off x="903081" y="2296526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Data set 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2E6C77-9339-4417-9851-4077116BA3D4}"/>
              </a:ext>
            </a:extLst>
          </p:cNvPr>
          <p:cNvSpPr txBox="1"/>
          <p:nvPr/>
        </p:nvSpPr>
        <p:spPr>
          <a:xfrm>
            <a:off x="0" y="5931856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총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개수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: 177R X 18C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B729A-9386-4A3D-B5F9-7A1D0C407A79}"/>
              </a:ext>
            </a:extLst>
          </p:cNvPr>
          <p:cNvSpPr txBox="1"/>
          <p:nvPr/>
        </p:nvSpPr>
        <p:spPr>
          <a:xfrm>
            <a:off x="10154188" y="2998113"/>
            <a:ext cx="1275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F19FD-015C-4D48-8543-1ABE5C36832A}"/>
              </a:ext>
            </a:extLst>
          </p:cNvPr>
          <p:cNvSpPr txBox="1"/>
          <p:nvPr/>
        </p:nvSpPr>
        <p:spPr>
          <a:xfrm>
            <a:off x="4328308" y="5747336"/>
            <a:ext cx="954107" cy="7383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16876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E34A0B2-FB52-44E8-8A6F-0EE4C9FC3548}"/>
              </a:ext>
            </a:extLst>
          </p:cNvPr>
          <p:cNvGrpSpPr/>
          <p:nvPr/>
        </p:nvGrpSpPr>
        <p:grpSpPr>
          <a:xfrm>
            <a:off x="511809" y="278884"/>
            <a:ext cx="1573511" cy="369332"/>
            <a:chOff x="576759" y="2296526"/>
            <a:chExt cx="1573511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E6686C-4909-4822-ACEA-973B259176BA}"/>
                </a:ext>
              </a:extLst>
            </p:cNvPr>
            <p:cNvSpPr txBox="1"/>
            <p:nvPr/>
          </p:nvSpPr>
          <p:spPr>
            <a:xfrm>
              <a:off x="576759" y="2296526"/>
              <a:ext cx="326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※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B553B5-47CB-4F30-8BD3-3F01D77EF498}"/>
                </a:ext>
              </a:extLst>
            </p:cNvPr>
            <p:cNvSpPr txBox="1"/>
            <p:nvPr/>
          </p:nvSpPr>
          <p:spPr>
            <a:xfrm>
              <a:off x="817854" y="2296526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Data name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A6EAF9-34DC-4410-B2CF-BCF8F818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3523"/>
              </p:ext>
            </p:extLst>
          </p:nvPr>
        </p:nvGraphicFramePr>
        <p:xfrm>
          <a:off x="674970" y="1683290"/>
          <a:ext cx="10229249" cy="37345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9844">
                  <a:extLst>
                    <a:ext uri="{9D8B030D-6E8A-4147-A177-3AD203B41FA5}">
                      <a16:colId xmlns:a16="http://schemas.microsoft.com/office/drawing/2014/main" val="148759624"/>
                    </a:ext>
                  </a:extLst>
                </a:gridCol>
                <a:gridCol w="2448395">
                  <a:extLst>
                    <a:ext uri="{9D8B030D-6E8A-4147-A177-3AD203B41FA5}">
                      <a16:colId xmlns:a16="http://schemas.microsoft.com/office/drawing/2014/main" val="3470957214"/>
                    </a:ext>
                  </a:extLst>
                </a:gridCol>
                <a:gridCol w="768101">
                  <a:extLst>
                    <a:ext uri="{9D8B030D-6E8A-4147-A177-3AD203B41FA5}">
                      <a16:colId xmlns:a16="http://schemas.microsoft.com/office/drawing/2014/main" val="428329525"/>
                    </a:ext>
                  </a:extLst>
                </a:gridCol>
                <a:gridCol w="2642404">
                  <a:extLst>
                    <a:ext uri="{9D8B030D-6E8A-4147-A177-3AD203B41FA5}">
                      <a16:colId xmlns:a16="http://schemas.microsoft.com/office/drawing/2014/main" val="2300621353"/>
                    </a:ext>
                  </a:extLst>
                </a:gridCol>
                <a:gridCol w="735198">
                  <a:extLst>
                    <a:ext uri="{9D8B030D-6E8A-4147-A177-3AD203B41FA5}">
                      <a16:colId xmlns:a16="http://schemas.microsoft.com/office/drawing/2014/main" val="3368214800"/>
                    </a:ext>
                  </a:extLst>
                </a:gridCol>
                <a:gridCol w="2675307">
                  <a:extLst>
                    <a:ext uri="{9D8B030D-6E8A-4147-A177-3AD203B41FA5}">
                      <a16:colId xmlns:a16="http://schemas.microsoft.com/office/drawing/2014/main" val="2315086262"/>
                    </a:ext>
                  </a:extLst>
                </a:gridCol>
              </a:tblGrid>
              <a:tr h="622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WPCT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승률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AVG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타율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PA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타석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642567"/>
                  </a:ext>
                </a:extLst>
              </a:tr>
              <a:tr h="622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OBP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  <a:latin typeface="+mn-ea"/>
                          <a:ea typeface="+mn-ea"/>
                        </a:rPr>
                        <a:t>출루율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ERA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평균 자책점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AB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타수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32537"/>
                  </a:ext>
                </a:extLst>
              </a:tr>
              <a:tr h="622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OPS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  <a:latin typeface="+mn-ea"/>
                          <a:ea typeface="+mn-ea"/>
                        </a:rPr>
                        <a:t>출루율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sz="1800" kern="100" dirty="0" err="1">
                          <a:effectLst/>
                          <a:latin typeface="+mn-ea"/>
                          <a:ea typeface="+mn-ea"/>
                        </a:rPr>
                        <a:t>장타율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FIP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수비 제외 투수 능력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TB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  <a:latin typeface="+mn-ea"/>
                          <a:ea typeface="+mn-ea"/>
                        </a:rPr>
                        <a:t>루타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18398"/>
                  </a:ext>
                </a:extLst>
              </a:tr>
              <a:tr h="622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SLG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  <a:latin typeface="+mn-ea"/>
                          <a:ea typeface="+mn-ea"/>
                        </a:rPr>
                        <a:t>장타율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HR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홈런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안타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971488"/>
                  </a:ext>
                </a:extLst>
              </a:tr>
              <a:tr h="622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득점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2B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sz="1800" kern="100" dirty="0" err="1">
                          <a:effectLst/>
                          <a:latin typeface="+mn-ea"/>
                          <a:ea typeface="+mn-ea"/>
                        </a:rPr>
                        <a:t>루타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SV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세이브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5440"/>
                  </a:ext>
                </a:extLst>
              </a:tr>
              <a:tr h="622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RBI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타점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BB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볼넷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XBH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+mn-ea"/>
                          <a:ea typeface="+mn-ea"/>
                        </a:rPr>
                        <a:t>장타</a:t>
                      </a:r>
                      <a:endParaRPr lang="ko-KR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0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7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42439" y="278884"/>
            <a:ext cx="1289984" cy="369332"/>
            <a:chOff x="576759" y="2296526"/>
            <a:chExt cx="128998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081" y="2296526"/>
              <a:ext cx="963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Process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FC54257-3A33-4AAB-A0D9-49E6F61EE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23" y="1104706"/>
            <a:ext cx="1315305" cy="4816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2FCA43-3B77-4EC6-946B-B343B34736B7}"/>
              </a:ext>
            </a:extLst>
          </p:cNvPr>
          <p:cNvSpPr txBox="1"/>
          <p:nvPr/>
        </p:nvSpPr>
        <p:spPr>
          <a:xfrm>
            <a:off x="0" y="738906"/>
            <a:ext cx="361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From Team Offense Annual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27F219-E193-4EA4-A174-8ED50E5D08A1}"/>
              </a:ext>
            </a:extLst>
          </p:cNvPr>
          <p:cNvSpPr txBox="1"/>
          <p:nvPr/>
        </p:nvSpPr>
        <p:spPr>
          <a:xfrm>
            <a:off x="848206" y="5921046"/>
            <a:ext cx="397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&lt;Correlation with WPCT(Win Rate)&gt;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47F29D-558E-44BD-88C3-2917C802753F}"/>
              </a:ext>
            </a:extLst>
          </p:cNvPr>
          <p:cNvSpPr txBox="1"/>
          <p:nvPr/>
        </p:nvSpPr>
        <p:spPr>
          <a:xfrm>
            <a:off x="7257810" y="5921046"/>
            <a:ext cx="319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&lt;WAR-WPCT scatter graph&gt;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B31FFE-CAC9-4164-88A3-1D1C2EE9DB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 t="11886" r="8933" b="8276"/>
          <a:stretch/>
        </p:blipFill>
        <p:spPr>
          <a:xfrm>
            <a:off x="6523325" y="1321288"/>
            <a:ext cx="4664331" cy="443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3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FF017-F702-4F13-9D8B-CE9B9298A40A}"/>
              </a:ext>
            </a:extLst>
          </p:cNvPr>
          <p:cNvSpPr txBox="1"/>
          <p:nvPr/>
        </p:nvSpPr>
        <p:spPr>
          <a:xfrm>
            <a:off x="0" y="693186"/>
            <a:ext cx="351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From Team Pitcher Annual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F5A7B-5DED-48CB-90DF-F6DF90EAB6B4}"/>
              </a:ext>
            </a:extLst>
          </p:cNvPr>
          <p:cNvSpPr txBox="1"/>
          <p:nvPr/>
        </p:nvSpPr>
        <p:spPr>
          <a:xfrm>
            <a:off x="848206" y="5921046"/>
            <a:ext cx="397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&lt;Correlation with WPCT(Win Rate)&gt;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15BCF2-5D9B-404B-9683-A16F39B7E7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" t="11028" r="8961" b="8383"/>
          <a:stretch/>
        </p:blipFill>
        <p:spPr>
          <a:xfrm>
            <a:off x="6413222" y="1184438"/>
            <a:ext cx="4884539" cy="4706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66491A-C681-42BD-B8F0-863BCA7E92DB}"/>
              </a:ext>
            </a:extLst>
          </p:cNvPr>
          <p:cNvSpPr txBox="1"/>
          <p:nvPr/>
        </p:nvSpPr>
        <p:spPr>
          <a:xfrm>
            <a:off x="7257810" y="5921046"/>
            <a:ext cx="319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&lt;WAR-WPCT scatter graph&gt;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655824-C30A-4259-9D56-C3155FA0F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24" y="1114342"/>
            <a:ext cx="1276350" cy="48768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5535567-CB32-499E-9690-6C168145A684}"/>
              </a:ext>
            </a:extLst>
          </p:cNvPr>
          <p:cNvGrpSpPr/>
          <p:nvPr/>
        </p:nvGrpSpPr>
        <p:grpSpPr>
          <a:xfrm>
            <a:off x="642439" y="278884"/>
            <a:ext cx="1289984" cy="369332"/>
            <a:chOff x="576759" y="2296526"/>
            <a:chExt cx="128998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85A53-7432-4A1E-A668-7F5DAA544191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FAB72-8925-4CA2-BF2F-B169D02C0773}"/>
                </a:ext>
              </a:extLst>
            </p:cNvPr>
            <p:cNvSpPr txBox="1"/>
            <p:nvPr/>
          </p:nvSpPr>
          <p:spPr>
            <a:xfrm>
              <a:off x="903081" y="2296526"/>
              <a:ext cx="963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Process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42439" y="278884"/>
            <a:ext cx="1289984" cy="369332"/>
            <a:chOff x="576759" y="2296526"/>
            <a:chExt cx="128998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081" y="2296526"/>
              <a:ext cx="963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Process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82FCA43-3B77-4EC6-946B-B343B34736B7}"/>
              </a:ext>
            </a:extLst>
          </p:cNvPr>
          <p:cNvSpPr txBox="1"/>
          <p:nvPr/>
        </p:nvSpPr>
        <p:spPr>
          <a:xfrm>
            <a:off x="1443038" y="815106"/>
            <a:ext cx="361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From Team Offense Annual Data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C37AB5-8B47-4E11-9653-EB6B71B9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2" y="1214135"/>
            <a:ext cx="1362075" cy="4714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D7280E-CA9D-498A-861F-75EE0138C2EB}"/>
              </a:ext>
            </a:extLst>
          </p:cNvPr>
          <p:cNvSpPr txBox="1"/>
          <p:nvPr/>
        </p:nvSpPr>
        <p:spPr>
          <a:xfrm>
            <a:off x="1865109" y="5929010"/>
            <a:ext cx="276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&lt;Correlation with WAR&gt;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88BF-68C7-4DC7-9B85-6B2F7A531B2C}"/>
              </a:ext>
            </a:extLst>
          </p:cNvPr>
          <p:cNvSpPr txBox="1"/>
          <p:nvPr/>
        </p:nvSpPr>
        <p:spPr>
          <a:xfrm>
            <a:off x="7185327" y="800258"/>
            <a:ext cx="351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From Team Pitcher Annual Data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FE3896-FFD6-4B62-BD97-3480BFC6F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32" y="1214135"/>
            <a:ext cx="1223367" cy="4714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88372D-1D29-4DF2-A774-360FB3FC801B}"/>
              </a:ext>
            </a:extLst>
          </p:cNvPr>
          <p:cNvSpPr txBox="1"/>
          <p:nvPr/>
        </p:nvSpPr>
        <p:spPr>
          <a:xfrm>
            <a:off x="7560879" y="5929010"/>
            <a:ext cx="276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&lt;Correlation with WAR&gt;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E66F928-8A59-4A77-AEFA-C325ED53B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27"/>
          <a:stretch/>
        </p:blipFill>
        <p:spPr>
          <a:xfrm>
            <a:off x="8943885" y="1830142"/>
            <a:ext cx="1684353" cy="14523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9D54B4-36C8-43E6-9A94-CCEABFF6CD12}"/>
              </a:ext>
            </a:extLst>
          </p:cNvPr>
          <p:cNvSpPr/>
          <p:nvPr/>
        </p:nvSpPr>
        <p:spPr>
          <a:xfrm>
            <a:off x="1450592" y="1214135"/>
            <a:ext cx="1362075" cy="2778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3B341F-F0F9-4708-A7FB-D2A9AD091B2D}"/>
              </a:ext>
            </a:extLst>
          </p:cNvPr>
          <p:cNvSpPr/>
          <p:nvPr/>
        </p:nvSpPr>
        <p:spPr>
          <a:xfrm>
            <a:off x="7259532" y="1212783"/>
            <a:ext cx="1223367" cy="1071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6CA2A5-7599-491D-BD51-69A867F2998B}"/>
              </a:ext>
            </a:extLst>
          </p:cNvPr>
          <p:cNvCxnSpPr>
            <a:cxnSpLocks/>
          </p:cNvCxnSpPr>
          <p:nvPr/>
        </p:nvCxnSpPr>
        <p:spPr>
          <a:xfrm>
            <a:off x="7259532" y="1199286"/>
            <a:ext cx="1684353" cy="6308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7F036F-359B-4867-B482-2FE5D4AC1D15}"/>
              </a:ext>
            </a:extLst>
          </p:cNvPr>
          <p:cNvCxnSpPr>
            <a:cxnSpLocks/>
          </p:cNvCxnSpPr>
          <p:nvPr/>
        </p:nvCxnSpPr>
        <p:spPr>
          <a:xfrm>
            <a:off x="8482899" y="1169590"/>
            <a:ext cx="2145339" cy="6308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62786C3-883A-4C02-8A4C-D9EFC923DD0E}"/>
              </a:ext>
            </a:extLst>
          </p:cNvPr>
          <p:cNvCxnSpPr>
            <a:cxnSpLocks/>
          </p:cNvCxnSpPr>
          <p:nvPr/>
        </p:nvCxnSpPr>
        <p:spPr>
          <a:xfrm>
            <a:off x="1450592" y="3992880"/>
            <a:ext cx="1797523" cy="16604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B9FF6B-A239-4216-AD47-8D5FE583CA51}"/>
              </a:ext>
            </a:extLst>
          </p:cNvPr>
          <p:cNvCxnSpPr>
            <a:cxnSpLocks/>
          </p:cNvCxnSpPr>
          <p:nvPr/>
        </p:nvCxnSpPr>
        <p:spPr>
          <a:xfrm>
            <a:off x="1450592" y="1204679"/>
            <a:ext cx="1797523" cy="25544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55F642F-B06D-4A88-A1B3-45332F4C9C5B}"/>
              </a:ext>
            </a:extLst>
          </p:cNvPr>
          <p:cNvCxnSpPr>
            <a:cxnSpLocks/>
          </p:cNvCxnSpPr>
          <p:nvPr/>
        </p:nvCxnSpPr>
        <p:spPr>
          <a:xfrm>
            <a:off x="2812667" y="1224920"/>
            <a:ext cx="2490853" cy="2149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92A5F4-3718-4FA2-BE48-8639A02A800F}"/>
              </a:ext>
            </a:extLst>
          </p:cNvPr>
          <p:cNvSpPr/>
          <p:nvPr/>
        </p:nvSpPr>
        <p:spPr>
          <a:xfrm>
            <a:off x="7259531" y="4109987"/>
            <a:ext cx="1223367" cy="1819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27CE48B-042F-46A6-BC26-129C849EBF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80"/>
          <a:stretch/>
        </p:blipFill>
        <p:spPr>
          <a:xfrm>
            <a:off x="8943884" y="3275120"/>
            <a:ext cx="1684353" cy="252003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78D81E-9FCB-41B8-A8F4-7B4E94EF526B}"/>
              </a:ext>
            </a:extLst>
          </p:cNvPr>
          <p:cNvCxnSpPr>
            <a:cxnSpLocks/>
          </p:cNvCxnSpPr>
          <p:nvPr/>
        </p:nvCxnSpPr>
        <p:spPr>
          <a:xfrm flipV="1">
            <a:off x="7259531" y="5795150"/>
            <a:ext cx="1684353" cy="1338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EA3E8B-EED3-422F-98F4-5F40A77D1F49}"/>
              </a:ext>
            </a:extLst>
          </p:cNvPr>
          <p:cNvCxnSpPr>
            <a:cxnSpLocks/>
          </p:cNvCxnSpPr>
          <p:nvPr/>
        </p:nvCxnSpPr>
        <p:spPr>
          <a:xfrm flipV="1">
            <a:off x="8482898" y="5795150"/>
            <a:ext cx="2145339" cy="1338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724BC3A-52C9-4648-808A-D10F88CC0B98}"/>
              </a:ext>
            </a:extLst>
          </p:cNvPr>
          <p:cNvCxnSpPr>
            <a:cxnSpLocks/>
          </p:cNvCxnSpPr>
          <p:nvPr/>
        </p:nvCxnSpPr>
        <p:spPr>
          <a:xfrm>
            <a:off x="2810338" y="3992879"/>
            <a:ext cx="2493182" cy="16402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C70AD498-2719-458D-BED7-CA71B92A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064"/>
          <a:stretch/>
        </p:blipFill>
        <p:spPr>
          <a:xfrm>
            <a:off x="3248115" y="1460126"/>
            <a:ext cx="2055405" cy="419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3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91FA6D-F983-4AC1-AAF2-002500CAD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9" b="457"/>
          <a:stretch/>
        </p:blipFill>
        <p:spPr>
          <a:xfrm>
            <a:off x="4553945" y="1260909"/>
            <a:ext cx="1166462" cy="483007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6C05DCA-CD84-4516-9183-64048F290DBE}"/>
              </a:ext>
            </a:extLst>
          </p:cNvPr>
          <p:cNvGrpSpPr/>
          <p:nvPr/>
        </p:nvGrpSpPr>
        <p:grpSpPr>
          <a:xfrm>
            <a:off x="642439" y="278884"/>
            <a:ext cx="1289984" cy="369332"/>
            <a:chOff x="576759" y="2296526"/>
            <a:chExt cx="1289984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4ADA4A-A288-4985-9C75-0653A9FBA71F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E3037B-E1C2-45C7-B581-1D8A3FB65578}"/>
                </a:ext>
              </a:extLst>
            </p:cNvPr>
            <p:cNvSpPr txBox="1"/>
            <p:nvPr/>
          </p:nvSpPr>
          <p:spPr>
            <a:xfrm>
              <a:off x="903081" y="2296526"/>
              <a:ext cx="963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Process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38696B8-61E8-440E-9460-74E208DDDCFE}"/>
              </a:ext>
            </a:extLst>
          </p:cNvPr>
          <p:cNvSpPr txBox="1"/>
          <p:nvPr/>
        </p:nvSpPr>
        <p:spPr>
          <a:xfrm>
            <a:off x="0" y="722233"/>
            <a:ext cx="375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From Hitter Annual Cleaning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A9E35-7412-4962-A803-F27046C26788}"/>
              </a:ext>
            </a:extLst>
          </p:cNvPr>
          <p:cNvSpPr txBox="1"/>
          <p:nvPr/>
        </p:nvSpPr>
        <p:spPr>
          <a:xfrm>
            <a:off x="3754169" y="6090987"/>
            <a:ext cx="276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&lt;Correlation with WAR&gt;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F37F35-F111-40E1-BD1B-4D6B07F97890}"/>
              </a:ext>
            </a:extLst>
          </p:cNvPr>
          <p:cNvSpPr/>
          <p:nvPr/>
        </p:nvSpPr>
        <p:spPr>
          <a:xfrm>
            <a:off x="4546410" y="1260909"/>
            <a:ext cx="1166463" cy="4514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ED4600-A432-4636-B23B-3739BEAD1E4A}"/>
              </a:ext>
            </a:extLst>
          </p:cNvPr>
          <p:cNvCxnSpPr>
            <a:cxnSpLocks/>
          </p:cNvCxnSpPr>
          <p:nvPr/>
        </p:nvCxnSpPr>
        <p:spPr>
          <a:xfrm flipV="1">
            <a:off x="4553945" y="1091565"/>
            <a:ext cx="2452839" cy="16934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F99CBD-C5E8-415F-9267-FECCFE153EA5}"/>
              </a:ext>
            </a:extLst>
          </p:cNvPr>
          <p:cNvCxnSpPr>
            <a:cxnSpLocks/>
          </p:cNvCxnSpPr>
          <p:nvPr/>
        </p:nvCxnSpPr>
        <p:spPr>
          <a:xfrm flipV="1">
            <a:off x="5716149" y="1091565"/>
            <a:ext cx="2618463" cy="1730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0F4A64F-E060-4A85-A67C-C0FEB1ED6F4A}"/>
              </a:ext>
            </a:extLst>
          </p:cNvPr>
          <p:cNvCxnSpPr>
            <a:cxnSpLocks/>
          </p:cNvCxnSpPr>
          <p:nvPr/>
        </p:nvCxnSpPr>
        <p:spPr>
          <a:xfrm>
            <a:off x="4553945" y="5766436"/>
            <a:ext cx="2445305" cy="4226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61EF7F4-0BEA-47A6-88D5-D39C9B4D7893}"/>
              </a:ext>
            </a:extLst>
          </p:cNvPr>
          <p:cNvCxnSpPr>
            <a:cxnSpLocks/>
          </p:cNvCxnSpPr>
          <p:nvPr/>
        </p:nvCxnSpPr>
        <p:spPr>
          <a:xfrm>
            <a:off x="5720407" y="5775728"/>
            <a:ext cx="2614205" cy="4133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823A94B-FCDE-49C2-A7D9-3E6DCF679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9" b="6975"/>
          <a:stretch/>
        </p:blipFill>
        <p:spPr>
          <a:xfrm>
            <a:off x="7006784" y="1091565"/>
            <a:ext cx="1327828" cy="51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2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42440" y="278884"/>
            <a:ext cx="1345575" cy="369332"/>
            <a:chOff x="576759" y="2296526"/>
            <a:chExt cx="1345575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081" y="2296526"/>
              <a:ext cx="101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Result 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C746E68-1B3D-46C0-AFD0-4C857318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271712"/>
            <a:ext cx="7200900" cy="231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789F0-34E7-4CCF-92CF-AD9D643F0AEF}"/>
              </a:ext>
            </a:extLst>
          </p:cNvPr>
          <p:cNvSpPr txBox="1"/>
          <p:nvPr/>
        </p:nvSpPr>
        <p:spPr>
          <a:xfrm>
            <a:off x="3317771" y="4830127"/>
            <a:ext cx="555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&lt;High correlation coefficient on every hitter Data&gt;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7DB53-F0F5-4A5C-B991-8695312FDC20}"/>
              </a:ext>
            </a:extLst>
          </p:cNvPr>
          <p:cNvSpPr txBox="1"/>
          <p:nvPr/>
        </p:nvSpPr>
        <p:spPr>
          <a:xfrm>
            <a:off x="0" y="722233"/>
            <a:ext cx="19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From Hitter Data</a:t>
            </a:r>
          </a:p>
        </p:txBody>
      </p:sp>
    </p:spTree>
    <p:extLst>
      <p:ext uri="{BB962C8B-B14F-4D97-AF65-F5344CB8AC3E}">
        <p14:creationId xmlns:p14="http://schemas.microsoft.com/office/powerpoint/2010/main" val="211988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42440" y="278884"/>
            <a:ext cx="1345575" cy="369332"/>
            <a:chOff x="576759" y="2296526"/>
            <a:chExt cx="1345575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081" y="2296526"/>
              <a:ext cx="101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Result 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E7DB53-F0F5-4A5C-B991-8695312FDC20}"/>
              </a:ext>
            </a:extLst>
          </p:cNvPr>
          <p:cNvSpPr txBox="1"/>
          <p:nvPr/>
        </p:nvSpPr>
        <p:spPr>
          <a:xfrm>
            <a:off x="0" y="859393"/>
            <a:ext cx="361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From Team Offense Annual Data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822AC6-2FA7-41F4-8AF1-08F1C3BDD10E}"/>
              </a:ext>
            </a:extLst>
          </p:cNvPr>
          <p:cNvSpPr/>
          <p:nvPr/>
        </p:nvSpPr>
        <p:spPr>
          <a:xfrm>
            <a:off x="0" y="12287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new_value_2 = 0.88*AVG + 0.98*OPS + 0.98*</a:t>
            </a:r>
            <a:r>
              <a:rPr lang="ko-KR" altLang="en-US" dirty="0" err="1"/>
              <a:t>wOBA</a:t>
            </a:r>
            <a:r>
              <a:rPr lang="ko-KR" altLang="en-US" dirty="0"/>
              <a:t> + 0.79*</a:t>
            </a:r>
            <a:r>
              <a:rPr lang="ko-KR" altLang="en-US" dirty="0" err="1"/>
              <a:t>wRC</a:t>
            </a:r>
            <a:r>
              <a:rPr lang="ko-KR" altLang="en-US" dirty="0"/>
              <a:t> + 0.5*BB/PA + 0.79*HR/PA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7FDB4-18F2-4877-B8E4-DB975211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30" y="1085850"/>
            <a:ext cx="4838700" cy="4686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CD7562-4D62-44E1-AFB2-5E1303E6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9054"/>
            <a:ext cx="6392133" cy="6306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7CD3A1-FA03-4F22-BC59-9B5F98D6B9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776"/>
          <a:stretch/>
        </p:blipFill>
        <p:spPr>
          <a:xfrm>
            <a:off x="0" y="3429000"/>
            <a:ext cx="2349338" cy="6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0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43B474-376C-4DD2-901A-D8A5FFCC1DAF}"/>
              </a:ext>
            </a:extLst>
          </p:cNvPr>
          <p:cNvSpPr/>
          <p:nvPr/>
        </p:nvSpPr>
        <p:spPr>
          <a:xfrm>
            <a:off x="0" y="12287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new_values_3 = 0.88*AVG + 0.87*WAR + 0.94*OPS +0.96*</a:t>
            </a:r>
            <a:r>
              <a:rPr lang="ko-KR" altLang="en-US" dirty="0" err="1"/>
              <a:t>wOBA</a:t>
            </a:r>
            <a:r>
              <a:rPr lang="ko-KR" altLang="en-US" dirty="0"/>
              <a:t> + 0.88*</a:t>
            </a:r>
            <a:r>
              <a:rPr lang="ko-KR" altLang="en-US" dirty="0" err="1"/>
              <a:t>wRC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45A1B6-7ADC-4EC8-B0FD-0C6B150DC0C1}"/>
              </a:ext>
            </a:extLst>
          </p:cNvPr>
          <p:cNvGrpSpPr/>
          <p:nvPr/>
        </p:nvGrpSpPr>
        <p:grpSpPr>
          <a:xfrm>
            <a:off x="642440" y="278884"/>
            <a:ext cx="1345575" cy="369332"/>
            <a:chOff x="576759" y="2296526"/>
            <a:chExt cx="134557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0D6E3A-7802-4C8D-AFC1-CD09C72F634D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D0D0E8-3D55-42F3-89A2-0F36432ED0E2}"/>
                </a:ext>
              </a:extLst>
            </p:cNvPr>
            <p:cNvSpPr txBox="1"/>
            <p:nvPr/>
          </p:nvSpPr>
          <p:spPr>
            <a:xfrm>
              <a:off x="903081" y="2296526"/>
              <a:ext cx="101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Result 2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930A73A-CC80-4A8D-9220-C5960D01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65" y="1066800"/>
            <a:ext cx="4857750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0260B-7DFC-4AA4-9223-0241624C0CFB}"/>
              </a:ext>
            </a:extLst>
          </p:cNvPr>
          <p:cNvSpPr txBox="1"/>
          <p:nvPr/>
        </p:nvSpPr>
        <p:spPr>
          <a:xfrm>
            <a:off x="0" y="859393"/>
            <a:ext cx="361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From Team Offense Annual Data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ED7284-2A9A-441D-8CE6-4313EBC9F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9668"/>
            <a:ext cx="6362770" cy="6463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493F48-7902-4CDA-945F-9F65D52A1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2002"/>
            <a:ext cx="2049793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845A1B6-7ADC-4EC8-B0FD-0C6B150DC0C1}"/>
              </a:ext>
            </a:extLst>
          </p:cNvPr>
          <p:cNvGrpSpPr/>
          <p:nvPr/>
        </p:nvGrpSpPr>
        <p:grpSpPr>
          <a:xfrm>
            <a:off x="642440" y="278884"/>
            <a:ext cx="1345575" cy="369332"/>
            <a:chOff x="576759" y="2296526"/>
            <a:chExt cx="134557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0D6E3A-7802-4C8D-AFC1-CD09C72F634D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D0D0E8-3D55-42F3-89A2-0F36432ED0E2}"/>
                </a:ext>
              </a:extLst>
            </p:cNvPr>
            <p:cNvSpPr txBox="1"/>
            <p:nvPr/>
          </p:nvSpPr>
          <p:spPr>
            <a:xfrm>
              <a:off x="903081" y="2296526"/>
              <a:ext cx="101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Result 2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1287F-6917-46BE-8602-CD193F6A0328}"/>
              </a:ext>
            </a:extLst>
          </p:cNvPr>
          <p:cNvSpPr/>
          <p:nvPr/>
        </p:nvSpPr>
        <p:spPr>
          <a:xfrm>
            <a:off x="-7473" y="1228725"/>
            <a:ext cx="5395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new_value_7 = 0.93 *AVG + 0.82*WAR +0.96*OPS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5AB7B7-3D17-420D-91FA-A33E98ED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20" y="1081087"/>
            <a:ext cx="4724400" cy="469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5C7AD8-E93B-45E2-996B-9AE356511E06}"/>
              </a:ext>
            </a:extLst>
          </p:cNvPr>
          <p:cNvSpPr txBox="1"/>
          <p:nvPr/>
        </p:nvSpPr>
        <p:spPr>
          <a:xfrm>
            <a:off x="0" y="859393"/>
            <a:ext cx="361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From Team Offense Annual Data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827F97-470D-4C52-AD29-3DB3F3A5E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73" y="2204560"/>
            <a:ext cx="6230810" cy="5776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B7B1DD-3FED-45C8-9C5E-CCCB28946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77"/>
          <a:stretch/>
        </p:blipFill>
        <p:spPr>
          <a:xfrm>
            <a:off x="-7473" y="3388754"/>
            <a:ext cx="2123141" cy="5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1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0"/>
            <a:ext cx="3874454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5368" y="2483989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Index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31948" y="3191875"/>
            <a:ext cx="1980878" cy="369332"/>
            <a:chOff x="576759" y="2296526"/>
            <a:chExt cx="1980878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3081" y="2296526"/>
              <a:ext cx="1654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Intro Data Set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31948" y="3620972"/>
            <a:ext cx="2202092" cy="369332"/>
            <a:chOff x="576759" y="3051268"/>
            <a:chExt cx="220209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76759" y="305126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3081" y="3051268"/>
              <a:ext cx="1875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Analysis Process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31948" y="4050069"/>
            <a:ext cx="2049294" cy="369332"/>
            <a:chOff x="576759" y="3772504"/>
            <a:chExt cx="2049294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76759" y="377250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3081" y="3772504"/>
              <a:ext cx="1722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Analysis Result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71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CD9222-42C8-4012-A95F-5E6394CDD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36"/>
          <a:stretch/>
        </p:blipFill>
        <p:spPr>
          <a:xfrm>
            <a:off x="2406491" y="1310696"/>
            <a:ext cx="7379018" cy="4236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229F58-DD8A-4D11-93C4-0535F618D864}"/>
              </a:ext>
            </a:extLst>
          </p:cNvPr>
          <p:cNvSpPr txBox="1"/>
          <p:nvPr/>
        </p:nvSpPr>
        <p:spPr>
          <a:xfrm>
            <a:off x="3581400" y="5791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&lt;Average of 2017 WAR by 2017 same salary&gt;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D99CC8-52A7-4C70-A887-D5DC168BFDA9}"/>
              </a:ext>
            </a:extLst>
          </p:cNvPr>
          <p:cNvGrpSpPr/>
          <p:nvPr/>
        </p:nvGrpSpPr>
        <p:grpSpPr>
          <a:xfrm>
            <a:off x="642440" y="278884"/>
            <a:ext cx="1345575" cy="369332"/>
            <a:chOff x="576759" y="2296526"/>
            <a:chExt cx="1345575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9CE629-DB79-4C3A-8498-7CDFAD534901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B11D08-52A7-4090-9D6E-BDD8C8B03D1F}"/>
                </a:ext>
              </a:extLst>
            </p:cNvPr>
            <p:cNvSpPr txBox="1"/>
            <p:nvPr/>
          </p:nvSpPr>
          <p:spPr>
            <a:xfrm>
              <a:off x="903081" y="2296526"/>
              <a:ext cx="101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Result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00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1179887-B235-4482-9C3A-03FEB7A9E9FB}"/>
              </a:ext>
            </a:extLst>
          </p:cNvPr>
          <p:cNvGrpSpPr/>
          <p:nvPr/>
        </p:nvGrpSpPr>
        <p:grpSpPr>
          <a:xfrm>
            <a:off x="642440" y="278884"/>
            <a:ext cx="1345575" cy="369332"/>
            <a:chOff x="576759" y="2296526"/>
            <a:chExt cx="1345575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833A6C-CEFA-4134-826A-712CCD0EEB18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782033-B2C4-4BE7-BBF7-35AFF4CC6538}"/>
                </a:ext>
              </a:extLst>
            </p:cNvPr>
            <p:cNvSpPr txBox="1"/>
            <p:nvPr/>
          </p:nvSpPr>
          <p:spPr>
            <a:xfrm>
              <a:off x="903081" y="2296526"/>
              <a:ext cx="101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Result 3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9DE401A-964E-475C-B7B4-F3AEBF55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79" y="815856"/>
            <a:ext cx="6241040" cy="59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25CAF2-BDC1-406C-9238-242E0A31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70" y="1558806"/>
            <a:ext cx="5260658" cy="49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1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209601-7F5D-4478-A8DD-022934EFFFDC}"/>
              </a:ext>
            </a:extLst>
          </p:cNvPr>
          <p:cNvGrpSpPr/>
          <p:nvPr/>
        </p:nvGrpSpPr>
        <p:grpSpPr>
          <a:xfrm>
            <a:off x="642440" y="278884"/>
            <a:ext cx="1345575" cy="369332"/>
            <a:chOff x="576759" y="2296526"/>
            <a:chExt cx="1345575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ECE54B-D9F8-4E7F-903C-D734188771C7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0F9233-7DB9-4A74-8180-A6D772F524F7}"/>
                </a:ext>
              </a:extLst>
            </p:cNvPr>
            <p:cNvSpPr txBox="1"/>
            <p:nvPr/>
          </p:nvSpPr>
          <p:spPr>
            <a:xfrm>
              <a:off x="903081" y="2296526"/>
              <a:ext cx="101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Result 3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6AC2D58-5845-459C-B7B6-4554490B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84" y="883920"/>
            <a:ext cx="6422231" cy="657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9F90C2-E7D3-4E5D-8EA4-24786D300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55" y="1662112"/>
            <a:ext cx="5195888" cy="488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8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B5E41BF-E93D-4B14-9EDB-0CE7F2738609}"/>
              </a:ext>
            </a:extLst>
          </p:cNvPr>
          <p:cNvGrpSpPr/>
          <p:nvPr/>
        </p:nvGrpSpPr>
        <p:grpSpPr>
          <a:xfrm>
            <a:off x="642440" y="278884"/>
            <a:ext cx="1345575" cy="369332"/>
            <a:chOff x="576759" y="2296526"/>
            <a:chExt cx="1345575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850CAE-B535-45A1-97BD-812C93203D2A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8FCE51-F186-42E6-86DD-1B9D28EA688D}"/>
                </a:ext>
              </a:extLst>
            </p:cNvPr>
            <p:cNvSpPr txBox="1"/>
            <p:nvPr/>
          </p:nvSpPr>
          <p:spPr>
            <a:xfrm>
              <a:off x="903081" y="2296526"/>
              <a:ext cx="101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Result 3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3AE6A2D-7C9A-40A3-9F93-C0DFBEDC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78" y="781050"/>
            <a:ext cx="6647844" cy="621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2FC2A0-7024-4BAF-A7F7-512A9529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" y="1590018"/>
            <a:ext cx="4696432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AF6B6D-59B9-421F-B058-323F70F05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6" y="1590018"/>
            <a:ext cx="4881155" cy="43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469395-C5C5-418C-8F3D-CEC5C84D5A09}"/>
              </a:ext>
            </a:extLst>
          </p:cNvPr>
          <p:cNvSpPr txBox="1"/>
          <p:nvPr/>
        </p:nvSpPr>
        <p:spPr>
          <a:xfrm>
            <a:off x="3029461" y="6097956"/>
            <a:ext cx="613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= 28886.1278 * year+9545.3035 * WAR-1.617 * 10</a:t>
            </a:r>
            <a:r>
              <a:rPr lang="en-US" altLang="ko-KR" baseline="30000" dirty="0"/>
              <a:t>4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69585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42440" y="278884"/>
            <a:ext cx="1345575" cy="369332"/>
            <a:chOff x="576759" y="2296526"/>
            <a:chExt cx="1345575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081" y="2296526"/>
              <a:ext cx="101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Result 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5E8EF7-916A-4A6F-A66B-8009C3D89CA7}"/>
              </a:ext>
            </a:extLst>
          </p:cNvPr>
          <p:cNvSpPr txBox="1"/>
          <p:nvPr/>
        </p:nvSpPr>
        <p:spPr>
          <a:xfrm>
            <a:off x="0" y="722233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Aging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Curve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CEEC1C3-775F-4063-B912-738BA3F6D2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634626"/>
              </p:ext>
            </p:extLst>
          </p:nvPr>
        </p:nvGraphicFramePr>
        <p:xfrm>
          <a:off x="2819399" y="1755709"/>
          <a:ext cx="6553201" cy="4014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5247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426525-C37F-4EF7-8814-BC70DAD96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" r="34419"/>
          <a:stretch/>
        </p:blipFill>
        <p:spPr>
          <a:xfrm>
            <a:off x="-1" y="648217"/>
            <a:ext cx="5717127" cy="58591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7C9E3D-8E3B-4A8F-900C-D67F0E01B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18"/>
          <a:stretch/>
        </p:blipFill>
        <p:spPr>
          <a:xfrm>
            <a:off x="6096000" y="648216"/>
            <a:ext cx="5516880" cy="5893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2EB91-A980-4B1B-9928-12919D150494}"/>
              </a:ext>
            </a:extLst>
          </p:cNvPr>
          <p:cNvSpPr txBox="1"/>
          <p:nvPr/>
        </p:nvSpPr>
        <p:spPr>
          <a:xfrm>
            <a:off x="603002" y="290750"/>
            <a:ext cx="14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Extra Result</a:t>
            </a:r>
          </a:p>
        </p:txBody>
      </p:sp>
    </p:spTree>
    <p:extLst>
      <p:ext uri="{BB962C8B-B14F-4D97-AF65-F5344CB8AC3E}">
        <p14:creationId xmlns:p14="http://schemas.microsoft.com/office/powerpoint/2010/main" val="1449163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87D61F-016B-45C9-9E3C-27AB870B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57"/>
          <a:stretch/>
        </p:blipFill>
        <p:spPr>
          <a:xfrm>
            <a:off x="3300889" y="690562"/>
            <a:ext cx="5416392" cy="5824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1FEB38-2AD2-4403-AAFE-6307831DC903}"/>
              </a:ext>
            </a:extLst>
          </p:cNvPr>
          <p:cNvSpPr txBox="1"/>
          <p:nvPr/>
        </p:nvSpPr>
        <p:spPr>
          <a:xfrm>
            <a:off x="603002" y="290750"/>
            <a:ext cx="14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Extra Result</a:t>
            </a:r>
          </a:p>
        </p:txBody>
      </p:sp>
    </p:spTree>
    <p:extLst>
      <p:ext uri="{BB962C8B-B14F-4D97-AF65-F5344CB8AC3E}">
        <p14:creationId xmlns:p14="http://schemas.microsoft.com/office/powerpoint/2010/main" val="300153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5047905"/>
            <a:ext cx="6647689" cy="1352895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5459" y="5115009"/>
            <a:ext cx="6272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  <a:endParaRPr lang="ko-KR" altLang="en-US" sz="7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롯데 자이언츠에 대한 이미지 검색결과">
            <a:extLst>
              <a:ext uri="{FF2B5EF4-FFF2-40B4-BE49-F238E27FC236}">
                <a16:creationId xmlns:a16="http://schemas.microsoft.com/office/drawing/2014/main" id="{C4C6ADD5-AF6F-4410-B9A6-3AA8A485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52" y="3614737"/>
            <a:ext cx="1498998" cy="553879"/>
          </a:xfrm>
          <a:prstGeom prst="rect">
            <a:avLst/>
          </a:prstGeom>
          <a:noFill/>
          <a:scene3d>
            <a:camera prst="perspectiveLeft">
              <a:rot lat="0" lon="24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11809" y="278884"/>
            <a:ext cx="1589809" cy="369332"/>
            <a:chOff x="576759" y="2296526"/>
            <a:chExt cx="1589809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Data set 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9A0B20A-8894-421E-A733-916878DF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514"/>
            <a:ext cx="10787063" cy="3825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32E75-2C46-40CA-96F8-2A5BA8CAE758}"/>
              </a:ext>
            </a:extLst>
          </p:cNvPr>
          <p:cNvSpPr txBox="1"/>
          <p:nvPr/>
        </p:nvSpPr>
        <p:spPr>
          <a:xfrm>
            <a:off x="10916188" y="2869522"/>
            <a:ext cx="1275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4D6A3-3CFC-4BE9-BD38-06CC639F2AE4}"/>
              </a:ext>
            </a:extLst>
          </p:cNvPr>
          <p:cNvSpPr txBox="1"/>
          <p:nvPr/>
        </p:nvSpPr>
        <p:spPr>
          <a:xfrm>
            <a:off x="4787279" y="5343857"/>
            <a:ext cx="954107" cy="7383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8EF50-C041-4DF7-B344-BEDF8A921FB0}"/>
              </a:ext>
            </a:extLst>
          </p:cNvPr>
          <p:cNvSpPr txBox="1"/>
          <p:nvPr/>
        </p:nvSpPr>
        <p:spPr>
          <a:xfrm>
            <a:off x="0" y="5712897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총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개수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: 225R X 39C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9D843-E035-440C-8473-44B3E8FBBFEE}"/>
              </a:ext>
            </a:extLst>
          </p:cNvPr>
          <p:cNvSpPr txBox="1"/>
          <p:nvPr/>
        </p:nvSpPr>
        <p:spPr>
          <a:xfrm>
            <a:off x="0" y="826350"/>
            <a:ext cx="299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Team Offense Annual Data</a:t>
            </a:r>
          </a:p>
        </p:txBody>
      </p:sp>
    </p:spTree>
    <p:extLst>
      <p:ext uri="{BB962C8B-B14F-4D97-AF65-F5344CB8AC3E}">
        <p14:creationId xmlns:p14="http://schemas.microsoft.com/office/powerpoint/2010/main" val="42332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11809" y="278884"/>
            <a:ext cx="1589809" cy="369332"/>
            <a:chOff x="576759" y="2296526"/>
            <a:chExt cx="1589809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Data set 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9A0B20A-8894-421E-A733-916878DF9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" y="1387514"/>
            <a:ext cx="10763665" cy="3825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32E75-2C46-40CA-96F8-2A5BA8CAE758}"/>
              </a:ext>
            </a:extLst>
          </p:cNvPr>
          <p:cNvSpPr txBox="1"/>
          <p:nvPr/>
        </p:nvSpPr>
        <p:spPr>
          <a:xfrm>
            <a:off x="10916188" y="2869522"/>
            <a:ext cx="1275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4D6A3-3CFC-4BE9-BD38-06CC639F2AE4}"/>
              </a:ext>
            </a:extLst>
          </p:cNvPr>
          <p:cNvSpPr txBox="1"/>
          <p:nvPr/>
        </p:nvSpPr>
        <p:spPr>
          <a:xfrm>
            <a:off x="4787279" y="5343857"/>
            <a:ext cx="954107" cy="7383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8EF50-C041-4DF7-B344-BEDF8A921FB0}"/>
              </a:ext>
            </a:extLst>
          </p:cNvPr>
          <p:cNvSpPr txBox="1"/>
          <p:nvPr/>
        </p:nvSpPr>
        <p:spPr>
          <a:xfrm>
            <a:off x="0" y="5712897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총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개수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: 225R X 34C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9D843-E035-440C-8473-44B3E8FBBFEE}"/>
              </a:ext>
            </a:extLst>
          </p:cNvPr>
          <p:cNvSpPr txBox="1"/>
          <p:nvPr/>
        </p:nvSpPr>
        <p:spPr>
          <a:xfrm>
            <a:off x="0" y="811110"/>
            <a:ext cx="290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Team Pitcher Annual Data</a:t>
            </a:r>
          </a:p>
        </p:txBody>
      </p:sp>
    </p:spTree>
    <p:extLst>
      <p:ext uri="{BB962C8B-B14F-4D97-AF65-F5344CB8AC3E}">
        <p14:creationId xmlns:p14="http://schemas.microsoft.com/office/powerpoint/2010/main" val="10452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11809" y="278884"/>
            <a:ext cx="1589809" cy="369332"/>
            <a:chOff x="576759" y="2296526"/>
            <a:chExt cx="1589809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Data set 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52ED090-2AF5-4C69-839C-E33E4F92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514"/>
            <a:ext cx="10787063" cy="38228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E9EC0D-907A-44C2-A555-246DEBEA72CB}"/>
              </a:ext>
            </a:extLst>
          </p:cNvPr>
          <p:cNvSpPr txBox="1"/>
          <p:nvPr/>
        </p:nvSpPr>
        <p:spPr>
          <a:xfrm>
            <a:off x="10916188" y="2869522"/>
            <a:ext cx="1275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69D88F-D6C9-42DC-8ECC-63AD15C59158}"/>
              </a:ext>
            </a:extLst>
          </p:cNvPr>
          <p:cNvSpPr txBox="1"/>
          <p:nvPr/>
        </p:nvSpPr>
        <p:spPr>
          <a:xfrm>
            <a:off x="4787279" y="5343857"/>
            <a:ext cx="954107" cy="7383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0BFC15-90B5-4BB6-A771-AD0F978EFFD0}"/>
              </a:ext>
            </a:extLst>
          </p:cNvPr>
          <p:cNvSpPr txBox="1"/>
          <p:nvPr/>
        </p:nvSpPr>
        <p:spPr>
          <a:xfrm>
            <a:off x="0" y="5712897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총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개수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: 8317R X 39C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279CC-57E7-4E9F-B040-A29502FB9C59}"/>
              </a:ext>
            </a:extLst>
          </p:cNvPr>
          <p:cNvSpPr txBox="1"/>
          <p:nvPr/>
        </p:nvSpPr>
        <p:spPr>
          <a:xfrm>
            <a:off x="0" y="826350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Hitter Annual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5388A-6737-4266-B682-78D2D03618E6}"/>
              </a:ext>
            </a:extLst>
          </p:cNvPr>
          <p:cNvSpPr txBox="1"/>
          <p:nvPr/>
        </p:nvSpPr>
        <p:spPr>
          <a:xfrm>
            <a:off x="9234135" y="5678134"/>
            <a:ext cx="2643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Data Cleaning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08DA7A-DBAD-4304-86E1-E0339B0A1B8E}"/>
              </a:ext>
            </a:extLst>
          </p:cNvPr>
          <p:cNvCxnSpPr>
            <a:cxnSpLocks/>
          </p:cNvCxnSpPr>
          <p:nvPr/>
        </p:nvCxnSpPr>
        <p:spPr>
          <a:xfrm>
            <a:off x="8309529" y="5955133"/>
            <a:ext cx="7837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2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4EE3C-F2CE-4F91-9FDD-D36047698A09}"/>
              </a:ext>
            </a:extLst>
          </p:cNvPr>
          <p:cNvSpPr txBox="1"/>
          <p:nvPr/>
        </p:nvSpPr>
        <p:spPr>
          <a:xfrm>
            <a:off x="472371" y="27888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Data Cleaning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CAA9CC3C-B054-42E7-8E8A-B1BB4239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74" y="4247358"/>
            <a:ext cx="3838575" cy="20017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55A856-A4A4-4A74-B33F-E27DFB36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667" y="5248213"/>
            <a:ext cx="3590925" cy="1209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B37620-4A53-4F9A-AB44-ADBB8CEB3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667" y="648216"/>
            <a:ext cx="3838575" cy="4591050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DA23363-C54C-40A4-ADB1-65CBCBFD5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" y="908442"/>
            <a:ext cx="4103164" cy="30255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14C001-FDB2-4663-9FE6-7808E0F0C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87435"/>
            <a:ext cx="4392474" cy="23036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AC6343-4E7F-4F8D-946E-D08124D23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9840" y="808338"/>
            <a:ext cx="4227137" cy="32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11809" y="278884"/>
            <a:ext cx="1589809" cy="369332"/>
            <a:chOff x="576759" y="2296526"/>
            <a:chExt cx="1589809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Data set 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E9EC0D-907A-44C2-A555-246DEBEA72CB}"/>
              </a:ext>
            </a:extLst>
          </p:cNvPr>
          <p:cNvSpPr txBox="1"/>
          <p:nvPr/>
        </p:nvSpPr>
        <p:spPr>
          <a:xfrm>
            <a:off x="10844866" y="2882084"/>
            <a:ext cx="1275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69D88F-D6C9-42DC-8ECC-63AD15C59158}"/>
              </a:ext>
            </a:extLst>
          </p:cNvPr>
          <p:cNvSpPr txBox="1"/>
          <p:nvPr/>
        </p:nvSpPr>
        <p:spPr>
          <a:xfrm>
            <a:off x="5264331" y="5528377"/>
            <a:ext cx="954107" cy="7383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0BFC15-90B5-4BB6-A771-AD0F978EFFD0}"/>
              </a:ext>
            </a:extLst>
          </p:cNvPr>
          <p:cNvSpPr txBox="1"/>
          <p:nvPr/>
        </p:nvSpPr>
        <p:spPr>
          <a:xfrm>
            <a:off x="0" y="5712897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총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개수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: 2594R X 41C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279CC-57E7-4E9F-B040-A29502FB9C59}"/>
              </a:ext>
            </a:extLst>
          </p:cNvPr>
          <p:cNvSpPr txBox="1"/>
          <p:nvPr/>
        </p:nvSpPr>
        <p:spPr>
          <a:xfrm>
            <a:off x="0" y="826350"/>
            <a:ext cx="31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Hitter Annual Cleaning Data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48F995-9F2B-4F74-BE62-8DAE7E9EE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1" y="1195682"/>
            <a:ext cx="9502529" cy="423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8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B4B20EF-31C7-49EC-A0F4-6B25BFF6E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0" y="909320"/>
            <a:ext cx="3962400" cy="264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AB7522-E6B3-412B-A321-2E2AEDE327D1}"/>
              </a:ext>
            </a:extLst>
          </p:cNvPr>
          <p:cNvSpPr txBox="1"/>
          <p:nvPr/>
        </p:nvSpPr>
        <p:spPr>
          <a:xfrm>
            <a:off x="2096307" y="3181588"/>
            <a:ext cx="19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&lt;Age Pie Chart&gt;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888A44-0890-4B98-88EA-F1E722F8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32" y="909320"/>
            <a:ext cx="3962400" cy="264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D2D70-D5C8-4A7A-A300-20F2602B1370}"/>
              </a:ext>
            </a:extLst>
          </p:cNvPr>
          <p:cNvSpPr txBox="1"/>
          <p:nvPr/>
        </p:nvSpPr>
        <p:spPr>
          <a:xfrm>
            <a:off x="7935829" y="3181588"/>
            <a:ext cx="236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&lt;Retired Pie Chart&gt;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8B3853-A2D6-48CA-B1A5-49D841F04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01" y="3672424"/>
            <a:ext cx="3962400" cy="264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65A73A-BB3F-49FD-A344-C4E942CA0BD4}"/>
              </a:ext>
            </a:extLst>
          </p:cNvPr>
          <p:cNvSpPr txBox="1"/>
          <p:nvPr/>
        </p:nvSpPr>
        <p:spPr>
          <a:xfrm>
            <a:off x="4386658" y="5944692"/>
            <a:ext cx="296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&lt;Annual Salary Pie Chart&gt;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0F53C-2ABE-4CAD-9CC4-3D4205455E96}"/>
              </a:ext>
            </a:extLst>
          </p:cNvPr>
          <p:cNvSpPr txBox="1"/>
          <p:nvPr/>
        </p:nvSpPr>
        <p:spPr>
          <a:xfrm>
            <a:off x="489010" y="309364"/>
            <a:ext cx="16530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Distribution map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99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11809" y="278884"/>
            <a:ext cx="1589809" cy="369332"/>
            <a:chOff x="576759" y="2296526"/>
            <a:chExt cx="1589809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081" y="2296526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Data set 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BA57E66-C6B4-4544-AC7A-E3A01A21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1383029"/>
            <a:ext cx="10763791" cy="3796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65C08-5951-4580-A3FF-A1F591FA8746}"/>
              </a:ext>
            </a:extLst>
          </p:cNvPr>
          <p:cNvSpPr txBox="1"/>
          <p:nvPr/>
        </p:nvSpPr>
        <p:spPr>
          <a:xfrm>
            <a:off x="10916188" y="2869522"/>
            <a:ext cx="1275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B039F-5530-445B-BD7E-1F7560193A58}"/>
              </a:ext>
            </a:extLst>
          </p:cNvPr>
          <p:cNvSpPr txBox="1"/>
          <p:nvPr/>
        </p:nvSpPr>
        <p:spPr>
          <a:xfrm>
            <a:off x="4787279" y="5343857"/>
            <a:ext cx="954107" cy="7383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</a:rPr>
              <a:t>∙∙∙</a:t>
            </a:r>
            <a:endParaRPr lang="ko-KR" altLang="en-US" sz="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C32C1-DCCF-4E8B-A749-3F82B117AE00}"/>
              </a:ext>
            </a:extLst>
          </p:cNvPr>
          <p:cNvSpPr txBox="1"/>
          <p:nvPr/>
        </p:nvSpPr>
        <p:spPr>
          <a:xfrm>
            <a:off x="0" y="811110"/>
            <a:ext cx="289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Player Annual Salary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83A30-15EB-4FD9-A9AA-51E78E49D158}"/>
              </a:ext>
            </a:extLst>
          </p:cNvPr>
          <p:cNvSpPr txBox="1"/>
          <p:nvPr/>
        </p:nvSpPr>
        <p:spPr>
          <a:xfrm>
            <a:off x="0" y="5713043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총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데이터 개수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: 424R X 39C</a:t>
            </a:r>
          </a:p>
        </p:txBody>
      </p:sp>
    </p:spTree>
    <p:extLst>
      <p:ext uri="{BB962C8B-B14F-4D97-AF65-F5344CB8AC3E}">
        <p14:creationId xmlns:p14="http://schemas.microsoft.com/office/powerpoint/2010/main" val="365450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690</Words>
  <Application>Microsoft Office PowerPoint</Application>
  <PresentationFormat>와이드스크린</PresentationFormat>
  <Paragraphs>165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-윤고딕330</vt:lpstr>
      <vt:lpstr>-윤고딕360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정우진</cp:lastModifiedBy>
  <cp:revision>50</cp:revision>
  <dcterms:created xsi:type="dcterms:W3CDTF">2014-03-14T14:20:33Z</dcterms:created>
  <dcterms:modified xsi:type="dcterms:W3CDTF">2017-12-11T07:14:07Z</dcterms:modified>
</cp:coreProperties>
</file>