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C5349-BB05-4F24-90A4-90552EFB6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81D17D-5A1F-42AC-91FA-0D8D846C8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8D3757-84FE-4566-B7B0-6E5E6ADC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1F6A-AADC-4B1A-82AC-67CE1C4A9357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6C25EA-D50B-4DD0-BC4B-6CABD12D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25CFA-C6DB-4459-91B3-14B39079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8EEF-613E-4BAA-8849-1828A57BC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75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5559C-E005-4D64-BA0C-998E5746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82D5C4-059D-4216-93DC-3DB1925A3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00DC4-290A-4023-ADEA-846656C6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1F6A-AADC-4B1A-82AC-67CE1C4A9357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EFE982-4000-4E4C-9A8D-BC199DDB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69BE5-766A-44CF-B26C-F5F364B0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8EEF-613E-4BAA-8849-1828A57BC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85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FD58ED-9B58-42BB-A864-FA9B3B31B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672B16-9B59-4F7D-A796-E24DEFC9E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D7DF5F-1028-47FC-B8C1-1189E3C5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1F6A-AADC-4B1A-82AC-67CE1C4A9357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68EC6C-3A6C-4137-854A-7E0077142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409A0A-9D4A-4B14-A00D-2F708899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8EEF-613E-4BAA-8849-1828A57BC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74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72D62-4F9A-43B5-A211-5A979DD4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36DBA0-D9ED-42B4-B4F1-4A07C3958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D4D44-66C9-4A24-A926-7D0DF78E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1F6A-AADC-4B1A-82AC-67CE1C4A9357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24FF7-4CC7-451C-8B88-3962DEF9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561330-E21A-4DF1-A99E-76E19EF09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8EEF-613E-4BAA-8849-1828A57BC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02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9EF09-D5BE-43A5-837F-90F27D47A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94E21E-5959-470C-8BB6-272586383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A53D67-E68D-4564-9777-012B0ADB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1F6A-AADC-4B1A-82AC-67CE1C4A9357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51198A-5E61-4724-B8D7-3C20B4262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A7684C-1E07-4B31-99E7-6B5AD576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8EEF-613E-4BAA-8849-1828A57BC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75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80B45-EC40-4F10-BA50-A3E49C45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9A8E-5E0C-4747-B840-832FFD863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52092E-4645-46C2-BCEF-0CBED1D6C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5D31B1-CBAD-4A75-896C-7E82E2FAC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1F6A-AADC-4B1A-82AC-67CE1C4A9357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76F84F-AAD6-47DF-BC08-07606FFB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C9B60F-CFB5-41B4-9BEE-86482671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8EEF-613E-4BAA-8849-1828A57BC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89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F6AFE-3563-42E8-9C40-3D71081E3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AE01AB-3206-429A-8E77-667383220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1F1655-DF1A-4772-BB93-B2E1042AC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B5B906-C0F2-4C87-B9B0-588AA1036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4A9E36-E9AF-480B-B189-6B3E1984A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ABEDFB-A738-4FA1-8278-B1E3C247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1F6A-AADC-4B1A-82AC-67CE1C4A9357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280B46-BEE7-47F7-A1DC-95848BE32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C96DE9-185D-45AF-A249-6DD67B70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8EEF-613E-4BAA-8849-1828A57BC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42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37D17-06B3-4EBA-B2F0-683D7642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B47005-C1F2-46EB-94E1-F6B75EE5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1F6A-AADC-4B1A-82AC-67CE1C4A9357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BEFAA4-51BD-4707-8454-930DC767A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7411A1-372B-44AC-B2CC-8EA22B64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8EEF-613E-4BAA-8849-1828A57BC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98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5FFA20-8F86-45B4-BE95-0D483CDE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1F6A-AADC-4B1A-82AC-67CE1C4A9357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4F4632-6836-4C7C-861E-199DC94AB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7370BD-43D9-45F1-8F9C-A6BC59CB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8EEF-613E-4BAA-8849-1828A57BC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590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5AEB4-D355-4129-B810-81B567E2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59753C-65FD-400B-9E94-0687C6BF3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BB9AA8-E9F7-4F36-8182-C9CC3DE96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06F9DA-E916-4945-8B6B-C2E10229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1F6A-AADC-4B1A-82AC-67CE1C4A9357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4C23D4-D670-4A11-ABF4-5620388A5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8A0808-01AD-46C0-8F37-80B92C2D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8EEF-613E-4BAA-8849-1828A57BC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46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BB4E5-3932-4E83-951B-AF17BAA61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454C7B-BA6C-40DB-8463-5757EE80D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8EBAB9-3879-4C03-BA58-7D543FEC8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F0F966-F116-4546-91F9-784B3533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1F6A-AADC-4B1A-82AC-67CE1C4A9357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9F0E77-94F2-48F9-85FF-96069AB57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C97DF6-8336-4DBB-9FF7-44ADCE4A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8EEF-613E-4BAA-8849-1828A57BC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77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A5A635-15FA-44B4-B4B3-FD7F8D870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39D254-7675-4696-A439-2A032C815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973AEE-C6DA-46F0-8270-8AC904D91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11F6A-AADC-4B1A-82AC-67CE1C4A9357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B3C80B-2EFA-42B3-A774-BA294B440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B3134-FE8B-408E-B1B1-E8D44E0AE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98EEF-613E-4BAA-8849-1828A57BC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3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5FA71-0C43-4472-BE6E-475368024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Introduction to Big Data Analysis and Visualization</a:t>
            </a:r>
            <a:endParaRPr lang="ko-KR" altLang="en-US" sz="4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9FFC1E-BAA0-446F-BE77-7EB1FDEF23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빅데이터로 보는 야구</a:t>
            </a:r>
            <a:endParaRPr lang="en-US" altLang="ko-KR" sz="2800" dirty="0"/>
          </a:p>
          <a:p>
            <a:endParaRPr lang="en-US" altLang="ko-KR" dirty="0"/>
          </a:p>
          <a:p>
            <a:r>
              <a:rPr lang="ko-KR" altLang="en-US" dirty="0"/>
              <a:t>정우진</a:t>
            </a:r>
            <a:r>
              <a:rPr lang="en-US" altLang="ko-KR" dirty="0"/>
              <a:t>, </a:t>
            </a:r>
            <a:r>
              <a:rPr lang="ko-KR" altLang="en-US" dirty="0" err="1"/>
              <a:t>제갈장환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김호진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31167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39FD9-C94F-4063-8738-9D7DF2E3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7" y="119270"/>
            <a:ext cx="10515600" cy="1325563"/>
          </a:xfrm>
        </p:spPr>
        <p:txBody>
          <a:bodyPr/>
          <a:lstStyle/>
          <a:p>
            <a:r>
              <a:rPr lang="en-US" altLang="ko-KR" dirty="0"/>
              <a:t>Sabermetrics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A3EBF0-4974-4EBA-8329-A94ED2000E75}"/>
              </a:ext>
            </a:extLst>
          </p:cNvPr>
          <p:cNvSpPr txBox="1"/>
          <p:nvPr/>
        </p:nvSpPr>
        <p:spPr>
          <a:xfrm>
            <a:off x="106017" y="1855304"/>
            <a:ext cx="462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야구를 통계적으로 보자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165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319AF-8554-49F3-96C9-9EB3815D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Data1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714626E-DFA9-4D9E-9EE9-43ED6C809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219261"/>
              </p:ext>
            </p:extLst>
          </p:nvPr>
        </p:nvGraphicFramePr>
        <p:xfrm>
          <a:off x="604122" y="1609888"/>
          <a:ext cx="8127999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972121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085932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54036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KBO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총 타석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한 경기당 평균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투구수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총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모수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499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1373060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428394720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317103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371E411A-2C3A-43D8-B45A-67DAB4703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22" y="2795860"/>
            <a:ext cx="2799061" cy="99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3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F1AE9-AA72-4655-97A7-569E3B82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351987-601F-48B4-9E34-68414DCD0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510785"/>
            <a:ext cx="11353800" cy="41403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B699C4-BF76-4E96-A613-6E91B86E9BE2}"/>
              </a:ext>
            </a:extLst>
          </p:cNvPr>
          <p:cNvSpPr txBox="1"/>
          <p:nvPr/>
        </p:nvSpPr>
        <p:spPr>
          <a:xfrm>
            <a:off x="516835" y="5897217"/>
            <a:ext cx="229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7210*34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406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C6BA5-AB42-474C-B917-F0F53E2A0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9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Data3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E44F5E-D96F-46DD-B81D-28640FE2C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28099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1DD01D-DE76-44A4-9BC0-A7B598A28811}"/>
              </a:ext>
            </a:extLst>
          </p:cNvPr>
          <p:cNvSpPr txBox="1"/>
          <p:nvPr/>
        </p:nvSpPr>
        <p:spPr>
          <a:xfrm>
            <a:off x="609600" y="5857461"/>
            <a:ext cx="188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5425*49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53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C2098-CA89-4BCE-88ED-02B961FB3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A0E82D-D3D3-4B5D-A089-2ACA2DA06121}"/>
              </a:ext>
            </a:extLst>
          </p:cNvPr>
          <p:cNvSpPr txBox="1"/>
          <p:nvPr/>
        </p:nvSpPr>
        <p:spPr>
          <a:xfrm>
            <a:off x="838199" y="1577009"/>
            <a:ext cx="819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한 선수에 대한 적절한 </a:t>
            </a:r>
            <a:r>
              <a:rPr lang="en-US" altLang="ko-KR" dirty="0"/>
              <a:t>FA </a:t>
            </a:r>
            <a:r>
              <a:rPr lang="ko-KR" altLang="en-US" dirty="0"/>
              <a:t>가격</a:t>
            </a:r>
            <a:r>
              <a:rPr lang="en-US" altLang="ko-KR" dirty="0"/>
              <a:t>(</a:t>
            </a:r>
            <a:r>
              <a:rPr lang="ko-KR" altLang="en-US" dirty="0"/>
              <a:t>한국리그에 맞는 </a:t>
            </a:r>
            <a:r>
              <a:rPr lang="en-US" altLang="ko-KR" dirty="0"/>
              <a:t>Aging</a:t>
            </a:r>
            <a:r>
              <a:rPr lang="ko-KR" altLang="en-US" dirty="0"/>
              <a:t> </a:t>
            </a:r>
            <a:r>
              <a:rPr lang="en-US" altLang="ko-KR" dirty="0"/>
              <a:t>curve </a:t>
            </a:r>
            <a:r>
              <a:rPr lang="ko-KR" altLang="en-US" dirty="0"/>
              <a:t>구하기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E5F130-63A7-41F0-9390-7533AC9D4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72" y="2958963"/>
            <a:ext cx="5324475" cy="3219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260035-B508-4A7C-945E-9684CE226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247" y="2902572"/>
            <a:ext cx="6305550" cy="28765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C56B3F4-48C3-403E-B5B9-EC1F7054C6E8}"/>
              </a:ext>
            </a:extLst>
          </p:cNvPr>
          <p:cNvSpPr/>
          <p:nvPr/>
        </p:nvSpPr>
        <p:spPr>
          <a:xfrm>
            <a:off x="838199" y="201432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맑은고딕"/>
              </a:rPr>
              <a:t>FA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맑은고딕"/>
              </a:rPr>
              <a:t>적정가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맑은고딕"/>
              </a:rPr>
              <a:t>=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맑은고딕"/>
              </a:rPr>
              <a:t>과거 활약 보상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맑은고딕"/>
              </a:rPr>
              <a:t>+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맑은고딕"/>
              </a:rPr>
              <a:t>미래 기대치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855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C2098-CA89-4BCE-88ED-02B961FB3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A0E82D-D3D3-4B5D-A089-2ACA2DA06121}"/>
              </a:ext>
            </a:extLst>
          </p:cNvPr>
          <p:cNvSpPr txBox="1"/>
          <p:nvPr/>
        </p:nvSpPr>
        <p:spPr>
          <a:xfrm>
            <a:off x="838199" y="1611176"/>
            <a:ext cx="719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메이저리그에서 사용되는 다양한 상수들을 한국에 맞게 변경하기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388E939-8C2A-4790-8363-E9CE20D06E55}"/>
                  </a:ext>
                </a:extLst>
              </p:cNvPr>
              <p:cNvSpPr/>
              <p:nvPr/>
            </p:nvSpPr>
            <p:spPr>
              <a:xfrm>
                <a:off x="838198" y="4607969"/>
                <a:ext cx="6877878" cy="763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IP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13∗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HR</m:t>
                                  </m:r>
                                </m:e>
                              </m:d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3∗</m:t>
                                  </m:r>
                                  <m:d>
                                    <m:d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BB</m:t>
                                      </m:r>
                                      <m: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HBP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2∗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IP</m:t>
                          </m:r>
                        </m:den>
                      </m:f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FIP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constant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388E939-8C2A-4790-8363-E9CE20D06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4607969"/>
                <a:ext cx="6877878" cy="7639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7223285-237D-46CC-AA19-AC970B844990}"/>
                  </a:ext>
                </a:extLst>
              </p:cNvPr>
              <p:cNvSpPr/>
              <p:nvPr/>
            </p:nvSpPr>
            <p:spPr>
              <a:xfrm>
                <a:off x="1089989" y="5371961"/>
                <a:ext cx="7513982" cy="8143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IP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constant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IgERa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13∗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IgHR</m:t>
                                  </m:r>
                                </m:e>
                              </m:d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3∗</m:t>
                                  </m:r>
                                  <m:d>
                                    <m:d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IgBB</m:t>
                                      </m:r>
                                      <m: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IgHBP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2∗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IgK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IgIP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7223285-237D-46CC-AA19-AC970B844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989" y="5371961"/>
                <a:ext cx="7513982" cy="8143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4D92E45-3B51-40B9-B6B6-986FA41D4A3C}"/>
                  </a:ext>
                </a:extLst>
              </p:cNvPr>
              <p:cNvSpPr/>
              <p:nvPr/>
            </p:nvSpPr>
            <p:spPr>
              <a:xfrm>
                <a:off x="838198" y="3517394"/>
                <a:ext cx="8017565" cy="8987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OBA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0.72∗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𝑁𝐼𝐵𝐵</m:t>
                                  </m:r>
                                </m:e>
                              </m:d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0.75∗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𝐻𝐵𝑃</m:t>
                                  </m:r>
                                </m:e>
                              </m:d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0.90∗1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0.92∗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𝑅𝐵𝑂𝐸</m:t>
                                  </m:r>
                                </m:e>
                              </m:d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1.24∗2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1.56∗3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+(1.95∗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𝐻𝑅</m:t>
                              </m:r>
                            </m:e>
                          </m:d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𝑃𝐴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4D92E45-3B51-40B9-B6B6-986FA41D4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3517394"/>
                <a:ext cx="8017565" cy="898708"/>
              </a:xfrm>
              <a:prstGeom prst="rect">
                <a:avLst/>
              </a:prstGeom>
              <a:blipFill>
                <a:blip r:embed="rId4"/>
                <a:stretch>
                  <a:fillRect r="-319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92A1899-E53B-4F64-BD71-B1059B29F2C6}"/>
                  </a:ext>
                </a:extLst>
              </p:cNvPr>
              <p:cNvSpPr/>
              <p:nvPr/>
            </p:nvSpPr>
            <p:spPr>
              <a:xfrm>
                <a:off x="838198" y="1916871"/>
                <a:ext cx="6096000" cy="140865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 </a:t>
                </a:r>
                <a:endParaRPr lang="ko-KR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wOBA</m:t>
                      </m:r>
                      <m: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𝑤𝐵𝐵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𝐵𝐵</m:t>
                              </m:r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𝐼𝐵𝐵</m:t>
                              </m:r>
                            </m:e>
                          </m:d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𝑤𝐻𝐵𝑃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𝐻𝐵𝑃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∗1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∗2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∗3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𝑤𝐻𝑅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𝐻𝑅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𝐴𝐵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𝐵𝐵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𝐼𝐵𝐵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𝐻𝐵𝑃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𝑆𝐹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92A1899-E53B-4F64-BD71-B1059B29F2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1916871"/>
                <a:ext cx="6096000" cy="1408655"/>
              </a:xfrm>
              <a:prstGeom prst="rect">
                <a:avLst/>
              </a:prstGeom>
              <a:blipFill>
                <a:blip r:embed="rId5"/>
                <a:stretch>
                  <a:fillRect r="-464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05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C2098-CA89-4BCE-88ED-02B961FB3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분석방법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A0E82D-D3D3-4B5D-A089-2ACA2DA06121}"/>
                  </a:ext>
                </a:extLst>
              </p:cNvPr>
              <p:cNvSpPr txBox="1"/>
              <p:nvPr/>
            </p:nvSpPr>
            <p:spPr>
              <a:xfrm>
                <a:off x="838199" y="1611176"/>
                <a:ext cx="7192617" cy="1643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3) </a:t>
                </a:r>
                <a:r>
                  <a:rPr lang="ko-KR" altLang="en-US" dirty="0"/>
                  <a:t>포스트시즌 경기 결과를 예측할 수 있을까</a:t>
                </a:r>
                <a:r>
                  <a:rPr lang="en-US" altLang="ko-KR" dirty="0"/>
                  <a:t>?</a:t>
                </a:r>
              </a:p>
              <a:p>
                <a:endParaRPr lang="en-US" altLang="ko-KR" b="1" dirty="0"/>
              </a:p>
              <a:p>
                <a:r>
                  <a:rPr lang="en-US" altLang="ko-KR" dirty="0"/>
                  <a:t>Pythagorean Expectation: </a:t>
                </a:r>
                <a14:m>
                  <m:oMath xmlns:m="http://schemas.openxmlformats.org/officeDocument/2006/math">
                    <m:r>
                      <a:rPr lang="en-US" altLang="ko-KR" b="0" i="1"/>
                      <m:t>𝑊𝑖𝑛</m:t>
                    </m:r>
                    <m:r>
                      <a:rPr lang="en-US" altLang="ko-KR" b="0"/>
                      <m:t>%=</m:t>
                    </m:r>
                    <m:f>
                      <m:fPr>
                        <m:ctrlPr>
                          <a:rPr lang="ko-KR" altLang="ko-KR" i="1"/>
                        </m:ctrlPr>
                      </m:fPr>
                      <m:num>
                        <m:sSup>
                          <m:sSupPr>
                            <m:ctrlPr>
                              <a:rPr lang="ko-KR" altLang="ko-KR" i="1"/>
                            </m:ctrlPr>
                          </m:sSupPr>
                          <m:e>
                            <m:r>
                              <a:rPr lang="en-US" altLang="ko-KR" b="0" i="1"/>
                              <m:t>𝑅𝑆</m:t>
                            </m:r>
                          </m:e>
                          <m:sup>
                            <m:r>
                              <a:rPr lang="en-US" altLang="ko-KR" b="0" i="1"/>
                              <m:t>𝑋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ko-KR" altLang="ko-KR" i="1"/>
                            </m:ctrlPr>
                          </m:sSupPr>
                          <m:e>
                            <m:r>
                              <a:rPr lang="en-US" altLang="ko-KR" b="0" i="1"/>
                              <m:t>𝑅𝑆</m:t>
                            </m:r>
                          </m:e>
                          <m:sup>
                            <m:r>
                              <a:rPr lang="en-US" altLang="ko-KR" b="0" i="1"/>
                              <m:t>𝑋</m:t>
                            </m:r>
                          </m:sup>
                        </m:sSup>
                        <m:r>
                          <a:rPr lang="en-US" altLang="ko-KR" b="0" i="1"/>
                          <m:t>+</m:t>
                        </m:r>
                        <m:sSup>
                          <m:sSupPr>
                            <m:ctrlPr>
                              <a:rPr lang="ko-KR" altLang="ko-KR" i="1"/>
                            </m:ctrlPr>
                          </m:sSupPr>
                          <m:e>
                            <m:r>
                              <a:rPr lang="en-US" altLang="ko-KR" b="0" i="1"/>
                              <m:t>𝑅𝐴</m:t>
                            </m:r>
                          </m:e>
                          <m:sup>
                            <m:r>
                              <a:rPr lang="en-US" altLang="ko-KR" b="0" i="1"/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endParaRPr lang="ko-KR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A0E82D-D3D3-4B5D-A089-2ACA2DA06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611176"/>
                <a:ext cx="7192617" cy="1643976"/>
              </a:xfrm>
              <a:prstGeom prst="rect">
                <a:avLst/>
              </a:prstGeom>
              <a:blipFill>
                <a:blip r:embed="rId2"/>
                <a:stretch>
                  <a:fillRect l="-678" t="-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509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104</Words>
  <Application>Microsoft Office PowerPoint</Application>
  <PresentationFormat>와이드스크린</PresentationFormat>
  <Paragraphs>31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맑은고딕</vt:lpstr>
      <vt:lpstr>Arial</vt:lpstr>
      <vt:lpstr>Cambria Math</vt:lpstr>
      <vt:lpstr>Times New Roman</vt:lpstr>
      <vt:lpstr>Office 테마</vt:lpstr>
      <vt:lpstr>Introduction to Big Data Analysis and Visualization</vt:lpstr>
      <vt:lpstr>Sabermetrics</vt:lpstr>
      <vt:lpstr>Data1</vt:lpstr>
      <vt:lpstr>Data2</vt:lpstr>
      <vt:lpstr>Data3</vt:lpstr>
      <vt:lpstr>분석방법</vt:lpstr>
      <vt:lpstr>분석방법</vt:lpstr>
      <vt:lpstr>분석방법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Big Data Analysis and Visualization</dc:title>
  <dc:creator>wprkff</dc:creator>
  <cp:lastModifiedBy>wprkff</cp:lastModifiedBy>
  <cp:revision>11</cp:revision>
  <dcterms:created xsi:type="dcterms:W3CDTF">2017-11-08T11:37:46Z</dcterms:created>
  <dcterms:modified xsi:type="dcterms:W3CDTF">2017-11-08T14:16:35Z</dcterms:modified>
</cp:coreProperties>
</file>