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60"/>
  </p:notesMasterIdLst>
  <p:sldIdLst>
    <p:sldId id="300" r:id="rId6"/>
    <p:sldId id="323" r:id="rId7"/>
    <p:sldId id="302" r:id="rId8"/>
    <p:sldId id="259" r:id="rId9"/>
    <p:sldId id="363" r:id="rId10"/>
    <p:sldId id="324" r:id="rId11"/>
    <p:sldId id="354" r:id="rId12"/>
    <p:sldId id="327" r:id="rId13"/>
    <p:sldId id="368" r:id="rId14"/>
    <p:sldId id="383" r:id="rId15"/>
    <p:sldId id="369" r:id="rId16"/>
    <p:sldId id="370" r:id="rId17"/>
    <p:sldId id="330" r:id="rId18"/>
    <p:sldId id="371" r:id="rId19"/>
    <p:sldId id="364" r:id="rId20"/>
    <p:sldId id="303" r:id="rId21"/>
    <p:sldId id="365" r:id="rId22"/>
    <p:sldId id="372" r:id="rId23"/>
    <p:sldId id="373" r:id="rId24"/>
    <p:sldId id="305" r:id="rId25"/>
    <p:sldId id="320" r:id="rId26"/>
    <p:sldId id="322" r:id="rId27"/>
    <p:sldId id="321" r:id="rId28"/>
    <p:sldId id="317" r:id="rId29"/>
    <p:sldId id="338" r:id="rId30"/>
    <p:sldId id="343" r:id="rId31"/>
    <p:sldId id="357" r:id="rId32"/>
    <p:sldId id="386" r:id="rId33"/>
    <p:sldId id="377" r:id="rId34"/>
    <p:sldId id="376" r:id="rId35"/>
    <p:sldId id="374" r:id="rId36"/>
    <p:sldId id="378" r:id="rId37"/>
    <p:sldId id="379" r:id="rId38"/>
    <p:sldId id="387" r:id="rId39"/>
    <p:sldId id="380" r:id="rId40"/>
    <p:sldId id="384" r:id="rId41"/>
    <p:sldId id="385" r:id="rId42"/>
    <p:sldId id="340" r:id="rId43"/>
    <p:sldId id="366" r:id="rId44"/>
    <p:sldId id="359" r:id="rId45"/>
    <p:sldId id="360" r:id="rId46"/>
    <p:sldId id="358" r:id="rId47"/>
    <p:sldId id="362" r:id="rId48"/>
    <p:sldId id="342" r:id="rId49"/>
    <p:sldId id="356" r:id="rId50"/>
    <p:sldId id="349" r:id="rId51"/>
    <p:sldId id="382" r:id="rId52"/>
    <p:sldId id="352" r:id="rId53"/>
    <p:sldId id="381" r:id="rId54"/>
    <p:sldId id="353" r:id="rId55"/>
    <p:sldId id="351" r:id="rId56"/>
    <p:sldId id="367" r:id="rId57"/>
    <p:sldId id="318" r:id="rId58"/>
    <p:sldId id="315"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 Buchanan" initials="SB" lastIdx="2" clrIdx="0">
    <p:extLst>
      <p:ext uri="{19B8F6BF-5375-455C-9EA6-DF929625EA0E}">
        <p15:presenceInfo xmlns:p15="http://schemas.microsoft.com/office/powerpoint/2012/main" userId="75e6bc1c2aa61b7a" providerId="Windows Live"/>
      </p:ext>
    </p:extLst>
  </p:cmAuthor>
  <p:cmAuthor id="2" name="James Burleson" initials="JB" lastIdx="1" clrIdx="1">
    <p:extLst>
      <p:ext uri="{19B8F6BF-5375-455C-9EA6-DF929625EA0E}">
        <p15:presenceInfo xmlns:p15="http://schemas.microsoft.com/office/powerpoint/2012/main" userId="James Burleson" providerId="None"/>
      </p:ext>
    </p:extLst>
  </p:cmAuthor>
  <p:cmAuthor id="3" name="Sandy Alto (GP Strategies Corporation)" initials="SA(SC" lastIdx="1" clrIdx="2">
    <p:extLst>
      <p:ext uri="{19B8F6BF-5375-455C-9EA6-DF929625EA0E}">
        <p15:presenceInfo xmlns:p15="http://schemas.microsoft.com/office/powerpoint/2012/main" userId="S-1-5-21-2127521184-1604012920-1887927527-293338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E47FE5-9C48-442E-BEE4-0E76DDF939BF}" v="1" dt="2018-05-08T17:30:14.5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36" autoAdjust="0"/>
    <p:restoredTop sz="78301" autoAdjust="0"/>
  </p:normalViewPr>
  <p:slideViewPr>
    <p:cSldViewPr snapToGrid="0">
      <p:cViewPr>
        <p:scale>
          <a:sx n="60" d="100"/>
          <a:sy n="60" d="100"/>
        </p:scale>
        <p:origin x="366" y="114"/>
      </p:cViewPr>
      <p:guideLst/>
    </p:cSldViewPr>
  </p:slideViewPr>
  <p:notesTextViewPr>
    <p:cViewPr>
      <p:scale>
        <a:sx n="80" d="100"/>
        <a:sy n="8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6/30/2020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120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120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200" kern="1200" dirty="0">
                <a:solidFill>
                  <a:schemeClr val="tx1"/>
                </a:solidFill>
                <a:effectLst/>
                <a:latin typeface="+mn-lt"/>
                <a:ea typeface="+mn-ea"/>
                <a:cs typeface="+mn-cs"/>
              </a:rPr>
              <a:t>© 2018 Microsoft Corporation. All rights reserved.</a:t>
            </a:r>
          </a:p>
          <a:p>
            <a:r>
              <a:rPr lang="en-US" sz="1200" kern="1200" dirty="0">
                <a:solidFill>
                  <a:schemeClr val="tx1"/>
                </a:solidFill>
                <a:effectLst/>
                <a:latin typeface="+mn-lt"/>
                <a:ea typeface="+mn-ea"/>
                <a:cs typeface="+mn-cs"/>
              </a:rPr>
              <a:t>Microsoft and the trademarks listed at </a:t>
            </a:r>
            <a:r>
              <a:rPr lang="en-US" sz="1200" u="sng" kern="1200" dirty="0">
                <a:solidFill>
                  <a:schemeClr val="tx1"/>
                </a:solidFill>
                <a:effectLst/>
                <a:latin typeface="+mn-lt"/>
                <a:ea typeface="+mn-ea"/>
                <a:cs typeface="+mn-cs"/>
                <a:hlinkClick r:id="rId3"/>
              </a:rPr>
              <a:t>https://www.microsoft.com/en-us/legal/intellectualproperty/Trademarks/Usage/General.aspx</a:t>
            </a:r>
            <a:r>
              <a:rPr lang="en-US" sz="1200" kern="1200" dirty="0">
                <a:solidFill>
                  <a:schemeClr val="tx1"/>
                </a:solidFill>
                <a:effectLst/>
                <a:latin typeface="+mn-lt"/>
                <a:ea typeface="+mn-ea"/>
                <a:cs typeface="+mn-cs"/>
              </a:rPr>
              <a:t> are trademarks of the Microsoft group of companies. All other trademarks are property of their respective owners.</a:t>
            </a:r>
          </a:p>
          <a:p>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674090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4177323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886337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356007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093953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703179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983231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90474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510532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7325851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8669248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1220402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8784971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2515154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128441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4060317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39667813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14362042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2233932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21908842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13908901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26605526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38</a:t>
            </a:fld>
            <a:endParaRPr lang="en-US" dirty="0"/>
          </a:p>
        </p:txBody>
      </p:sp>
    </p:spTree>
    <p:extLst>
      <p:ext uri="{BB962C8B-B14F-4D97-AF65-F5344CB8AC3E}">
        <p14:creationId xmlns:p14="http://schemas.microsoft.com/office/powerpoint/2010/main" val="6862170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39</a:t>
            </a:fld>
            <a:endParaRPr lang="en-US" dirty="0"/>
          </a:p>
        </p:txBody>
      </p:sp>
    </p:spTree>
    <p:extLst>
      <p:ext uri="{BB962C8B-B14F-4D97-AF65-F5344CB8AC3E}">
        <p14:creationId xmlns:p14="http://schemas.microsoft.com/office/powerpoint/2010/main" val="950409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40</a:t>
            </a:fld>
            <a:endParaRPr lang="en-US" dirty="0"/>
          </a:p>
        </p:txBody>
      </p:sp>
    </p:spTree>
    <p:extLst>
      <p:ext uri="{BB962C8B-B14F-4D97-AF65-F5344CB8AC3E}">
        <p14:creationId xmlns:p14="http://schemas.microsoft.com/office/powerpoint/2010/main" val="7290927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41</a:t>
            </a:fld>
            <a:endParaRPr lang="en-US" dirty="0"/>
          </a:p>
        </p:txBody>
      </p:sp>
    </p:spTree>
    <p:extLst>
      <p:ext uri="{BB962C8B-B14F-4D97-AF65-F5344CB8AC3E}">
        <p14:creationId xmlns:p14="http://schemas.microsoft.com/office/powerpoint/2010/main" val="32931720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42</a:t>
            </a:fld>
            <a:endParaRPr lang="en-US" dirty="0"/>
          </a:p>
        </p:txBody>
      </p:sp>
    </p:spTree>
    <p:extLst>
      <p:ext uri="{BB962C8B-B14F-4D97-AF65-F5344CB8AC3E}">
        <p14:creationId xmlns:p14="http://schemas.microsoft.com/office/powerpoint/2010/main" val="27119182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Resource Manager templates can be used to deploy supported services to both Azure Public and Azure Stack Hub. </a:t>
            </a:r>
          </a:p>
          <a:p>
            <a:r>
              <a:rPr lang="en-US" sz="1200" kern="1200" dirty="0">
                <a:solidFill>
                  <a:schemeClr val="tx1"/>
                </a:solidFill>
                <a:effectLst/>
                <a:latin typeface="+mn-lt"/>
                <a:ea typeface="+mn-ea"/>
                <a:cs typeface="+mn-cs"/>
              </a:rPr>
              <a:t>A hybrid continuous integration/continuous delivery(CI/CD) pipeline enables you to build, test, and deploy your app to multiple clouds. A hybrid CI/CD pipeline can help you:</a:t>
            </a:r>
          </a:p>
          <a:p>
            <a:pPr lvl="0"/>
            <a:r>
              <a:rPr lang="en-US" sz="1200" kern="1200" dirty="0">
                <a:solidFill>
                  <a:schemeClr val="tx1"/>
                </a:solidFill>
                <a:effectLst/>
                <a:latin typeface="+mn-lt"/>
                <a:ea typeface="+mn-ea"/>
                <a:cs typeface="+mn-cs"/>
              </a:rPr>
              <a:t>Initiate a new build based on code commits to your Visual Studio Team Services (VSTS) repository.</a:t>
            </a:r>
          </a:p>
          <a:p>
            <a:pPr lvl="0"/>
            <a:r>
              <a:rPr lang="en-US" sz="1200" kern="1200" dirty="0">
                <a:solidFill>
                  <a:schemeClr val="tx1"/>
                </a:solidFill>
                <a:effectLst/>
                <a:latin typeface="+mn-lt"/>
                <a:ea typeface="+mn-ea"/>
                <a:cs typeface="+mn-cs"/>
              </a:rPr>
              <a:t>Automatically deploy your newly built code to Azure for user acceptance testing.</a:t>
            </a:r>
          </a:p>
          <a:p>
            <a:pPr lvl="0"/>
            <a:r>
              <a:rPr lang="en-US" sz="1200" kern="1200" dirty="0">
                <a:solidFill>
                  <a:schemeClr val="tx1"/>
                </a:solidFill>
                <a:effectLst/>
                <a:latin typeface="+mn-lt"/>
                <a:ea typeface="+mn-ea"/>
                <a:cs typeface="+mn-cs"/>
              </a:rPr>
              <a:t>Once your code has passed testing, automatically deploy to Azure Stack Hub.</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43</a:t>
            </a:fld>
            <a:endParaRPr lang="en-US" dirty="0"/>
          </a:p>
        </p:txBody>
      </p:sp>
    </p:spTree>
    <p:extLst>
      <p:ext uri="{BB962C8B-B14F-4D97-AF65-F5344CB8AC3E}">
        <p14:creationId xmlns:p14="http://schemas.microsoft.com/office/powerpoint/2010/main" val="40731440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The initial proof of concept will start with providing a S2S VPN between the virtual network the Azure Web App is connected to and Azure Stack Hub and another S2S Gateway between the Azure Stack Hub Datacenter in FT and the Contoso Regional HQ. </a:t>
            </a:r>
          </a:p>
          <a:p>
            <a:r>
              <a:rPr lang="en-US" sz="1200" kern="1200" dirty="0">
                <a:solidFill>
                  <a:schemeClr val="tx1"/>
                </a:solidFill>
                <a:effectLst/>
                <a:latin typeface="+mn-lt"/>
                <a:ea typeface="+mn-ea"/>
                <a:cs typeface="+mn-cs"/>
              </a:rPr>
              <a:t>For the future, both S2S and ExpressRoute will be configured for routing using BGP ensuring the best connections possible and one set of configurations for routing.  FT will provide the Public ASN number for the routes from their datacenter network in Dallas.  FT will also configure the BGP connections between their datacenter and the new routers on-premises at the Contoso Dallas office. Contoso’s Public IP Space will be leveraged along with the addition of public IP Space from FT.</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44</a:t>
            </a:fld>
            <a:endParaRPr lang="en-US" dirty="0"/>
          </a:p>
        </p:txBody>
      </p:sp>
    </p:spTree>
    <p:extLst>
      <p:ext uri="{BB962C8B-B14F-4D97-AF65-F5344CB8AC3E}">
        <p14:creationId xmlns:p14="http://schemas.microsoft.com/office/powerpoint/2010/main" val="31688580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45</a:t>
            </a:fld>
            <a:endParaRPr lang="en-US" dirty="0"/>
          </a:p>
        </p:txBody>
      </p:sp>
    </p:spTree>
    <p:extLst>
      <p:ext uri="{BB962C8B-B14F-4D97-AF65-F5344CB8AC3E}">
        <p14:creationId xmlns:p14="http://schemas.microsoft.com/office/powerpoint/2010/main" val="23176207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46</a:t>
            </a:fld>
            <a:endParaRPr lang="en-US" dirty="0"/>
          </a:p>
        </p:txBody>
      </p:sp>
    </p:spTree>
    <p:extLst>
      <p:ext uri="{BB962C8B-B14F-4D97-AF65-F5344CB8AC3E}">
        <p14:creationId xmlns:p14="http://schemas.microsoft.com/office/powerpoint/2010/main" val="26664644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47</a:t>
            </a:fld>
            <a:endParaRPr lang="en-US" dirty="0"/>
          </a:p>
        </p:txBody>
      </p:sp>
    </p:spTree>
    <p:extLst>
      <p:ext uri="{BB962C8B-B14F-4D97-AF65-F5344CB8AC3E}">
        <p14:creationId xmlns:p14="http://schemas.microsoft.com/office/powerpoint/2010/main" val="16842348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48</a:t>
            </a:fld>
            <a:endParaRPr lang="en-US" dirty="0"/>
          </a:p>
        </p:txBody>
      </p:sp>
    </p:spTree>
    <p:extLst>
      <p:ext uri="{BB962C8B-B14F-4D97-AF65-F5344CB8AC3E}">
        <p14:creationId xmlns:p14="http://schemas.microsoft.com/office/powerpoint/2010/main" val="5527292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49</a:t>
            </a:fld>
            <a:endParaRPr lang="en-US" dirty="0"/>
          </a:p>
        </p:txBody>
      </p:sp>
    </p:spTree>
    <p:extLst>
      <p:ext uri="{BB962C8B-B14F-4D97-AF65-F5344CB8AC3E}">
        <p14:creationId xmlns:p14="http://schemas.microsoft.com/office/powerpoint/2010/main" val="4199525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9212003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50</a:t>
            </a:fld>
            <a:endParaRPr lang="en-US" dirty="0"/>
          </a:p>
        </p:txBody>
      </p:sp>
    </p:spTree>
    <p:extLst>
      <p:ext uri="{BB962C8B-B14F-4D97-AF65-F5344CB8AC3E}">
        <p14:creationId xmlns:p14="http://schemas.microsoft.com/office/powerpoint/2010/main" val="12860204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51</a:t>
            </a:fld>
            <a:endParaRPr lang="en-US" dirty="0"/>
          </a:p>
        </p:txBody>
      </p:sp>
    </p:spTree>
    <p:extLst>
      <p:ext uri="{BB962C8B-B14F-4D97-AF65-F5344CB8AC3E}">
        <p14:creationId xmlns:p14="http://schemas.microsoft.com/office/powerpoint/2010/main" val="9309459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52</a:t>
            </a:fld>
            <a:endParaRPr lang="en-US" dirty="0"/>
          </a:p>
        </p:txBody>
      </p:sp>
    </p:spTree>
    <p:extLst>
      <p:ext uri="{BB962C8B-B14F-4D97-AF65-F5344CB8AC3E}">
        <p14:creationId xmlns:p14="http://schemas.microsoft.com/office/powerpoint/2010/main" val="30832860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53</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6/30/2020 3:08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1254679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0435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4030087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2037297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image" Target="../media/image7.png"/><Relationship Id="rId7" Type="http://schemas.openxmlformats.org/officeDocument/2006/relationships/image" Target="../media/image11.svg"/><Relationship Id="rId12"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png"/><Relationship Id="rId15" Type="http://schemas.openxmlformats.org/officeDocument/2006/relationships/image" Target="../media/image1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15.xml"/><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Stack</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1A82DC-2529-4862-82F8-452F2E8F9E33}"/>
              </a:ext>
            </a:extLst>
          </p:cNvPr>
          <p:cNvSpPr>
            <a:spLocks noGrp="1"/>
          </p:cNvSpPr>
          <p:nvPr>
            <p:ph type="title"/>
          </p:nvPr>
        </p:nvSpPr>
        <p:spPr/>
        <p:txBody>
          <a:bodyPr/>
          <a:lstStyle/>
          <a:p>
            <a:r>
              <a:rPr lang="en-US" sz="4800" dirty="0">
                <a:solidFill>
                  <a:schemeClr val="tx1"/>
                </a:solidFill>
              </a:rPr>
              <a:t>Customer situation</a:t>
            </a:r>
            <a:br>
              <a:rPr lang="en-US" dirty="0">
                <a:solidFill>
                  <a:schemeClr val="tx1"/>
                </a:solidFill>
                <a:latin typeface="Segoe UI" panose="020B0502040204020203" pitchFamily="34" charset="0"/>
              </a:rPr>
            </a:br>
            <a:endParaRPr lang="en-US" dirty="0"/>
          </a:p>
        </p:txBody>
      </p:sp>
      <p:grpSp>
        <p:nvGrpSpPr>
          <p:cNvPr id="4" name="Group 3">
            <a:extLst>
              <a:ext uri="{FF2B5EF4-FFF2-40B4-BE49-F238E27FC236}">
                <a16:creationId xmlns:a16="http://schemas.microsoft.com/office/drawing/2014/main" id="{0D1F2DAF-83C5-4281-8099-FC9E4E596F0A}"/>
              </a:ext>
            </a:extLst>
          </p:cNvPr>
          <p:cNvGrpSpPr/>
          <p:nvPr/>
        </p:nvGrpSpPr>
        <p:grpSpPr>
          <a:xfrm>
            <a:off x="468630" y="1019850"/>
            <a:ext cx="9488796" cy="4226311"/>
            <a:chOff x="284480" y="1203217"/>
            <a:chExt cx="11592446" cy="5360777"/>
          </a:xfrm>
        </p:grpSpPr>
        <p:sp>
          <p:nvSpPr>
            <p:cNvPr id="5" name="Rectangle 4">
              <a:extLst>
                <a:ext uri="{FF2B5EF4-FFF2-40B4-BE49-F238E27FC236}">
                  <a16:creationId xmlns:a16="http://schemas.microsoft.com/office/drawing/2014/main" id="{C9503814-85A8-4F0E-B41F-628889F99532}"/>
                </a:ext>
              </a:extLst>
            </p:cNvPr>
            <p:cNvSpPr/>
            <p:nvPr/>
          </p:nvSpPr>
          <p:spPr>
            <a:xfrm>
              <a:off x="284480" y="1203217"/>
              <a:ext cx="11592446" cy="5360777"/>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picture containing drawing&#10;&#10;Description automatically generated">
              <a:extLst>
                <a:ext uri="{FF2B5EF4-FFF2-40B4-BE49-F238E27FC236}">
                  <a16:creationId xmlns:a16="http://schemas.microsoft.com/office/drawing/2014/main" id="{37737CE1-25AD-448A-90F5-9E1CDD2C75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4415" y="1890775"/>
              <a:ext cx="780290" cy="780290"/>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CF1FCCA4-C8B4-45C1-BBC0-AB9FEFF475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735" y="3557015"/>
              <a:ext cx="780290" cy="780290"/>
            </a:xfrm>
            <a:prstGeom prst="rect">
              <a:avLst/>
            </a:prstGeom>
          </p:spPr>
        </p:pic>
        <p:sp>
          <p:nvSpPr>
            <p:cNvPr id="9" name="TextBox 8">
              <a:extLst>
                <a:ext uri="{FF2B5EF4-FFF2-40B4-BE49-F238E27FC236}">
                  <a16:creationId xmlns:a16="http://schemas.microsoft.com/office/drawing/2014/main" id="{D3F6D31A-7333-4828-AFA9-1A1A07A29B58}"/>
                </a:ext>
              </a:extLst>
            </p:cNvPr>
            <p:cNvSpPr txBox="1"/>
            <p:nvPr/>
          </p:nvSpPr>
          <p:spPr>
            <a:xfrm>
              <a:off x="518160" y="4724400"/>
              <a:ext cx="2245360" cy="774732"/>
            </a:xfrm>
            <a:prstGeom prst="rect">
              <a:avLst/>
            </a:prstGeom>
            <a:solidFill>
              <a:srgbClr val="1C1989"/>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Contoso customers </a:t>
              </a:r>
            </a:p>
          </p:txBody>
        </p:sp>
        <p:sp>
          <p:nvSpPr>
            <p:cNvPr id="10" name="Rectangle 9">
              <a:extLst>
                <a:ext uri="{FF2B5EF4-FFF2-40B4-BE49-F238E27FC236}">
                  <a16:creationId xmlns:a16="http://schemas.microsoft.com/office/drawing/2014/main" id="{79F82A00-5178-48A2-9468-8F7B91B05903}"/>
                </a:ext>
              </a:extLst>
            </p:cNvPr>
            <p:cNvSpPr/>
            <p:nvPr/>
          </p:nvSpPr>
          <p:spPr>
            <a:xfrm>
              <a:off x="3169920" y="1422400"/>
              <a:ext cx="8564879" cy="3728720"/>
            </a:xfrm>
            <a:prstGeom prst="rect">
              <a:avLst/>
            </a:prstGeom>
            <a:solidFill>
              <a:srgbClr val="1C1989"/>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descr="A picture containing drawing&#10;&#10;Description automatically generated">
              <a:extLst>
                <a:ext uri="{FF2B5EF4-FFF2-40B4-BE49-F238E27FC236}">
                  <a16:creationId xmlns:a16="http://schemas.microsoft.com/office/drawing/2014/main" id="{BD2E066C-964B-4F3D-B1FB-699A321A74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71746" y="5638063"/>
              <a:ext cx="780290" cy="780290"/>
            </a:xfrm>
            <a:prstGeom prst="rect">
              <a:avLst/>
            </a:prstGeom>
          </p:spPr>
        </p:pic>
        <p:pic>
          <p:nvPicPr>
            <p:cNvPr id="12" name="Picture 11" descr="A picture containing table&#10;&#10;Description automatically generated">
              <a:extLst>
                <a:ext uri="{FF2B5EF4-FFF2-40B4-BE49-F238E27FC236}">
                  <a16:creationId xmlns:a16="http://schemas.microsoft.com/office/drawing/2014/main" id="{A084CF19-C044-45DC-B4E1-AA0A12D258E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2950465" y="2650745"/>
              <a:ext cx="924560" cy="924560"/>
            </a:xfrm>
            <a:prstGeom prst="rect">
              <a:avLst/>
            </a:prstGeom>
          </p:spPr>
        </p:pic>
        <p:cxnSp>
          <p:nvCxnSpPr>
            <p:cNvPr id="13" name="Straight Arrow Connector 12">
              <a:extLst>
                <a:ext uri="{FF2B5EF4-FFF2-40B4-BE49-F238E27FC236}">
                  <a16:creationId xmlns:a16="http://schemas.microsoft.com/office/drawing/2014/main" id="{26E19EA3-14EC-4C48-BFCD-02E8D5DA7190}"/>
                </a:ext>
              </a:extLst>
            </p:cNvPr>
            <p:cNvCxnSpPr>
              <a:endCxn id="12" idx="0"/>
            </p:cNvCxnSpPr>
            <p:nvPr/>
          </p:nvCxnSpPr>
          <p:spPr>
            <a:xfrm>
              <a:off x="2377440" y="3113024"/>
              <a:ext cx="573025" cy="1"/>
            </a:xfrm>
            <a:prstGeom prst="straightConnector1">
              <a:avLst/>
            </a:prstGeom>
            <a:noFill/>
            <a:ln w="12700" cap="flat" cmpd="sng" algn="ctr">
              <a:solidFill>
                <a:sysClr val="window" lastClr="FFFFFF"/>
              </a:solidFill>
              <a:prstDash val="solid"/>
              <a:miter lim="800000"/>
              <a:tailEnd type="triangle"/>
            </a:ln>
            <a:effectLst/>
          </p:spPr>
        </p:cxnSp>
        <p:cxnSp>
          <p:nvCxnSpPr>
            <p:cNvPr id="14" name="Straight Connector 13">
              <a:extLst>
                <a:ext uri="{FF2B5EF4-FFF2-40B4-BE49-F238E27FC236}">
                  <a16:creationId xmlns:a16="http://schemas.microsoft.com/office/drawing/2014/main" id="{434D6B10-4805-4523-B13C-4CE117790493}"/>
                </a:ext>
              </a:extLst>
            </p:cNvPr>
            <p:cNvCxnSpPr/>
            <p:nvPr/>
          </p:nvCxnSpPr>
          <p:spPr>
            <a:xfrm>
              <a:off x="2367280" y="2286000"/>
              <a:ext cx="0" cy="1758695"/>
            </a:xfrm>
            <a:prstGeom prst="line">
              <a:avLst/>
            </a:prstGeom>
            <a:noFill/>
            <a:ln w="12700" cap="flat" cmpd="sng" algn="ctr">
              <a:solidFill>
                <a:sysClr val="window" lastClr="FFFFFF"/>
              </a:solidFill>
              <a:prstDash val="solid"/>
              <a:miter lim="800000"/>
            </a:ln>
            <a:effectLst/>
          </p:spPr>
        </p:cxnSp>
        <p:cxnSp>
          <p:nvCxnSpPr>
            <p:cNvPr id="15" name="Straight Arrow Connector 14">
              <a:extLst>
                <a:ext uri="{FF2B5EF4-FFF2-40B4-BE49-F238E27FC236}">
                  <a16:creationId xmlns:a16="http://schemas.microsoft.com/office/drawing/2014/main" id="{9A6C5116-F910-4710-A4E1-81E800CCE357}"/>
                </a:ext>
              </a:extLst>
            </p:cNvPr>
            <p:cNvCxnSpPr>
              <a:cxnSpLocks/>
            </p:cNvCxnSpPr>
            <p:nvPr/>
          </p:nvCxnSpPr>
          <p:spPr>
            <a:xfrm flipH="1">
              <a:off x="1493520" y="2286000"/>
              <a:ext cx="877826" cy="0"/>
            </a:xfrm>
            <a:prstGeom prst="straightConnector1">
              <a:avLst/>
            </a:prstGeom>
            <a:noFill/>
            <a:ln w="12700" cap="flat" cmpd="sng" algn="ctr">
              <a:solidFill>
                <a:sysClr val="window" lastClr="FFFFFF"/>
              </a:solidFill>
              <a:prstDash val="solid"/>
              <a:miter lim="800000"/>
              <a:tailEnd type="triangle"/>
            </a:ln>
            <a:effectLst/>
          </p:spPr>
        </p:cxnSp>
        <p:cxnSp>
          <p:nvCxnSpPr>
            <p:cNvPr id="16" name="Straight Arrow Connector 15">
              <a:extLst>
                <a:ext uri="{FF2B5EF4-FFF2-40B4-BE49-F238E27FC236}">
                  <a16:creationId xmlns:a16="http://schemas.microsoft.com/office/drawing/2014/main" id="{4FC0E5DC-51F0-4ECD-A283-CBBF01B7B00E}"/>
                </a:ext>
              </a:extLst>
            </p:cNvPr>
            <p:cNvCxnSpPr>
              <a:cxnSpLocks/>
            </p:cNvCxnSpPr>
            <p:nvPr/>
          </p:nvCxnSpPr>
          <p:spPr>
            <a:xfrm flipH="1">
              <a:off x="1499614" y="4034535"/>
              <a:ext cx="877826" cy="0"/>
            </a:xfrm>
            <a:prstGeom prst="straightConnector1">
              <a:avLst/>
            </a:prstGeom>
            <a:noFill/>
            <a:ln w="12700" cap="flat" cmpd="sng" algn="ctr">
              <a:solidFill>
                <a:sysClr val="window" lastClr="FFFFFF"/>
              </a:solidFill>
              <a:prstDash val="solid"/>
              <a:miter lim="800000"/>
              <a:tailEnd type="triangle"/>
            </a:ln>
            <a:effectLst/>
          </p:spPr>
        </p:cxnSp>
        <p:cxnSp>
          <p:nvCxnSpPr>
            <p:cNvPr id="17" name="Straight Arrow Connector 16">
              <a:extLst>
                <a:ext uri="{FF2B5EF4-FFF2-40B4-BE49-F238E27FC236}">
                  <a16:creationId xmlns:a16="http://schemas.microsoft.com/office/drawing/2014/main" id="{A2EA7B1A-6541-40D5-AA09-5E6E097F68B3}"/>
                </a:ext>
              </a:extLst>
            </p:cNvPr>
            <p:cNvCxnSpPr>
              <a:cxnSpLocks/>
            </p:cNvCxnSpPr>
            <p:nvPr/>
          </p:nvCxnSpPr>
          <p:spPr>
            <a:xfrm flipH="1">
              <a:off x="4653280" y="3860800"/>
              <a:ext cx="877826" cy="0"/>
            </a:xfrm>
            <a:prstGeom prst="straightConnector1">
              <a:avLst/>
            </a:prstGeom>
            <a:noFill/>
            <a:ln w="12700" cap="flat" cmpd="sng" algn="ctr">
              <a:solidFill>
                <a:sysClr val="window" lastClr="FFFFFF"/>
              </a:solidFill>
              <a:prstDash val="solid"/>
              <a:miter lim="800000"/>
              <a:tailEnd type="triangle"/>
            </a:ln>
            <a:effectLst/>
          </p:spPr>
        </p:cxnSp>
        <p:cxnSp>
          <p:nvCxnSpPr>
            <p:cNvPr id="18" name="Straight Arrow Connector 17">
              <a:extLst>
                <a:ext uri="{FF2B5EF4-FFF2-40B4-BE49-F238E27FC236}">
                  <a16:creationId xmlns:a16="http://schemas.microsoft.com/office/drawing/2014/main" id="{05BEEA41-9D25-4585-BDAD-EC12AE9C247E}"/>
                </a:ext>
              </a:extLst>
            </p:cNvPr>
            <p:cNvCxnSpPr>
              <a:cxnSpLocks/>
            </p:cNvCxnSpPr>
            <p:nvPr/>
          </p:nvCxnSpPr>
          <p:spPr>
            <a:xfrm flipH="1">
              <a:off x="4693920" y="2265680"/>
              <a:ext cx="877826" cy="0"/>
            </a:xfrm>
            <a:prstGeom prst="straightConnector1">
              <a:avLst/>
            </a:prstGeom>
            <a:noFill/>
            <a:ln w="12700" cap="flat" cmpd="sng" algn="ctr">
              <a:solidFill>
                <a:sysClr val="window" lastClr="FFFFFF"/>
              </a:solidFill>
              <a:prstDash val="solid"/>
              <a:miter lim="800000"/>
              <a:tailEnd type="triangle"/>
            </a:ln>
            <a:effectLst/>
          </p:spPr>
        </p:cxnSp>
        <p:cxnSp>
          <p:nvCxnSpPr>
            <p:cNvPr id="19" name="Straight Arrow Connector 18">
              <a:extLst>
                <a:ext uri="{FF2B5EF4-FFF2-40B4-BE49-F238E27FC236}">
                  <a16:creationId xmlns:a16="http://schemas.microsoft.com/office/drawing/2014/main" id="{2EB330BB-ED85-4B85-B9E9-2603831270C6}"/>
                </a:ext>
              </a:extLst>
            </p:cNvPr>
            <p:cNvCxnSpPr/>
            <p:nvPr/>
          </p:nvCxnSpPr>
          <p:spPr>
            <a:xfrm>
              <a:off x="5571746" y="2265680"/>
              <a:ext cx="0" cy="263145"/>
            </a:xfrm>
            <a:prstGeom prst="straightConnector1">
              <a:avLst/>
            </a:prstGeom>
            <a:noFill/>
            <a:ln w="12700" cap="flat" cmpd="sng" algn="ctr">
              <a:solidFill>
                <a:sysClr val="window" lastClr="FFFFFF"/>
              </a:solidFill>
              <a:prstDash val="solid"/>
              <a:miter lim="800000"/>
              <a:tailEnd type="triangle"/>
            </a:ln>
            <a:effectLst/>
          </p:spPr>
        </p:cxnSp>
        <p:cxnSp>
          <p:nvCxnSpPr>
            <p:cNvPr id="20" name="Straight Arrow Connector 19">
              <a:extLst>
                <a:ext uri="{FF2B5EF4-FFF2-40B4-BE49-F238E27FC236}">
                  <a16:creationId xmlns:a16="http://schemas.microsoft.com/office/drawing/2014/main" id="{83E8FBEB-249F-43D1-A8D9-144781F67E1F}"/>
                </a:ext>
              </a:extLst>
            </p:cNvPr>
            <p:cNvCxnSpPr>
              <a:cxnSpLocks/>
            </p:cNvCxnSpPr>
            <p:nvPr/>
          </p:nvCxnSpPr>
          <p:spPr>
            <a:xfrm flipV="1">
              <a:off x="5543294" y="3571240"/>
              <a:ext cx="113" cy="290576"/>
            </a:xfrm>
            <a:prstGeom prst="straightConnector1">
              <a:avLst/>
            </a:prstGeom>
            <a:noFill/>
            <a:ln w="12700" cap="flat" cmpd="sng" algn="ctr">
              <a:solidFill>
                <a:sysClr val="window" lastClr="FFFFFF"/>
              </a:solidFill>
              <a:prstDash val="solid"/>
              <a:miter lim="800000"/>
              <a:tailEnd type="triangle"/>
            </a:ln>
            <a:effectLst/>
          </p:spPr>
        </p:cxnSp>
        <p:pic>
          <p:nvPicPr>
            <p:cNvPr id="21" name="Graphic 20">
              <a:extLst>
                <a:ext uri="{FF2B5EF4-FFF2-40B4-BE49-F238E27FC236}">
                  <a16:creationId xmlns:a16="http://schemas.microsoft.com/office/drawing/2014/main" id="{FC2BB81B-9972-4780-A58E-8C1B7959A8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21592" y="2565350"/>
              <a:ext cx="923657" cy="923657"/>
            </a:xfrm>
            <a:prstGeom prst="rect">
              <a:avLst/>
            </a:prstGeom>
          </p:spPr>
        </p:pic>
        <p:pic>
          <p:nvPicPr>
            <p:cNvPr id="22" name="Graphic 21">
              <a:extLst>
                <a:ext uri="{FF2B5EF4-FFF2-40B4-BE49-F238E27FC236}">
                  <a16:creationId xmlns:a16="http://schemas.microsoft.com/office/drawing/2014/main" id="{6816FB73-67BA-4457-A44C-4B7A06C76BA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543040" y="2033404"/>
              <a:ext cx="1827396" cy="1827396"/>
            </a:xfrm>
            <a:prstGeom prst="rect">
              <a:avLst/>
            </a:prstGeom>
          </p:spPr>
        </p:pic>
        <p:cxnSp>
          <p:nvCxnSpPr>
            <p:cNvPr id="23" name="Straight Arrow Connector 22">
              <a:extLst>
                <a:ext uri="{FF2B5EF4-FFF2-40B4-BE49-F238E27FC236}">
                  <a16:creationId xmlns:a16="http://schemas.microsoft.com/office/drawing/2014/main" id="{10C87A65-F5C2-4901-88FE-7C871CD92842}"/>
                </a:ext>
              </a:extLst>
            </p:cNvPr>
            <p:cNvCxnSpPr/>
            <p:nvPr/>
          </p:nvCxnSpPr>
          <p:spPr>
            <a:xfrm>
              <a:off x="6096000" y="3027178"/>
              <a:ext cx="690880" cy="0"/>
            </a:xfrm>
            <a:prstGeom prst="straightConnector1">
              <a:avLst/>
            </a:prstGeom>
            <a:noFill/>
            <a:ln w="6350" cap="flat" cmpd="sng" algn="ctr">
              <a:solidFill>
                <a:sysClr val="window" lastClr="FFFFFF"/>
              </a:solidFill>
              <a:prstDash val="solid"/>
              <a:miter lim="800000"/>
              <a:headEnd type="triangle"/>
              <a:tailEnd type="triangle"/>
            </a:ln>
            <a:effectLst/>
          </p:spPr>
        </p:cxnSp>
        <p:pic>
          <p:nvPicPr>
            <p:cNvPr id="24" name="Graphic 23">
              <a:extLst>
                <a:ext uri="{FF2B5EF4-FFF2-40B4-BE49-F238E27FC236}">
                  <a16:creationId xmlns:a16="http://schemas.microsoft.com/office/drawing/2014/main" id="{95ED5450-F654-4E9D-8F2B-8E388B7702D7}"/>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455477" y="3058160"/>
              <a:ext cx="1913067" cy="1478279"/>
            </a:xfrm>
            <a:prstGeom prst="rect">
              <a:avLst/>
            </a:prstGeom>
          </p:spPr>
        </p:pic>
        <p:pic>
          <p:nvPicPr>
            <p:cNvPr id="25" name="Graphic 24">
              <a:extLst>
                <a:ext uri="{FF2B5EF4-FFF2-40B4-BE49-F238E27FC236}">
                  <a16:creationId xmlns:a16="http://schemas.microsoft.com/office/drawing/2014/main" id="{1D0E00CE-C344-4A15-8967-C92ED42136F8}"/>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485957" y="1493520"/>
              <a:ext cx="1913067" cy="1478279"/>
            </a:xfrm>
            <a:prstGeom prst="rect">
              <a:avLst/>
            </a:prstGeom>
          </p:spPr>
        </p:pic>
        <p:cxnSp>
          <p:nvCxnSpPr>
            <p:cNvPr id="26" name="Straight Arrow Connector 25">
              <a:extLst>
                <a:ext uri="{FF2B5EF4-FFF2-40B4-BE49-F238E27FC236}">
                  <a16:creationId xmlns:a16="http://schemas.microsoft.com/office/drawing/2014/main" id="{23377A63-0FFC-4C94-B2E2-653281E47C1A}"/>
                </a:ext>
              </a:extLst>
            </p:cNvPr>
            <p:cNvCxnSpPr/>
            <p:nvPr/>
          </p:nvCxnSpPr>
          <p:spPr>
            <a:xfrm>
              <a:off x="8188960" y="3027178"/>
              <a:ext cx="690880" cy="0"/>
            </a:xfrm>
            <a:prstGeom prst="straightConnector1">
              <a:avLst/>
            </a:prstGeom>
            <a:noFill/>
            <a:ln w="6350" cap="flat" cmpd="sng" algn="ctr">
              <a:solidFill>
                <a:sysClr val="window" lastClr="FFFFFF"/>
              </a:solidFill>
              <a:prstDash val="solid"/>
              <a:miter lim="800000"/>
              <a:headEnd type="triangle"/>
              <a:tailEnd type="triangle"/>
            </a:ln>
            <a:effectLst/>
          </p:spPr>
        </p:cxnSp>
        <p:sp>
          <p:nvSpPr>
            <p:cNvPr id="27" name="TextBox 26">
              <a:extLst>
                <a:ext uri="{FF2B5EF4-FFF2-40B4-BE49-F238E27FC236}">
                  <a16:creationId xmlns:a16="http://schemas.microsoft.com/office/drawing/2014/main" id="{9285E5D6-4194-425F-BAB8-68244630E676}"/>
                </a:ext>
              </a:extLst>
            </p:cNvPr>
            <p:cNvSpPr txBox="1"/>
            <p:nvPr/>
          </p:nvSpPr>
          <p:spPr>
            <a:xfrm>
              <a:off x="6374383" y="5862676"/>
              <a:ext cx="5360414" cy="507511"/>
            </a:xfrm>
            <a:prstGeom prst="rect">
              <a:avLst/>
            </a:prstGeom>
            <a:solidFill>
              <a:srgbClr val="1C1989"/>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Contoso data center, (Dallas, TX) </a:t>
              </a:r>
            </a:p>
          </p:txBody>
        </p:sp>
        <p:pic>
          <p:nvPicPr>
            <p:cNvPr id="28" name="Graphic 27">
              <a:extLst>
                <a:ext uri="{FF2B5EF4-FFF2-40B4-BE49-F238E27FC236}">
                  <a16:creationId xmlns:a16="http://schemas.microsoft.com/office/drawing/2014/main" id="{043FE3AB-4A72-42D0-88D9-ED31737452BA}"/>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642095" y="1820578"/>
              <a:ext cx="1764285" cy="1363312"/>
            </a:xfrm>
            <a:prstGeom prst="rect">
              <a:avLst/>
            </a:prstGeom>
          </p:spPr>
        </p:pic>
        <p:pic>
          <p:nvPicPr>
            <p:cNvPr id="29" name="Graphic 28">
              <a:extLst>
                <a:ext uri="{FF2B5EF4-FFF2-40B4-BE49-F238E27FC236}">
                  <a16:creationId xmlns:a16="http://schemas.microsoft.com/office/drawing/2014/main" id="{FB0A84AA-00C5-47A3-B6CB-5F768EB23E14}"/>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631935" y="2938178"/>
              <a:ext cx="1764285" cy="1363312"/>
            </a:xfrm>
            <a:prstGeom prst="rect">
              <a:avLst/>
            </a:prstGeom>
          </p:spPr>
        </p:pic>
        <p:pic>
          <p:nvPicPr>
            <p:cNvPr id="30" name="Graphic 29">
              <a:extLst>
                <a:ext uri="{FF2B5EF4-FFF2-40B4-BE49-F238E27FC236}">
                  <a16:creationId xmlns:a16="http://schemas.microsoft.com/office/drawing/2014/main" id="{041E1076-239B-4AC4-80AD-9A9F3F3FB1D6}"/>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433859" y="2428240"/>
              <a:ext cx="1937721" cy="1497330"/>
            </a:xfrm>
            <a:prstGeom prst="rect">
              <a:avLst/>
            </a:prstGeom>
          </p:spPr>
        </p:pic>
        <p:sp>
          <p:nvSpPr>
            <p:cNvPr id="31" name="TextBox 30">
              <a:extLst>
                <a:ext uri="{FF2B5EF4-FFF2-40B4-BE49-F238E27FC236}">
                  <a16:creationId xmlns:a16="http://schemas.microsoft.com/office/drawing/2014/main" id="{081CE3A6-7F8E-43A3-AFA9-86BBA58AA964}"/>
                </a:ext>
              </a:extLst>
            </p:cNvPr>
            <p:cNvSpPr txBox="1"/>
            <p:nvPr/>
          </p:nvSpPr>
          <p:spPr>
            <a:xfrm>
              <a:off x="3576657" y="4358641"/>
              <a:ext cx="1761408" cy="584775"/>
            </a:xfrm>
            <a:prstGeom prst="rect">
              <a:avLst/>
            </a:prstGeom>
            <a:solidFill>
              <a:srgbClr val="1C1989"/>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Public facing Web servers</a:t>
              </a:r>
            </a:p>
          </p:txBody>
        </p:sp>
        <p:sp>
          <p:nvSpPr>
            <p:cNvPr id="32" name="TextBox 31">
              <a:extLst>
                <a:ext uri="{FF2B5EF4-FFF2-40B4-BE49-F238E27FC236}">
                  <a16:creationId xmlns:a16="http://schemas.microsoft.com/office/drawing/2014/main" id="{EBCB31AB-36AF-4B18-91B7-818F35B82B77}"/>
                </a:ext>
              </a:extLst>
            </p:cNvPr>
            <p:cNvSpPr txBox="1"/>
            <p:nvPr/>
          </p:nvSpPr>
          <p:spPr>
            <a:xfrm>
              <a:off x="8910657" y="4536439"/>
              <a:ext cx="1493183" cy="338554"/>
            </a:xfrm>
            <a:prstGeom prst="rect">
              <a:avLst/>
            </a:prstGeom>
            <a:solidFill>
              <a:srgbClr val="1C1989"/>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SQL servers</a:t>
              </a:r>
            </a:p>
          </p:txBody>
        </p:sp>
        <p:sp>
          <p:nvSpPr>
            <p:cNvPr id="33" name="TextBox 32">
              <a:extLst>
                <a:ext uri="{FF2B5EF4-FFF2-40B4-BE49-F238E27FC236}">
                  <a16:creationId xmlns:a16="http://schemas.microsoft.com/office/drawing/2014/main" id="{26CE3AB5-2B2C-45F4-AF70-9F979344852D}"/>
                </a:ext>
              </a:extLst>
            </p:cNvPr>
            <p:cNvSpPr txBox="1"/>
            <p:nvPr/>
          </p:nvSpPr>
          <p:spPr>
            <a:xfrm>
              <a:off x="6583679" y="3606800"/>
              <a:ext cx="1731265" cy="584775"/>
            </a:xfrm>
            <a:prstGeom prst="rect">
              <a:avLst/>
            </a:prstGeom>
            <a:solidFill>
              <a:srgbClr val="1C1989"/>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Application servers</a:t>
              </a:r>
            </a:p>
          </p:txBody>
        </p:sp>
        <p:sp>
          <p:nvSpPr>
            <p:cNvPr id="34" name="TextBox 33">
              <a:extLst>
                <a:ext uri="{FF2B5EF4-FFF2-40B4-BE49-F238E27FC236}">
                  <a16:creationId xmlns:a16="http://schemas.microsoft.com/office/drawing/2014/main" id="{9E78C174-8067-4F45-9CA6-6E503B501F65}"/>
                </a:ext>
              </a:extLst>
            </p:cNvPr>
            <p:cNvSpPr txBox="1"/>
            <p:nvPr/>
          </p:nvSpPr>
          <p:spPr>
            <a:xfrm>
              <a:off x="4786031" y="3952241"/>
              <a:ext cx="1588353" cy="338554"/>
            </a:xfrm>
            <a:prstGeom prst="rect">
              <a:avLst/>
            </a:prstGeom>
            <a:solidFill>
              <a:srgbClr val="1C1989"/>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Queue</a:t>
              </a:r>
            </a:p>
          </p:txBody>
        </p:sp>
      </p:grpSp>
      <p:grpSp>
        <p:nvGrpSpPr>
          <p:cNvPr id="35" name="Group 34">
            <a:extLst>
              <a:ext uri="{FF2B5EF4-FFF2-40B4-BE49-F238E27FC236}">
                <a16:creationId xmlns:a16="http://schemas.microsoft.com/office/drawing/2014/main" id="{CBAECE2C-843F-4557-AB50-594D4D6FF7D5}"/>
              </a:ext>
            </a:extLst>
          </p:cNvPr>
          <p:cNvGrpSpPr/>
          <p:nvPr/>
        </p:nvGrpSpPr>
        <p:grpSpPr>
          <a:xfrm>
            <a:off x="8481060" y="5355896"/>
            <a:ext cx="3536836" cy="1371180"/>
            <a:chOff x="284480" y="1203217"/>
            <a:chExt cx="11592446" cy="5360777"/>
          </a:xfrm>
        </p:grpSpPr>
        <p:sp>
          <p:nvSpPr>
            <p:cNvPr id="36" name="Rectangle 35">
              <a:extLst>
                <a:ext uri="{FF2B5EF4-FFF2-40B4-BE49-F238E27FC236}">
                  <a16:creationId xmlns:a16="http://schemas.microsoft.com/office/drawing/2014/main" id="{8564DF1A-719D-4911-A7A3-AD36773E3D8D}"/>
                </a:ext>
              </a:extLst>
            </p:cNvPr>
            <p:cNvSpPr/>
            <p:nvPr/>
          </p:nvSpPr>
          <p:spPr>
            <a:xfrm>
              <a:off x="284480" y="1203217"/>
              <a:ext cx="11592446" cy="5360777"/>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37" name="Picture 36" descr="A picture containing drawing&#10;&#10;Description automatically generated">
              <a:extLst>
                <a:ext uri="{FF2B5EF4-FFF2-40B4-BE49-F238E27FC236}">
                  <a16:creationId xmlns:a16="http://schemas.microsoft.com/office/drawing/2014/main" id="{3DFC6414-2D07-43C4-A941-6BD41C7FD4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4415" y="1890775"/>
              <a:ext cx="780290" cy="780290"/>
            </a:xfrm>
            <a:prstGeom prst="rect">
              <a:avLst/>
            </a:prstGeom>
          </p:spPr>
        </p:pic>
        <p:pic>
          <p:nvPicPr>
            <p:cNvPr id="38" name="Picture 37" descr="A picture containing drawing&#10;&#10;Description automatically generated">
              <a:extLst>
                <a:ext uri="{FF2B5EF4-FFF2-40B4-BE49-F238E27FC236}">
                  <a16:creationId xmlns:a16="http://schemas.microsoft.com/office/drawing/2014/main" id="{11334BC7-2804-4029-A292-0D34A2D287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735" y="3557015"/>
              <a:ext cx="780290" cy="780290"/>
            </a:xfrm>
            <a:prstGeom prst="rect">
              <a:avLst/>
            </a:prstGeom>
          </p:spPr>
        </p:pic>
        <p:sp>
          <p:nvSpPr>
            <p:cNvPr id="39" name="Rectangle 38">
              <a:extLst>
                <a:ext uri="{FF2B5EF4-FFF2-40B4-BE49-F238E27FC236}">
                  <a16:creationId xmlns:a16="http://schemas.microsoft.com/office/drawing/2014/main" id="{A249D8C5-8780-45EA-B6D6-D43C7DB95A97}"/>
                </a:ext>
              </a:extLst>
            </p:cNvPr>
            <p:cNvSpPr/>
            <p:nvPr/>
          </p:nvSpPr>
          <p:spPr>
            <a:xfrm>
              <a:off x="3169920" y="1422400"/>
              <a:ext cx="8564879" cy="3728720"/>
            </a:xfrm>
            <a:prstGeom prst="rect">
              <a:avLst/>
            </a:prstGeom>
            <a:solidFill>
              <a:srgbClr val="1C1989"/>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0" name="Picture 39" descr="A picture containing drawing&#10;&#10;Description automatically generated">
              <a:extLst>
                <a:ext uri="{FF2B5EF4-FFF2-40B4-BE49-F238E27FC236}">
                  <a16:creationId xmlns:a16="http://schemas.microsoft.com/office/drawing/2014/main" id="{A1488206-157E-41FA-A673-1CFBC2FB0E2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71746" y="5548688"/>
              <a:ext cx="780289" cy="780291"/>
            </a:xfrm>
            <a:prstGeom prst="rect">
              <a:avLst/>
            </a:prstGeom>
          </p:spPr>
        </p:pic>
        <p:pic>
          <p:nvPicPr>
            <p:cNvPr id="41" name="Picture 40" descr="A picture containing table&#10;&#10;Description automatically generated">
              <a:extLst>
                <a:ext uri="{FF2B5EF4-FFF2-40B4-BE49-F238E27FC236}">
                  <a16:creationId xmlns:a16="http://schemas.microsoft.com/office/drawing/2014/main" id="{52DE47B5-A72A-4CF2-9D34-8BEA18FB1D1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2950465" y="2650745"/>
              <a:ext cx="924560" cy="924560"/>
            </a:xfrm>
            <a:prstGeom prst="rect">
              <a:avLst/>
            </a:prstGeom>
          </p:spPr>
        </p:pic>
        <p:cxnSp>
          <p:nvCxnSpPr>
            <p:cNvPr id="42" name="Straight Arrow Connector 41">
              <a:extLst>
                <a:ext uri="{FF2B5EF4-FFF2-40B4-BE49-F238E27FC236}">
                  <a16:creationId xmlns:a16="http://schemas.microsoft.com/office/drawing/2014/main" id="{AA3799C9-0CD0-454C-B6F9-483C7EC8C49C}"/>
                </a:ext>
              </a:extLst>
            </p:cNvPr>
            <p:cNvCxnSpPr>
              <a:endCxn id="41" idx="0"/>
            </p:cNvCxnSpPr>
            <p:nvPr/>
          </p:nvCxnSpPr>
          <p:spPr>
            <a:xfrm>
              <a:off x="2377440" y="3113024"/>
              <a:ext cx="573025" cy="1"/>
            </a:xfrm>
            <a:prstGeom prst="straightConnector1">
              <a:avLst/>
            </a:prstGeom>
            <a:noFill/>
            <a:ln w="12700" cap="flat" cmpd="sng" algn="ctr">
              <a:solidFill>
                <a:sysClr val="window" lastClr="FFFFFF"/>
              </a:solidFill>
              <a:prstDash val="solid"/>
              <a:miter lim="800000"/>
              <a:tailEnd type="triangle"/>
            </a:ln>
            <a:effectLst/>
          </p:spPr>
        </p:cxnSp>
        <p:cxnSp>
          <p:nvCxnSpPr>
            <p:cNvPr id="43" name="Straight Connector 42">
              <a:extLst>
                <a:ext uri="{FF2B5EF4-FFF2-40B4-BE49-F238E27FC236}">
                  <a16:creationId xmlns:a16="http://schemas.microsoft.com/office/drawing/2014/main" id="{64932502-886D-45D6-933F-2BB2E3B7D78C}"/>
                </a:ext>
              </a:extLst>
            </p:cNvPr>
            <p:cNvCxnSpPr/>
            <p:nvPr/>
          </p:nvCxnSpPr>
          <p:spPr>
            <a:xfrm>
              <a:off x="2367280" y="2286000"/>
              <a:ext cx="0" cy="1758695"/>
            </a:xfrm>
            <a:prstGeom prst="line">
              <a:avLst/>
            </a:prstGeom>
            <a:noFill/>
            <a:ln w="12700" cap="flat" cmpd="sng" algn="ctr">
              <a:solidFill>
                <a:sysClr val="window" lastClr="FFFFFF"/>
              </a:solidFill>
              <a:prstDash val="solid"/>
              <a:miter lim="800000"/>
            </a:ln>
            <a:effectLst/>
          </p:spPr>
        </p:cxnSp>
        <p:cxnSp>
          <p:nvCxnSpPr>
            <p:cNvPr id="44" name="Straight Arrow Connector 43">
              <a:extLst>
                <a:ext uri="{FF2B5EF4-FFF2-40B4-BE49-F238E27FC236}">
                  <a16:creationId xmlns:a16="http://schemas.microsoft.com/office/drawing/2014/main" id="{1F7110A6-4FE8-4049-8097-8BD060B2A9AC}"/>
                </a:ext>
              </a:extLst>
            </p:cNvPr>
            <p:cNvCxnSpPr>
              <a:cxnSpLocks/>
            </p:cNvCxnSpPr>
            <p:nvPr/>
          </p:nvCxnSpPr>
          <p:spPr>
            <a:xfrm flipH="1">
              <a:off x="1493520" y="2286000"/>
              <a:ext cx="877826" cy="0"/>
            </a:xfrm>
            <a:prstGeom prst="straightConnector1">
              <a:avLst/>
            </a:prstGeom>
            <a:noFill/>
            <a:ln w="12700" cap="flat" cmpd="sng" algn="ctr">
              <a:solidFill>
                <a:sysClr val="window" lastClr="FFFFFF"/>
              </a:solidFill>
              <a:prstDash val="solid"/>
              <a:miter lim="800000"/>
              <a:tailEnd type="triangle"/>
            </a:ln>
            <a:effectLst/>
          </p:spPr>
        </p:cxnSp>
        <p:cxnSp>
          <p:nvCxnSpPr>
            <p:cNvPr id="45" name="Straight Arrow Connector 44">
              <a:extLst>
                <a:ext uri="{FF2B5EF4-FFF2-40B4-BE49-F238E27FC236}">
                  <a16:creationId xmlns:a16="http://schemas.microsoft.com/office/drawing/2014/main" id="{01A3E12A-6511-4DAE-8422-4F656A6E475B}"/>
                </a:ext>
              </a:extLst>
            </p:cNvPr>
            <p:cNvCxnSpPr>
              <a:cxnSpLocks/>
            </p:cNvCxnSpPr>
            <p:nvPr/>
          </p:nvCxnSpPr>
          <p:spPr>
            <a:xfrm flipH="1">
              <a:off x="1499614" y="4034535"/>
              <a:ext cx="877826" cy="0"/>
            </a:xfrm>
            <a:prstGeom prst="straightConnector1">
              <a:avLst/>
            </a:prstGeom>
            <a:noFill/>
            <a:ln w="12700" cap="flat" cmpd="sng" algn="ctr">
              <a:solidFill>
                <a:sysClr val="window" lastClr="FFFFFF"/>
              </a:solidFill>
              <a:prstDash val="solid"/>
              <a:miter lim="800000"/>
              <a:tailEnd type="triangle"/>
            </a:ln>
            <a:effectLst/>
          </p:spPr>
        </p:cxnSp>
        <p:cxnSp>
          <p:nvCxnSpPr>
            <p:cNvPr id="46" name="Straight Arrow Connector 45">
              <a:extLst>
                <a:ext uri="{FF2B5EF4-FFF2-40B4-BE49-F238E27FC236}">
                  <a16:creationId xmlns:a16="http://schemas.microsoft.com/office/drawing/2014/main" id="{89F968B6-EE26-4FBB-9652-4387DDDAFC88}"/>
                </a:ext>
              </a:extLst>
            </p:cNvPr>
            <p:cNvCxnSpPr>
              <a:cxnSpLocks/>
            </p:cNvCxnSpPr>
            <p:nvPr/>
          </p:nvCxnSpPr>
          <p:spPr>
            <a:xfrm flipH="1">
              <a:off x="4653280" y="3860800"/>
              <a:ext cx="877826" cy="0"/>
            </a:xfrm>
            <a:prstGeom prst="straightConnector1">
              <a:avLst/>
            </a:prstGeom>
            <a:noFill/>
            <a:ln w="12700" cap="flat" cmpd="sng" algn="ctr">
              <a:solidFill>
                <a:sysClr val="window" lastClr="FFFFFF"/>
              </a:solidFill>
              <a:prstDash val="solid"/>
              <a:miter lim="800000"/>
              <a:tailEnd type="triangle"/>
            </a:ln>
            <a:effectLst/>
          </p:spPr>
        </p:cxnSp>
        <p:cxnSp>
          <p:nvCxnSpPr>
            <p:cNvPr id="47" name="Straight Arrow Connector 46">
              <a:extLst>
                <a:ext uri="{FF2B5EF4-FFF2-40B4-BE49-F238E27FC236}">
                  <a16:creationId xmlns:a16="http://schemas.microsoft.com/office/drawing/2014/main" id="{FCEF5605-516E-4EC2-9436-738849568042}"/>
                </a:ext>
              </a:extLst>
            </p:cNvPr>
            <p:cNvCxnSpPr>
              <a:cxnSpLocks/>
            </p:cNvCxnSpPr>
            <p:nvPr/>
          </p:nvCxnSpPr>
          <p:spPr>
            <a:xfrm flipH="1">
              <a:off x="4693920" y="2265680"/>
              <a:ext cx="877826" cy="0"/>
            </a:xfrm>
            <a:prstGeom prst="straightConnector1">
              <a:avLst/>
            </a:prstGeom>
            <a:noFill/>
            <a:ln w="12700" cap="flat" cmpd="sng" algn="ctr">
              <a:solidFill>
                <a:sysClr val="window" lastClr="FFFFFF"/>
              </a:solidFill>
              <a:prstDash val="solid"/>
              <a:miter lim="800000"/>
              <a:tailEnd type="triangle"/>
            </a:ln>
            <a:effectLst/>
          </p:spPr>
        </p:cxnSp>
        <p:cxnSp>
          <p:nvCxnSpPr>
            <p:cNvPr id="48" name="Straight Arrow Connector 47">
              <a:extLst>
                <a:ext uri="{FF2B5EF4-FFF2-40B4-BE49-F238E27FC236}">
                  <a16:creationId xmlns:a16="http://schemas.microsoft.com/office/drawing/2014/main" id="{2A7CBC81-EBB1-47B9-B540-BF6E43C6E107}"/>
                </a:ext>
              </a:extLst>
            </p:cNvPr>
            <p:cNvCxnSpPr/>
            <p:nvPr/>
          </p:nvCxnSpPr>
          <p:spPr>
            <a:xfrm>
              <a:off x="5571746" y="2265680"/>
              <a:ext cx="0" cy="263145"/>
            </a:xfrm>
            <a:prstGeom prst="straightConnector1">
              <a:avLst/>
            </a:prstGeom>
            <a:noFill/>
            <a:ln w="12700" cap="flat" cmpd="sng" algn="ctr">
              <a:solidFill>
                <a:sysClr val="window" lastClr="FFFFFF"/>
              </a:solidFill>
              <a:prstDash val="solid"/>
              <a:miter lim="800000"/>
              <a:tailEnd type="triangle"/>
            </a:ln>
            <a:effectLst/>
          </p:spPr>
        </p:cxnSp>
        <p:cxnSp>
          <p:nvCxnSpPr>
            <p:cNvPr id="49" name="Straight Arrow Connector 48">
              <a:extLst>
                <a:ext uri="{FF2B5EF4-FFF2-40B4-BE49-F238E27FC236}">
                  <a16:creationId xmlns:a16="http://schemas.microsoft.com/office/drawing/2014/main" id="{11B7EBE2-FF3B-4FCC-9E17-1FA4F62C9BA5}"/>
                </a:ext>
              </a:extLst>
            </p:cNvPr>
            <p:cNvCxnSpPr>
              <a:cxnSpLocks/>
            </p:cNvCxnSpPr>
            <p:nvPr/>
          </p:nvCxnSpPr>
          <p:spPr>
            <a:xfrm flipV="1">
              <a:off x="5543294" y="3571240"/>
              <a:ext cx="113" cy="290576"/>
            </a:xfrm>
            <a:prstGeom prst="straightConnector1">
              <a:avLst/>
            </a:prstGeom>
            <a:noFill/>
            <a:ln w="12700" cap="flat" cmpd="sng" algn="ctr">
              <a:solidFill>
                <a:sysClr val="window" lastClr="FFFFFF"/>
              </a:solidFill>
              <a:prstDash val="solid"/>
              <a:miter lim="800000"/>
              <a:tailEnd type="triangle"/>
            </a:ln>
            <a:effectLst/>
          </p:spPr>
        </p:cxnSp>
        <p:pic>
          <p:nvPicPr>
            <p:cNvPr id="50" name="Graphic 49">
              <a:extLst>
                <a:ext uri="{FF2B5EF4-FFF2-40B4-BE49-F238E27FC236}">
                  <a16:creationId xmlns:a16="http://schemas.microsoft.com/office/drawing/2014/main" id="{D11D495A-3972-44CA-90E5-0EB2B0C2D2B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21592" y="2565350"/>
              <a:ext cx="923657" cy="923657"/>
            </a:xfrm>
            <a:prstGeom prst="rect">
              <a:avLst/>
            </a:prstGeom>
          </p:spPr>
        </p:pic>
        <p:pic>
          <p:nvPicPr>
            <p:cNvPr id="51" name="Graphic 50">
              <a:extLst>
                <a:ext uri="{FF2B5EF4-FFF2-40B4-BE49-F238E27FC236}">
                  <a16:creationId xmlns:a16="http://schemas.microsoft.com/office/drawing/2014/main" id="{E9E7DB8C-F961-448E-BC5B-5B86CD3A84D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543040" y="2033404"/>
              <a:ext cx="1827396" cy="1827396"/>
            </a:xfrm>
            <a:prstGeom prst="rect">
              <a:avLst/>
            </a:prstGeom>
          </p:spPr>
        </p:pic>
        <p:cxnSp>
          <p:nvCxnSpPr>
            <p:cNvPr id="52" name="Straight Arrow Connector 51">
              <a:extLst>
                <a:ext uri="{FF2B5EF4-FFF2-40B4-BE49-F238E27FC236}">
                  <a16:creationId xmlns:a16="http://schemas.microsoft.com/office/drawing/2014/main" id="{CA70D2E3-C6F7-4154-A634-DFA08F0F4E44}"/>
                </a:ext>
              </a:extLst>
            </p:cNvPr>
            <p:cNvCxnSpPr/>
            <p:nvPr/>
          </p:nvCxnSpPr>
          <p:spPr>
            <a:xfrm>
              <a:off x="6096000" y="3027178"/>
              <a:ext cx="690880" cy="0"/>
            </a:xfrm>
            <a:prstGeom prst="straightConnector1">
              <a:avLst/>
            </a:prstGeom>
            <a:noFill/>
            <a:ln w="6350" cap="flat" cmpd="sng" algn="ctr">
              <a:solidFill>
                <a:sysClr val="window" lastClr="FFFFFF"/>
              </a:solidFill>
              <a:prstDash val="solid"/>
              <a:miter lim="800000"/>
              <a:headEnd type="triangle"/>
              <a:tailEnd type="triangle"/>
            </a:ln>
            <a:effectLst/>
          </p:spPr>
        </p:cxnSp>
        <p:pic>
          <p:nvPicPr>
            <p:cNvPr id="53" name="Graphic 52">
              <a:extLst>
                <a:ext uri="{FF2B5EF4-FFF2-40B4-BE49-F238E27FC236}">
                  <a16:creationId xmlns:a16="http://schemas.microsoft.com/office/drawing/2014/main" id="{A0001CEB-D860-47A6-AAE0-6B26E5400566}"/>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455477" y="3058160"/>
              <a:ext cx="1913067" cy="1478279"/>
            </a:xfrm>
            <a:prstGeom prst="rect">
              <a:avLst/>
            </a:prstGeom>
          </p:spPr>
        </p:pic>
        <p:pic>
          <p:nvPicPr>
            <p:cNvPr id="54" name="Graphic 53">
              <a:extLst>
                <a:ext uri="{FF2B5EF4-FFF2-40B4-BE49-F238E27FC236}">
                  <a16:creationId xmlns:a16="http://schemas.microsoft.com/office/drawing/2014/main" id="{10165D53-067D-43B1-9F00-2D1AE2FA0DE4}"/>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485957" y="1493520"/>
              <a:ext cx="1913067" cy="1478279"/>
            </a:xfrm>
            <a:prstGeom prst="rect">
              <a:avLst/>
            </a:prstGeom>
          </p:spPr>
        </p:pic>
        <p:cxnSp>
          <p:nvCxnSpPr>
            <p:cNvPr id="55" name="Straight Arrow Connector 54">
              <a:extLst>
                <a:ext uri="{FF2B5EF4-FFF2-40B4-BE49-F238E27FC236}">
                  <a16:creationId xmlns:a16="http://schemas.microsoft.com/office/drawing/2014/main" id="{95A86B62-7D98-4952-8EED-72AC0FD3E6AF}"/>
                </a:ext>
              </a:extLst>
            </p:cNvPr>
            <p:cNvCxnSpPr/>
            <p:nvPr/>
          </p:nvCxnSpPr>
          <p:spPr>
            <a:xfrm>
              <a:off x="8188960" y="3027178"/>
              <a:ext cx="690880" cy="0"/>
            </a:xfrm>
            <a:prstGeom prst="straightConnector1">
              <a:avLst/>
            </a:prstGeom>
            <a:noFill/>
            <a:ln w="6350" cap="flat" cmpd="sng" algn="ctr">
              <a:solidFill>
                <a:sysClr val="window" lastClr="FFFFFF"/>
              </a:solidFill>
              <a:prstDash val="solid"/>
              <a:miter lim="800000"/>
              <a:headEnd type="triangle"/>
              <a:tailEnd type="triangle"/>
            </a:ln>
            <a:effectLst/>
          </p:spPr>
        </p:cxnSp>
        <p:sp>
          <p:nvSpPr>
            <p:cNvPr id="56" name="TextBox 55">
              <a:extLst>
                <a:ext uri="{FF2B5EF4-FFF2-40B4-BE49-F238E27FC236}">
                  <a16:creationId xmlns:a16="http://schemas.microsoft.com/office/drawing/2014/main" id="{9C5D7C30-3C02-48AD-B324-F2DA7F2A4E6E}"/>
                </a:ext>
              </a:extLst>
            </p:cNvPr>
            <p:cNvSpPr txBox="1"/>
            <p:nvPr/>
          </p:nvSpPr>
          <p:spPr>
            <a:xfrm>
              <a:off x="6374385" y="5427596"/>
              <a:ext cx="5360413" cy="838771"/>
            </a:xfrm>
            <a:prstGeom prst="rect">
              <a:avLst/>
            </a:prstGeom>
            <a:solidFill>
              <a:srgbClr val="1C1989"/>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DR site (Tulsa, OK) </a:t>
              </a:r>
            </a:p>
          </p:txBody>
        </p:sp>
        <p:pic>
          <p:nvPicPr>
            <p:cNvPr id="57" name="Graphic 56">
              <a:extLst>
                <a:ext uri="{FF2B5EF4-FFF2-40B4-BE49-F238E27FC236}">
                  <a16:creationId xmlns:a16="http://schemas.microsoft.com/office/drawing/2014/main" id="{C11EB38C-2914-4235-A966-F2E509AF5C77}"/>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642095" y="1820578"/>
              <a:ext cx="1764285" cy="1363312"/>
            </a:xfrm>
            <a:prstGeom prst="rect">
              <a:avLst/>
            </a:prstGeom>
          </p:spPr>
        </p:pic>
        <p:pic>
          <p:nvPicPr>
            <p:cNvPr id="58" name="Graphic 57">
              <a:extLst>
                <a:ext uri="{FF2B5EF4-FFF2-40B4-BE49-F238E27FC236}">
                  <a16:creationId xmlns:a16="http://schemas.microsoft.com/office/drawing/2014/main" id="{FBA79414-6892-4B8B-9F84-CF02DE292636}"/>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631935" y="2938178"/>
              <a:ext cx="1764285" cy="1363312"/>
            </a:xfrm>
            <a:prstGeom prst="rect">
              <a:avLst/>
            </a:prstGeom>
          </p:spPr>
        </p:pic>
        <p:pic>
          <p:nvPicPr>
            <p:cNvPr id="59" name="Graphic 58">
              <a:extLst>
                <a:ext uri="{FF2B5EF4-FFF2-40B4-BE49-F238E27FC236}">
                  <a16:creationId xmlns:a16="http://schemas.microsoft.com/office/drawing/2014/main" id="{F4C2E284-A4E3-417B-A058-9AAD69644E42}"/>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433859" y="2428240"/>
              <a:ext cx="1937721" cy="1497330"/>
            </a:xfrm>
            <a:prstGeom prst="rect">
              <a:avLst/>
            </a:prstGeom>
          </p:spPr>
        </p:pic>
      </p:grpSp>
    </p:spTree>
    <p:extLst>
      <p:ext uri="{BB962C8B-B14F-4D97-AF65-F5344CB8AC3E}">
        <p14:creationId xmlns:p14="http://schemas.microsoft.com/office/powerpoint/2010/main" val="309823130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situation - Contoso Financial</a:t>
            </a:r>
            <a:br>
              <a:rPr lang="en-US" dirty="0"/>
            </a:br>
            <a:br>
              <a:rPr lang="en-US" dirty="0"/>
            </a:br>
            <a:endParaRPr lang="en-US" dirty="0"/>
          </a:p>
        </p:txBody>
      </p:sp>
      <p:sp>
        <p:nvSpPr>
          <p:cNvPr id="5" name="Text Placeholder 4">
            <a:extLst>
              <a:ext uri="{FF2B5EF4-FFF2-40B4-BE49-F238E27FC236}">
                <a16:creationId xmlns:a16="http://schemas.microsoft.com/office/drawing/2014/main" id="{5198A72B-D72C-4F52-8D74-C6093B508DAA}"/>
              </a:ext>
            </a:extLst>
          </p:cNvPr>
          <p:cNvSpPr>
            <a:spLocks noGrp="1"/>
          </p:cNvSpPr>
          <p:nvPr>
            <p:ph type="body" sz="quarter" idx="10"/>
          </p:nvPr>
        </p:nvSpPr>
        <p:spPr>
          <a:xfrm>
            <a:off x="269239" y="1227814"/>
            <a:ext cx="11653523" cy="5991320"/>
          </a:xfrm>
        </p:spPr>
        <p:txBody>
          <a:bodyPr/>
          <a:lstStyle/>
          <a:p>
            <a:pPr marL="457200" indent="-4572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During the planning stages, the corporate compliance team determined that US-based customer data cannot reside in the Azure public cloud.</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“This was a cause for great concern, as this means Contoso may not be able to move to cloud-based services as initially envisioned” says Max Rubin VP of Network engineering.</a:t>
            </a:r>
          </a:p>
          <a:p>
            <a:pPr>
              <a:spcAft>
                <a:spcPts val="600"/>
              </a:spcAft>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Doreen Newton took on the challenge to investigate alternatives by turning to </a:t>
            </a:r>
            <a:r>
              <a:rPr lang="en-US" sz="3200" dirty="0" err="1">
                <a:gradFill>
                  <a:gsLst>
                    <a:gs pos="2917">
                      <a:schemeClr val="tx1"/>
                    </a:gs>
                    <a:gs pos="30000">
                      <a:schemeClr val="tx1"/>
                    </a:gs>
                  </a:gsLst>
                  <a:lin ang="5400000" scaled="0"/>
                </a:gradFill>
              </a:rPr>
              <a:t>FusionTumo</a:t>
            </a:r>
            <a:r>
              <a:rPr lang="en-US" sz="3200" dirty="0">
                <a:gradFill>
                  <a:gsLst>
                    <a:gs pos="2917">
                      <a:schemeClr val="tx1"/>
                    </a:gs>
                    <a:gs pos="30000">
                      <a:schemeClr val="tx1"/>
                    </a:gs>
                  </a:gsLst>
                  <a:lin ang="5400000" scaled="0"/>
                </a:gradFill>
              </a:rPr>
              <a:t>.</a:t>
            </a:r>
          </a:p>
          <a:p>
            <a:endParaRPr lang="en-US" dirty="0"/>
          </a:p>
        </p:txBody>
      </p:sp>
    </p:spTree>
    <p:extLst>
      <p:ext uri="{BB962C8B-B14F-4D97-AF65-F5344CB8AC3E}">
        <p14:creationId xmlns:p14="http://schemas.microsoft.com/office/powerpoint/2010/main" val="550666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rPr>
              <a:t>Customer situation </a:t>
            </a:r>
            <a:r>
              <a:rPr lang="en-US" sz="4800" dirty="0"/>
              <a:t>- Contoso Financial</a:t>
            </a:r>
            <a:br>
              <a:rPr lang="en-US" sz="4800" dirty="0"/>
            </a:b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 Placeholder 4">
            <a:extLst>
              <a:ext uri="{FF2B5EF4-FFF2-40B4-BE49-F238E27FC236}">
                <a16:creationId xmlns:a16="http://schemas.microsoft.com/office/drawing/2014/main" id="{022E2641-3CC1-41AF-A0FE-4DF5AFFA9BDE}"/>
              </a:ext>
            </a:extLst>
          </p:cNvPr>
          <p:cNvSpPr>
            <a:spLocks noGrp="1"/>
          </p:cNvSpPr>
          <p:nvPr>
            <p:ph type="body" sz="quarter" idx="10"/>
          </p:nvPr>
        </p:nvSpPr>
        <p:spPr>
          <a:xfrm>
            <a:off x="538477" y="1227813"/>
            <a:ext cx="11238364" cy="3517886"/>
          </a:xfrm>
        </p:spPr>
        <p:txBody>
          <a:bodyPr/>
          <a:lstStyle/>
          <a:p>
            <a:pPr>
              <a:spcAft>
                <a:spcPts val="600"/>
              </a:spcAft>
            </a:pPr>
            <a:r>
              <a:rPr lang="en-US" sz="3200" dirty="0">
                <a:gradFill>
                  <a:gsLst>
                    <a:gs pos="2917">
                      <a:schemeClr val="tx1"/>
                    </a:gs>
                    <a:gs pos="30000">
                      <a:schemeClr val="tx1"/>
                    </a:gs>
                  </a:gsLst>
                  <a:lin ang="5400000" scaled="0"/>
                </a:gradFill>
              </a:rPr>
              <a:t>Contoso wants to expand its mortgage business to Canada</a:t>
            </a:r>
          </a:p>
          <a:p>
            <a:pPr>
              <a:spcAft>
                <a:spcPts val="600"/>
              </a:spcAft>
            </a:pPr>
            <a:r>
              <a:rPr lang="en-US" sz="3200" dirty="0">
                <a:gradFill>
                  <a:gsLst>
                    <a:gs pos="2917">
                      <a:schemeClr val="tx1"/>
                    </a:gs>
                    <a:gs pos="30000">
                      <a:schemeClr val="tx1"/>
                    </a:gs>
                  </a:gsLst>
                  <a:lin ang="5400000" scaled="0"/>
                </a:gradFill>
              </a:rPr>
              <a:t>Some types of Canada-based customer data cannot be:</a:t>
            </a:r>
          </a:p>
          <a:p>
            <a:pPr marL="914400" lvl="1" indent="-457200">
              <a:spcAft>
                <a:spcPts val="600"/>
              </a:spcAft>
            </a:pPr>
            <a:r>
              <a:rPr lang="en-US" sz="2800" dirty="0">
                <a:gradFill>
                  <a:gsLst>
                    <a:gs pos="2917">
                      <a:schemeClr val="tx1"/>
                    </a:gs>
                    <a:gs pos="30000">
                      <a:schemeClr val="tx1"/>
                    </a:gs>
                  </a:gsLst>
                  <a:lin ang="5400000" scaled="0"/>
                </a:gradFill>
              </a:rPr>
              <a:t>transferred to the US</a:t>
            </a:r>
          </a:p>
          <a:p>
            <a:pPr marL="914400" lvl="1" indent="-457200">
              <a:spcAft>
                <a:spcPts val="600"/>
              </a:spcAft>
            </a:pPr>
            <a:r>
              <a:rPr lang="en-US" sz="2800" dirty="0">
                <a:gradFill>
                  <a:gsLst>
                    <a:gs pos="2917">
                      <a:schemeClr val="tx1"/>
                    </a:gs>
                    <a:gs pos="30000">
                      <a:schemeClr val="tx1"/>
                    </a:gs>
                  </a:gsLst>
                  <a:lin ang="5400000" scaled="0"/>
                </a:gradFill>
              </a:rPr>
              <a:t>stored in Azure</a:t>
            </a:r>
          </a:p>
          <a:p>
            <a:pPr>
              <a:spcAft>
                <a:spcPts val="600"/>
              </a:spcAft>
            </a:pPr>
            <a:r>
              <a:rPr lang="en-US" sz="3200" dirty="0">
                <a:gradFill>
                  <a:gsLst>
                    <a:gs pos="2917">
                      <a:schemeClr val="tx1"/>
                    </a:gs>
                    <a:gs pos="30000">
                      <a:schemeClr val="tx1"/>
                    </a:gs>
                  </a:gsLst>
                  <a:lin ang="5400000" scaled="0"/>
                </a:gradFill>
              </a:rPr>
              <a:t>Mortgage data is needed by custom ERP/CRM apps in the US</a:t>
            </a:r>
          </a:p>
          <a:p>
            <a:pPr marL="914400" lvl="1" indent="-457200">
              <a:spcAft>
                <a:spcPts val="600"/>
              </a:spcAft>
            </a:pPr>
            <a:r>
              <a:rPr lang="en-US" sz="2800" dirty="0">
                <a:gradFill>
                  <a:gsLst>
                    <a:gs pos="2917">
                      <a:schemeClr val="tx1"/>
                    </a:gs>
                    <a:gs pos="30000">
                      <a:schemeClr val="tx1"/>
                    </a:gs>
                  </a:gsLst>
                  <a:lin ang="5400000" scaled="0"/>
                </a:gradFill>
              </a:rPr>
              <a:t>Custom ERP/CRM data feeds do not work reliably over WAN</a:t>
            </a:r>
          </a:p>
        </p:txBody>
      </p:sp>
    </p:spTree>
    <p:extLst>
      <p:ext uri="{BB962C8B-B14F-4D97-AF65-F5344CB8AC3E}">
        <p14:creationId xmlns:p14="http://schemas.microsoft.com/office/powerpoint/2010/main" val="1338362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53216" y="1401673"/>
            <a:ext cx="11215396" cy="4945969"/>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Design a hybrid-cloud architecture that is native Azure end-to-end without the need for hosting the application in a Contoso owned, US-based datacenter.</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Incorporate into the design high availability and disaster recovery provisions for the customer-facing Mortgage Application.</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Ensure that customer data is not stored in the Azure Cloud while also allowing future applications to be easily deployed in Azure with access to custom data regardless of where they are deployed.</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2215405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53216" y="1401673"/>
            <a:ext cx="11215396" cy="4945969"/>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latin typeface="+mj-lt"/>
              </a:rPr>
              <a:t>Account for the Contoso's intention to expand its business to Canada, including provisions regarding protecting sensitive customer data while also making it available for processing by internal ERP and CRM systems.</a:t>
            </a:r>
          </a:p>
          <a:p>
            <a:pPr marL="514350" indent="-51435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latin typeface="+mj-lt"/>
              </a:rPr>
              <a:t>Propose management and monitoring approach that would provide consistency in a hybrid environment. </a:t>
            </a:r>
          </a:p>
          <a:p>
            <a:pPr marL="514350" indent="-51435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latin typeface="+mj-lt"/>
              </a:rPr>
              <a:t>Deploy the application in a secure manner as to allow for the frontend applications to access the backend customer data.</a:t>
            </a: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006321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478723"/>
            <a:ext cx="11720596" cy="4869025"/>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startAt="7"/>
            </a:pPr>
            <a:r>
              <a:rPr lang="en-US" sz="2800" dirty="0">
                <a:gradFill>
                  <a:gsLst>
                    <a:gs pos="2917">
                      <a:schemeClr val="tx1"/>
                    </a:gs>
                    <a:gs pos="30000">
                      <a:schemeClr val="tx1"/>
                    </a:gs>
                  </a:gsLst>
                  <a:lin ang="5400000" scaled="0"/>
                </a:gradFill>
                <a:latin typeface="+mj-lt"/>
              </a:rPr>
              <a:t>Establish direct connectivity from the new regional headquarters in Dallas to the deployments. This will allow communication with existing systems and reporting until the rest of Contoso's services are moved to Azure in the future.</a:t>
            </a:r>
          </a:p>
          <a:p>
            <a:pPr marL="514350" indent="-514350">
              <a:lnSpc>
                <a:spcPct val="90000"/>
              </a:lnSpc>
              <a:spcAft>
                <a:spcPts val="600"/>
              </a:spcAft>
              <a:buFont typeface="+mj-lt"/>
              <a:buAutoNum type="arabicPeriod" startAt="7"/>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startAt="7"/>
            </a:pPr>
            <a:r>
              <a:rPr lang="en-US" sz="2800" dirty="0">
                <a:gradFill>
                  <a:gsLst>
                    <a:gs pos="2917">
                      <a:schemeClr val="tx1"/>
                    </a:gs>
                    <a:gs pos="30000">
                      <a:schemeClr val="tx1"/>
                    </a:gs>
                  </a:gsLst>
                  <a:lin ang="5400000" scaled="0"/>
                </a:gradFill>
                <a:latin typeface="+mj-lt"/>
              </a:rPr>
              <a:t>Allow for a consistent application deployment model using Azure ARM templates and CI/CD.</a:t>
            </a:r>
          </a:p>
          <a:p>
            <a:pPr marL="514350" indent="-514350">
              <a:lnSpc>
                <a:spcPct val="90000"/>
              </a:lnSpc>
              <a:spcAft>
                <a:spcPts val="600"/>
              </a:spcAft>
              <a:buFont typeface="+mj-lt"/>
              <a:buAutoNum type="arabicPeriod" startAt="7"/>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startAt="7"/>
            </a:pPr>
            <a:r>
              <a:rPr lang="en-US" sz="2800" dirty="0">
                <a:gradFill>
                  <a:gsLst>
                    <a:gs pos="2917">
                      <a:schemeClr val="tx1"/>
                    </a:gs>
                    <a:gs pos="30000">
                      <a:schemeClr val="tx1"/>
                    </a:gs>
                  </a:gsLst>
                  <a:lin ang="5400000" scaled="0"/>
                </a:gradFill>
                <a:latin typeface="+mj-lt"/>
              </a:rPr>
              <a:t>Detail the taxonomy that will be leveraged for the hybrid-cloud including the Resource Providers (RP) This includes tenants, regions, subscriptions, offers, plans, services and quotas.</a:t>
            </a:r>
          </a:p>
        </p:txBody>
      </p:sp>
    </p:spTree>
    <p:extLst>
      <p:ext uri="{BB962C8B-B14F-4D97-AF65-F5344CB8AC3E}">
        <p14:creationId xmlns:p14="http://schemas.microsoft.com/office/powerpoint/2010/main" val="4155581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478723"/>
            <a:ext cx="11720596" cy="4481227"/>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startAt="10"/>
            </a:pPr>
            <a:r>
              <a:rPr lang="en-US" sz="2800" dirty="0">
                <a:gradFill>
                  <a:gsLst>
                    <a:gs pos="2917">
                      <a:schemeClr val="tx1"/>
                    </a:gs>
                    <a:gs pos="30000">
                      <a:schemeClr val="tx1"/>
                    </a:gs>
                  </a:gsLst>
                  <a:lin ang="5400000" scaled="0"/>
                </a:gradFill>
              </a:rPr>
              <a:t>Design an integration model that would allow resource access for both Contoso and Fabrikam users.</a:t>
            </a:r>
          </a:p>
          <a:p>
            <a:pPr marL="514350" indent="-514350">
              <a:lnSpc>
                <a:spcPct val="90000"/>
              </a:lnSpc>
              <a:spcAft>
                <a:spcPts val="600"/>
              </a:spcAft>
              <a:buFont typeface="+mj-lt"/>
              <a:buAutoNum type="arabicPeriod" startAt="10"/>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10"/>
            </a:pPr>
            <a:r>
              <a:rPr lang="en-US" sz="2800" dirty="0">
                <a:gradFill>
                  <a:gsLst>
                    <a:gs pos="2917">
                      <a:schemeClr val="tx1"/>
                    </a:gs>
                    <a:gs pos="30000">
                      <a:schemeClr val="tx1"/>
                    </a:gs>
                  </a:gsLst>
                  <a:lin ang="5400000" scaled="0"/>
                </a:gradFill>
              </a:rPr>
              <a:t>Propose a self-service approach that will allow Contoso and Fabrikam developers provision their own resources from the service catalog offered by infrastructure teams. The scope of resources available in service catalog must be controlled centrally, with an oversight by designated Contoso and Fabrikam administrators.</a:t>
            </a:r>
          </a:p>
          <a:p>
            <a:pPr marL="514350" indent="-514350">
              <a:lnSpc>
                <a:spcPct val="90000"/>
              </a:lnSpc>
              <a:spcAft>
                <a:spcPts val="600"/>
              </a:spcAft>
              <a:buFont typeface="+mj-lt"/>
              <a:buAutoNum type="arabicPeriod" startAt="10"/>
            </a:pPr>
            <a:endParaRPr lang="en-US" sz="28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478723"/>
            <a:ext cx="11720596" cy="5798510"/>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startAt="12"/>
            </a:pPr>
            <a:r>
              <a:rPr lang="en-US" sz="2800" dirty="0">
                <a:gradFill>
                  <a:gsLst>
                    <a:gs pos="2917">
                      <a:schemeClr val="tx1"/>
                    </a:gs>
                    <a:gs pos="30000">
                      <a:schemeClr val="tx1"/>
                    </a:gs>
                  </a:gsLst>
                  <a:lin ang="5400000" scaled="0"/>
                </a:gradFill>
              </a:rPr>
              <a:t>Recommend a procedure for delegation of permissions that would not only allow designated Fabrikam IT admins to manage Contoso infrastructure but also account for the need to provide limited access to the Contoso internal audit team.</a:t>
            </a:r>
          </a:p>
          <a:p>
            <a:pPr marL="514350" indent="-514350">
              <a:lnSpc>
                <a:spcPct val="90000"/>
              </a:lnSpc>
              <a:spcAft>
                <a:spcPts val="600"/>
              </a:spcAft>
              <a:buFont typeface="+mj-lt"/>
              <a:buAutoNum type="arabicPeriod" startAt="12"/>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12"/>
            </a:pPr>
            <a:r>
              <a:rPr lang="en-US" sz="2800" dirty="0">
                <a:gradFill>
                  <a:gsLst>
                    <a:gs pos="2917">
                      <a:schemeClr val="tx1"/>
                    </a:gs>
                    <a:gs pos="30000">
                      <a:schemeClr val="tx1"/>
                    </a:gs>
                  </a:gsLst>
                  <a:lin ang="5400000" scaled="0"/>
                </a:gradFill>
              </a:rPr>
              <a:t>Suggest a methodology that would facilitate implementing corporate standards by automating the process of resource provisioning and configuration.</a:t>
            </a:r>
          </a:p>
          <a:p>
            <a:pPr marL="514350" indent="-514350">
              <a:lnSpc>
                <a:spcPct val="90000"/>
              </a:lnSpc>
              <a:spcAft>
                <a:spcPts val="600"/>
              </a:spcAft>
              <a:buFont typeface="+mj-lt"/>
              <a:buAutoNum type="arabicPeriod" startAt="12"/>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12"/>
            </a:pPr>
            <a:r>
              <a:rPr lang="en-US" sz="2800" dirty="0">
                <a:gradFill>
                  <a:gsLst>
                    <a:gs pos="2917">
                      <a:schemeClr val="tx1"/>
                    </a:gs>
                    <a:gs pos="30000">
                      <a:schemeClr val="tx1"/>
                    </a:gs>
                  </a:gsLst>
                  <a:lin ang="5400000" scaled="0"/>
                </a:gradFill>
              </a:rPr>
              <a:t>Document standard operational tasks such as infrastructure backup and log collection.</a:t>
            </a:r>
          </a:p>
          <a:p>
            <a:pPr>
              <a:lnSpc>
                <a:spcPct val="90000"/>
              </a:lnSpc>
              <a:spcAft>
                <a:spcPts val="600"/>
              </a:spcAft>
            </a:pPr>
            <a:endParaRPr lang="en-US" sz="28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61950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995560"/>
            <a:ext cx="11655840" cy="5155257"/>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Customer Data SQL Server database cannot be hosted in the public cloud.</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Contoso will have a very limited staff to manage the US based operations, so minimizing patching of systems and day-to-day management is very important.</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Having to manage multiple environments is bound to increase administrative overhead. Is there really a consistent approach we can use in hybrid scenarios?</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I'm confused about the differences between different Azure Stack portfolio offerings. Would Azure Stack HCI, Azure Stack Hub, or Azure Stack Edge help us accomplish our objectives with the least amount of administrative overhead and minimized cost?</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423918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995560"/>
            <a:ext cx="11583261" cy="5743111"/>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startAt="5"/>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developer team acknowledges that the existing application architecture is designed for running on Windows Virtual Machines, but PaaS is the future they envision. How can they move this application forward?</a:t>
            </a:r>
          </a:p>
          <a:p>
            <a:pPr marL="514350" indent="-514350">
              <a:lnSpc>
                <a:spcPct val="90000"/>
              </a:lnSpc>
              <a:spcAft>
                <a:spcPts val="600"/>
              </a:spcAft>
              <a:buFont typeface="+mj-lt"/>
              <a:buAutoNum type="arabicPeriod" startAt="5"/>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14350" indent="-514350">
              <a:lnSpc>
                <a:spcPct val="90000"/>
              </a:lnSpc>
              <a:spcAft>
                <a:spcPts val="600"/>
              </a:spcAft>
              <a:buFont typeface="+mj-lt"/>
              <a:buAutoNum type="arabicPeriod" startAt="5"/>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developer team acknowledged that the existing application architecture is designed for running on Windows virtual machines, but PaaS is the future they envision. How should they transition to this model?</a:t>
            </a:r>
          </a:p>
          <a:p>
            <a:pPr marL="514350" indent="-514350">
              <a:lnSpc>
                <a:spcPct val="90000"/>
              </a:lnSpc>
              <a:spcAft>
                <a:spcPts val="600"/>
              </a:spcAft>
              <a:buFont typeface="+mj-lt"/>
              <a:buAutoNum type="arabicPeriod" startAt="5"/>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14350" indent="-514350">
              <a:lnSpc>
                <a:spcPct val="90000"/>
              </a:lnSpc>
              <a:spcAft>
                <a:spcPts val="600"/>
              </a:spcAft>
              <a:buFont typeface="+mj-lt"/>
              <a:buAutoNum type="arabicPeriod" startAt="5"/>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One of the key reasons Contoso wants to go to the cloud is to take advantage of tools and services for automated deployments and application development. Do any of Azure Stack portfolio offerings accommodate this approach or do we have to develop and support two distinct operational models?</a:t>
            </a:r>
          </a:p>
          <a:p>
            <a:pPr marL="514350" indent="-514350">
              <a:lnSpc>
                <a:spcPct val="90000"/>
              </a:lnSpc>
              <a:spcAft>
                <a:spcPts val="600"/>
              </a:spcAft>
              <a:buFont typeface="+mj-lt"/>
              <a:buAutoNum type="arabicPeriod" startAt="5"/>
            </a:pP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14350" indent="-514350">
              <a:lnSpc>
                <a:spcPct val="90000"/>
              </a:lnSpc>
              <a:spcAft>
                <a:spcPts val="600"/>
              </a:spcAft>
              <a:buFont typeface="+mj-lt"/>
              <a:buAutoNum type="arabicPeriod" startAt="5"/>
            </a:pPr>
            <a:r>
              <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Fabrikam already has its own Azure Active Directory tenant. Will it be necessary to create duplicate accounts for Fabrikam users?</a:t>
            </a:r>
          </a:p>
        </p:txBody>
      </p:sp>
    </p:spTree>
    <p:extLst>
      <p:ext uri="{BB962C8B-B14F-4D97-AF65-F5344CB8AC3E}">
        <p14:creationId xmlns:p14="http://schemas.microsoft.com/office/powerpoint/2010/main" val="1028351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6920" y="1255752"/>
            <a:ext cx="10833896" cy="4173450"/>
          </a:xfrm>
          <a:prstGeom prst="rect">
            <a:avLst/>
          </a:prstGeom>
          <a:noFill/>
        </p:spPr>
        <p:txBody>
          <a:bodyPr wrap="square" lIns="182880" tIns="146304" rIns="182880" bIns="146304" rtlCol="0">
            <a:spAutoFit/>
          </a:bodyPr>
          <a:lstStyle/>
          <a:p>
            <a:r>
              <a:rPr lang="en-US" sz="2800" dirty="0"/>
              <a:t>In this whiteboard design session, you will work with a group to design a hybrid cloud architecture using a combination of the Azure public cloud and Azure Stack. This functional architecture will enable customers to leverage their investments in Azure as a "cloud platform," rather than Azure as a "place.“</a:t>
            </a:r>
          </a:p>
          <a:p>
            <a:endParaRPr lang="en-US" sz="2800" dirty="0"/>
          </a:p>
          <a:p>
            <a:r>
              <a:rPr lang="en-US" sz="2800" dirty="0"/>
              <a:t>At the end of the session, you will be able to determine which systems are good candidates for the Azure public cloud, and which are better suited on Azure Stack.</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026" name="Picture 2" descr="Azure, Azure Stack, and Azure Stack HCI">
            <a:extLst>
              <a:ext uri="{FF2B5EF4-FFF2-40B4-BE49-F238E27FC236}">
                <a16:creationId xmlns:a16="http://schemas.microsoft.com/office/drawing/2014/main" id="{2CA497BF-6E2C-4DA7-AD55-5AFA1D775E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63" y="2047875"/>
            <a:ext cx="11115675" cy="27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94951595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10-minute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003290DB-A36F-445A-9FE5-4F40BFF51C4F}"/>
              </a:ext>
            </a:extLst>
          </p:cNvPr>
          <p:cNvSpPr>
            <a:spLocks noGrp="1"/>
          </p:cNvSpPr>
          <p:nvPr>
            <p:ph type="body" sz="quarter" idx="10"/>
          </p:nvPr>
        </p:nvSpPr>
        <p:spPr>
          <a:xfrm>
            <a:off x="269239" y="1227814"/>
            <a:ext cx="11653523" cy="4339650"/>
          </a:xfrm>
        </p:spPr>
        <p:txBody>
          <a:bodyPr/>
          <a:lstStyle/>
          <a:p>
            <a:pPr lvl="0"/>
            <a:r>
              <a:rPr lang="en-US" sz="3600" dirty="0"/>
              <a:t>Doreen Newton, CTO</a:t>
            </a:r>
          </a:p>
          <a:p>
            <a:pPr lvl="0"/>
            <a:r>
              <a:rPr lang="en-US" sz="3600" dirty="0"/>
              <a:t>Max Rubin, VP of Networks</a:t>
            </a:r>
          </a:p>
          <a:p>
            <a:pPr lvl="0"/>
            <a:r>
              <a:rPr lang="en-US" sz="3600" dirty="0"/>
              <a:t>Contoso Teams:</a:t>
            </a:r>
          </a:p>
          <a:p>
            <a:pPr lvl="1"/>
            <a:r>
              <a:rPr lang="en-US" sz="2400" dirty="0"/>
              <a:t>Networking, Security, DevOps and Application Owners</a:t>
            </a:r>
          </a:p>
          <a:p>
            <a:pPr lvl="0"/>
            <a:r>
              <a:rPr lang="en-US" sz="3600" dirty="0"/>
              <a:t>Fabrikam Teams:</a:t>
            </a:r>
          </a:p>
          <a:p>
            <a:pPr lvl="1"/>
            <a:r>
              <a:rPr lang="en-US" sz="2400" dirty="0"/>
              <a:t>Networking, Security, DevOps and Application Owners</a:t>
            </a:r>
          </a:p>
          <a:p>
            <a:pPr lvl="0"/>
            <a:r>
              <a:rPr lang="en-US" sz="3600" dirty="0"/>
              <a:t>FT Teams</a:t>
            </a:r>
          </a:p>
          <a:p>
            <a:pPr lvl="1"/>
            <a:r>
              <a:rPr lang="en-US" sz="2400" dirty="0"/>
              <a:t>Azure Stack, Networking </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802255" cy="3022366"/>
          </a:xfrm>
        </p:spPr>
        <p:txBody>
          <a:bodyPr/>
          <a:lstStyle/>
          <a:p>
            <a:pPr marL="0" indent="0">
              <a:buNone/>
            </a:pPr>
            <a:r>
              <a:rPr lang="en-US" sz="4000" dirty="0"/>
              <a:t>Solution overview</a:t>
            </a:r>
          </a:p>
          <a:p>
            <a:pPr lvl="1"/>
            <a:r>
              <a:rPr lang="en-US" sz="2800" dirty="0"/>
              <a:t>Hybrid deployment of Azure Public and Azure Stack Hub.</a:t>
            </a:r>
          </a:p>
          <a:p>
            <a:pPr lvl="1"/>
            <a:r>
              <a:rPr lang="en-US" sz="2800" dirty="0"/>
              <a:t>Application components will run in Azure and Azure Stack Hub.</a:t>
            </a:r>
          </a:p>
          <a:p>
            <a:pPr lvl="1"/>
            <a:r>
              <a:rPr lang="en-US" sz="2800" dirty="0"/>
              <a:t>Traffic Manager to automatically direct traffic to Azure and Azure Stack Hub.</a:t>
            </a:r>
          </a:p>
          <a:p>
            <a:pPr lvl="1"/>
            <a:r>
              <a:rPr lang="en-US" sz="2800" dirty="0"/>
              <a:t>Customer data will reside in Azure Stack Hub.</a:t>
            </a:r>
          </a:p>
        </p:txBody>
      </p:sp>
    </p:spTree>
    <p:extLst>
      <p:ext uri="{BB962C8B-B14F-4D97-AF65-F5344CB8AC3E}">
        <p14:creationId xmlns:p14="http://schemas.microsoft.com/office/powerpoint/2010/main" val="3531600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a:extLst>
              <a:ext uri="{FF2B5EF4-FFF2-40B4-BE49-F238E27FC236}">
                <a16:creationId xmlns:a16="http://schemas.microsoft.com/office/drawing/2014/main" id="{ADE6ECD2-1114-4E05-91C0-A93E5EF018BF}"/>
              </a:ext>
            </a:extLst>
          </p:cNvPr>
          <p:cNvPicPr>
            <a:picLocks noChangeAspect="1"/>
          </p:cNvPicPr>
          <p:nvPr/>
        </p:nvPicPr>
        <p:blipFill>
          <a:blip r:embed="rId3"/>
          <a:stretch>
            <a:fillRect/>
          </a:stretch>
        </p:blipFill>
        <p:spPr>
          <a:xfrm>
            <a:off x="491967" y="1023624"/>
            <a:ext cx="10114923" cy="5544865"/>
          </a:xfrm>
          <a:prstGeom prst="rect">
            <a:avLst/>
          </a:prstGeom>
        </p:spPr>
      </p:pic>
    </p:spTree>
    <p:extLst>
      <p:ext uri="{BB962C8B-B14F-4D97-AF65-F5344CB8AC3E}">
        <p14:creationId xmlns:p14="http://schemas.microsoft.com/office/powerpoint/2010/main" val="43008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653523" cy="4992457"/>
          </a:xfrm>
        </p:spPr>
        <p:txBody>
          <a:bodyPr/>
          <a:lstStyle/>
          <a:p>
            <a:pPr marL="0" indent="0">
              <a:buNone/>
            </a:pPr>
            <a:r>
              <a:rPr lang="en-US" sz="3600" dirty="0"/>
              <a:t>Locations</a:t>
            </a:r>
          </a:p>
          <a:p>
            <a:pPr lvl="1">
              <a:spcAft>
                <a:spcPts val="1200"/>
              </a:spcAft>
            </a:pPr>
            <a:r>
              <a:rPr lang="en-US" sz="2800" dirty="0"/>
              <a:t>production environment for US-based customers </a:t>
            </a:r>
          </a:p>
          <a:p>
            <a:pPr lvl="2">
              <a:spcAft>
                <a:spcPts val="1200"/>
              </a:spcAft>
            </a:pPr>
            <a:r>
              <a:rPr lang="en-US" sz="2408" dirty="0"/>
              <a:t>Global Azure cloud in the South Central US region and an Azure Stack Hub integrated system running in the FT Dallas datacenter </a:t>
            </a:r>
          </a:p>
          <a:p>
            <a:pPr lvl="1">
              <a:spcAft>
                <a:spcPts val="1200"/>
              </a:spcAft>
            </a:pPr>
            <a:r>
              <a:rPr lang="en-US" sz="2800" dirty="0"/>
              <a:t>disaster recovery environment for US-based customers </a:t>
            </a:r>
          </a:p>
          <a:p>
            <a:pPr lvl="2">
              <a:spcAft>
                <a:spcPts val="1200"/>
              </a:spcAft>
            </a:pPr>
            <a:r>
              <a:rPr lang="en-US" sz="2408" dirty="0"/>
              <a:t>an Azure Stack Hub integrated system running in the FT Chicago datacenter </a:t>
            </a:r>
          </a:p>
          <a:p>
            <a:pPr lvl="1">
              <a:spcAft>
                <a:spcPts val="1200"/>
              </a:spcAft>
            </a:pPr>
            <a:r>
              <a:rPr lang="en-US" sz="2800" dirty="0"/>
              <a:t>production environment for Canada customers</a:t>
            </a:r>
          </a:p>
          <a:p>
            <a:pPr lvl="2">
              <a:spcAft>
                <a:spcPts val="1200"/>
              </a:spcAft>
            </a:pPr>
            <a:r>
              <a:rPr lang="en-US" sz="2408" dirty="0"/>
              <a:t>an Azure Stack Hub integrated system running in the FT Toronto datacenter </a:t>
            </a:r>
          </a:p>
          <a:p>
            <a:pPr lvl="2">
              <a:spcAft>
                <a:spcPts val="1200"/>
              </a:spcAft>
            </a:pPr>
            <a:endParaRPr lang="en-US" sz="2408" dirty="0"/>
          </a:p>
        </p:txBody>
      </p:sp>
    </p:spTree>
    <p:extLst>
      <p:ext uri="{BB962C8B-B14F-4D97-AF65-F5344CB8AC3E}">
        <p14:creationId xmlns:p14="http://schemas.microsoft.com/office/powerpoint/2010/main" val="2785444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a:extLst>
              <a:ext uri="{FF2B5EF4-FFF2-40B4-BE49-F238E27FC236}">
                <a16:creationId xmlns:a16="http://schemas.microsoft.com/office/drawing/2014/main" id="{7192A092-C18B-4963-A0DB-21B5141DF5C9}"/>
              </a:ext>
            </a:extLst>
          </p:cNvPr>
          <p:cNvPicPr>
            <a:picLocks noChangeAspect="1"/>
          </p:cNvPicPr>
          <p:nvPr/>
        </p:nvPicPr>
        <p:blipFill>
          <a:blip r:embed="rId3"/>
          <a:stretch>
            <a:fillRect/>
          </a:stretch>
        </p:blipFill>
        <p:spPr>
          <a:xfrm>
            <a:off x="428920" y="1029975"/>
            <a:ext cx="10136647" cy="5553028"/>
          </a:xfrm>
          <a:prstGeom prst="rect">
            <a:avLst/>
          </a:prstGeom>
        </p:spPr>
      </p:pic>
    </p:spTree>
    <p:extLst>
      <p:ext uri="{BB962C8B-B14F-4D97-AF65-F5344CB8AC3E}">
        <p14:creationId xmlns:p14="http://schemas.microsoft.com/office/powerpoint/2010/main" val="2510851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653523" cy="4924425"/>
          </a:xfrm>
        </p:spPr>
        <p:txBody>
          <a:bodyPr/>
          <a:lstStyle/>
          <a:p>
            <a:pPr marL="0" indent="0">
              <a:buNone/>
            </a:pPr>
            <a:r>
              <a:rPr lang="en-US" sz="3600" dirty="0"/>
              <a:t>Components </a:t>
            </a:r>
          </a:p>
          <a:p>
            <a:pPr lvl="1">
              <a:spcAft>
                <a:spcPts val="1200"/>
              </a:spcAft>
            </a:pPr>
            <a:r>
              <a:rPr lang="en-US" sz="2800" dirty="0"/>
              <a:t>Azure Web Apps and API Apps</a:t>
            </a:r>
          </a:p>
          <a:p>
            <a:pPr lvl="1">
              <a:spcAft>
                <a:spcPts val="1200"/>
              </a:spcAft>
            </a:pPr>
            <a:r>
              <a:rPr lang="en-US" sz="2800" dirty="0"/>
              <a:t>Azure Storage blobs </a:t>
            </a:r>
          </a:p>
          <a:p>
            <a:pPr lvl="1">
              <a:spcAft>
                <a:spcPts val="1200"/>
              </a:spcAft>
            </a:pPr>
            <a:r>
              <a:rPr lang="en-US" sz="2800" dirty="0"/>
              <a:t>Azure Storage queues </a:t>
            </a:r>
          </a:p>
          <a:p>
            <a:pPr lvl="1">
              <a:spcAft>
                <a:spcPts val="1200"/>
              </a:spcAft>
            </a:pPr>
            <a:r>
              <a:rPr lang="en-US" sz="2800" dirty="0"/>
              <a:t>Azure Functions </a:t>
            </a:r>
          </a:p>
          <a:p>
            <a:pPr lvl="1">
              <a:spcAft>
                <a:spcPts val="1200"/>
              </a:spcAft>
            </a:pPr>
            <a:r>
              <a:rPr lang="en-US" sz="2800" dirty="0"/>
              <a:t>Virtual machines</a:t>
            </a:r>
          </a:p>
          <a:p>
            <a:pPr lvl="1">
              <a:spcAft>
                <a:spcPts val="1200"/>
              </a:spcAft>
            </a:pPr>
            <a:r>
              <a:rPr lang="en-US" sz="2800" dirty="0"/>
              <a:t>Azure Traffic Manager </a:t>
            </a:r>
          </a:p>
          <a:p>
            <a:pPr lvl="1">
              <a:spcAft>
                <a:spcPts val="1200"/>
              </a:spcAft>
            </a:pPr>
            <a:r>
              <a:rPr lang="en-US" sz="2800" dirty="0"/>
              <a:t>Azure Content Delivery Network (CDN) </a:t>
            </a:r>
          </a:p>
        </p:txBody>
      </p:sp>
    </p:spTree>
    <p:extLst>
      <p:ext uri="{BB962C8B-B14F-4D97-AF65-F5344CB8AC3E}">
        <p14:creationId xmlns:p14="http://schemas.microsoft.com/office/powerpoint/2010/main" val="2047719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653523" cy="3816429"/>
          </a:xfrm>
        </p:spPr>
        <p:txBody>
          <a:bodyPr/>
          <a:lstStyle/>
          <a:p>
            <a:pPr marL="0" indent="0">
              <a:buNone/>
            </a:pPr>
            <a:r>
              <a:rPr lang="en-US" sz="3600" dirty="0"/>
              <a:t>Components (Global Azure cloud)</a:t>
            </a:r>
          </a:p>
          <a:p>
            <a:pPr lvl="1">
              <a:spcAft>
                <a:spcPts val="1200"/>
              </a:spcAft>
            </a:pPr>
            <a:r>
              <a:rPr lang="en-US" sz="2800" dirty="0"/>
              <a:t>Azure Web App for the Mortgage Application code</a:t>
            </a:r>
          </a:p>
          <a:p>
            <a:pPr lvl="1">
              <a:spcAft>
                <a:spcPts val="1200"/>
              </a:spcAft>
            </a:pPr>
            <a:r>
              <a:rPr lang="en-US" sz="2800" dirty="0"/>
              <a:t>Azure Storage blobs for PDF files and Cloud Witness blob</a:t>
            </a:r>
          </a:p>
          <a:p>
            <a:pPr lvl="1">
              <a:spcAft>
                <a:spcPts val="1200"/>
              </a:spcAft>
            </a:pPr>
            <a:r>
              <a:rPr lang="en-US" sz="2800" dirty="0"/>
              <a:t>Azure Traffic Manager for routing web traffic to either the Azure public web apps or the web apps on Azure Stack Hub.</a:t>
            </a:r>
          </a:p>
          <a:p>
            <a:pPr lvl="1">
              <a:spcAft>
                <a:spcPts val="1200"/>
              </a:spcAft>
            </a:pPr>
            <a:r>
              <a:rPr lang="en-US" sz="2800" dirty="0"/>
              <a:t>Azure Content Delivery Network (CDN) or caching publicly accessible PDF files.</a:t>
            </a:r>
          </a:p>
        </p:txBody>
      </p:sp>
    </p:spTree>
    <p:extLst>
      <p:ext uri="{BB962C8B-B14F-4D97-AF65-F5344CB8AC3E}">
        <p14:creationId xmlns:p14="http://schemas.microsoft.com/office/powerpoint/2010/main" val="654406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653523" cy="5607689"/>
          </a:xfrm>
        </p:spPr>
        <p:txBody>
          <a:bodyPr/>
          <a:lstStyle/>
          <a:p>
            <a:pPr marL="0" indent="0">
              <a:buNone/>
            </a:pPr>
            <a:r>
              <a:rPr lang="en-US" sz="3600" dirty="0"/>
              <a:t>Components (Azure Stack Hub) FT Dallas, TX</a:t>
            </a:r>
          </a:p>
          <a:p>
            <a:pPr lvl="1">
              <a:spcAft>
                <a:spcPts val="1200"/>
              </a:spcAft>
            </a:pPr>
            <a:r>
              <a:rPr lang="en-US" sz="2800" dirty="0"/>
              <a:t>2 web apps (Mortgage Applications and Mortgage Admin), API apps, a function app</a:t>
            </a:r>
          </a:p>
          <a:p>
            <a:pPr lvl="1">
              <a:spcAft>
                <a:spcPts val="1200"/>
              </a:spcAft>
            </a:pPr>
            <a:r>
              <a:rPr lang="en-US" sz="2800" dirty="0"/>
              <a:t>Azure Storage blobs for PDFs</a:t>
            </a:r>
          </a:p>
          <a:p>
            <a:pPr lvl="1">
              <a:spcAft>
                <a:spcPts val="1200"/>
              </a:spcAft>
            </a:pPr>
            <a:r>
              <a:rPr lang="en-US" sz="2800" dirty="0"/>
              <a:t>Azure Storage queues for the Mortgage Application messaging.</a:t>
            </a:r>
          </a:p>
          <a:p>
            <a:pPr lvl="1">
              <a:spcAft>
                <a:spcPts val="1200"/>
              </a:spcAft>
            </a:pPr>
            <a:r>
              <a:rPr lang="en-US" sz="2800" dirty="0"/>
              <a:t>2 VMs (Windows Server 2019 VMs/SQL Server 2019) with the Web App DB and Customer Data databases in an Always On Availability Group (the synchronous-commit mode) and a subscriber database for the Customer Data database in the FT datacenter in Toronto, ON)</a:t>
            </a:r>
          </a:p>
          <a:p>
            <a:pPr lvl="1">
              <a:spcAft>
                <a:spcPts val="1200"/>
              </a:spcAft>
            </a:pPr>
            <a:r>
              <a:rPr lang="en-US" sz="2800" dirty="0"/>
              <a:t>2 VNet-to-VNet VPN connections (to the Azure Stack Hub in the FT datacenter in Chicago, IL and in Toronto, ON)</a:t>
            </a:r>
          </a:p>
        </p:txBody>
      </p:sp>
    </p:spTree>
    <p:extLst>
      <p:ext uri="{BB962C8B-B14F-4D97-AF65-F5344CB8AC3E}">
        <p14:creationId xmlns:p14="http://schemas.microsoft.com/office/powerpoint/2010/main" val="857817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653523" cy="5219891"/>
          </a:xfrm>
        </p:spPr>
        <p:txBody>
          <a:bodyPr/>
          <a:lstStyle/>
          <a:p>
            <a:pPr marL="0" indent="0">
              <a:buNone/>
            </a:pPr>
            <a:r>
              <a:rPr lang="en-US" sz="3600" dirty="0"/>
              <a:t>Components (Azure Stack Hub) FT Chicago, IL (DR site)</a:t>
            </a:r>
          </a:p>
          <a:p>
            <a:pPr lvl="1">
              <a:spcAft>
                <a:spcPts val="1200"/>
              </a:spcAft>
            </a:pPr>
            <a:r>
              <a:rPr lang="en-US" sz="2800" dirty="0"/>
              <a:t>2 web apps (Mortgage Applications and Mortgage Admin), API apps, a function app</a:t>
            </a:r>
          </a:p>
          <a:p>
            <a:pPr lvl="1">
              <a:spcAft>
                <a:spcPts val="1200"/>
              </a:spcAft>
            </a:pPr>
            <a:r>
              <a:rPr lang="en-US" sz="2800" dirty="0"/>
              <a:t>Azure Storage blobs for PDFs</a:t>
            </a:r>
          </a:p>
          <a:p>
            <a:pPr lvl="1">
              <a:spcAft>
                <a:spcPts val="1200"/>
              </a:spcAft>
            </a:pPr>
            <a:r>
              <a:rPr lang="en-US" sz="2800" dirty="0"/>
              <a:t>Azure Storage queues for the Mortgage Application messaging.</a:t>
            </a:r>
          </a:p>
          <a:p>
            <a:pPr lvl="1">
              <a:spcAft>
                <a:spcPts val="1200"/>
              </a:spcAft>
            </a:pPr>
            <a:r>
              <a:rPr lang="en-US" sz="2800" dirty="0"/>
              <a:t>1 VM (Windows Server 2019 VMs/SQL Server 2019) with the Web App DB and Customer Data databases in the Always On Availability Group (the asynchronous-commit mode).</a:t>
            </a:r>
          </a:p>
          <a:p>
            <a:pPr lvl="1">
              <a:spcAft>
                <a:spcPts val="1200"/>
              </a:spcAft>
            </a:pPr>
            <a:r>
              <a:rPr lang="en-US" sz="2800" dirty="0"/>
              <a:t>1 VNet-to-VNet VPN connection (to the Azure Stack Hub in the FT datacenter in Dallas, TX)</a:t>
            </a:r>
          </a:p>
        </p:txBody>
      </p:sp>
    </p:spTree>
    <p:extLst>
      <p:ext uri="{BB962C8B-B14F-4D97-AF65-F5344CB8AC3E}">
        <p14:creationId xmlns:p14="http://schemas.microsoft.com/office/powerpoint/2010/main" val="1386729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a:extLst>
              <a:ext uri="{FF2B5EF4-FFF2-40B4-BE49-F238E27FC236}">
                <a16:creationId xmlns:a16="http://schemas.microsoft.com/office/drawing/2014/main" id="{9538767E-8B51-4A36-AFF7-58719BFD17A8}"/>
              </a:ext>
            </a:extLst>
          </p:cNvPr>
          <p:cNvPicPr>
            <a:picLocks noChangeAspect="1"/>
          </p:cNvPicPr>
          <p:nvPr/>
        </p:nvPicPr>
        <p:blipFill>
          <a:blip r:embed="rId3"/>
          <a:stretch>
            <a:fillRect/>
          </a:stretch>
        </p:blipFill>
        <p:spPr>
          <a:xfrm>
            <a:off x="436987" y="994013"/>
            <a:ext cx="9685581" cy="5758196"/>
          </a:xfrm>
          <a:prstGeom prst="rect">
            <a:avLst/>
          </a:prstGeom>
        </p:spPr>
      </p:pic>
    </p:spTree>
    <p:extLst>
      <p:ext uri="{BB962C8B-B14F-4D97-AF65-F5344CB8AC3E}">
        <p14:creationId xmlns:p14="http://schemas.microsoft.com/office/powerpoint/2010/main" val="3384247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653523" cy="5607689"/>
          </a:xfrm>
        </p:spPr>
        <p:txBody>
          <a:bodyPr/>
          <a:lstStyle/>
          <a:p>
            <a:pPr marL="0" indent="0">
              <a:buNone/>
            </a:pPr>
            <a:r>
              <a:rPr lang="en-US" sz="3600" dirty="0"/>
              <a:t>Components (Azure Stack Hub) FT Toronto, ON</a:t>
            </a:r>
          </a:p>
          <a:p>
            <a:pPr lvl="1">
              <a:spcAft>
                <a:spcPts val="1200"/>
              </a:spcAft>
            </a:pPr>
            <a:r>
              <a:rPr lang="en-US" sz="2800" dirty="0"/>
              <a:t>2 web apps (Mortgage Applications and Mortgage Admin), API apps, a function app</a:t>
            </a:r>
          </a:p>
          <a:p>
            <a:pPr lvl="1">
              <a:spcAft>
                <a:spcPts val="1200"/>
              </a:spcAft>
            </a:pPr>
            <a:r>
              <a:rPr lang="en-US" sz="2800" dirty="0"/>
              <a:t>Azure Storage blobs for PDFs</a:t>
            </a:r>
          </a:p>
          <a:p>
            <a:pPr lvl="1">
              <a:spcAft>
                <a:spcPts val="1200"/>
              </a:spcAft>
            </a:pPr>
            <a:r>
              <a:rPr lang="en-US" sz="2800" dirty="0"/>
              <a:t>Azure Storage queues for the Mortgage Application messaging.</a:t>
            </a:r>
          </a:p>
          <a:p>
            <a:pPr lvl="1">
              <a:spcAft>
                <a:spcPts val="1200"/>
              </a:spcAft>
            </a:pPr>
            <a:r>
              <a:rPr lang="en-US" sz="2800" dirty="0"/>
              <a:t>2 VMs (Windows Server 2019 VMs/SQL Server 2019) with the Web App DB and Customer Data databases in an Always On Availability Group (the synchronous-commit mode). Customer Data uses transactional replication (filtered) to replicate a database in FT datacenter Dallas, TX</a:t>
            </a:r>
          </a:p>
          <a:p>
            <a:pPr lvl="1">
              <a:spcAft>
                <a:spcPts val="1200"/>
              </a:spcAft>
            </a:pPr>
            <a:r>
              <a:rPr lang="en-US" sz="2800" dirty="0"/>
              <a:t>1 VNet-to-VNet VPN connection (to the Azure Stack Hub in the FT datacenter in Dallas, TX)</a:t>
            </a:r>
          </a:p>
        </p:txBody>
      </p:sp>
    </p:spTree>
    <p:extLst>
      <p:ext uri="{BB962C8B-B14F-4D97-AF65-F5344CB8AC3E}">
        <p14:creationId xmlns:p14="http://schemas.microsoft.com/office/powerpoint/2010/main" val="892531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653523" cy="5921621"/>
          </a:xfrm>
        </p:spPr>
        <p:txBody>
          <a:bodyPr/>
          <a:lstStyle/>
          <a:p>
            <a:pPr marL="0" indent="0">
              <a:buNone/>
            </a:pPr>
            <a:r>
              <a:rPr lang="en-US" sz="3600" dirty="0"/>
              <a:t>High availability </a:t>
            </a:r>
          </a:p>
          <a:p>
            <a:pPr lvl="1">
              <a:spcAft>
                <a:spcPts val="1200"/>
              </a:spcAft>
            </a:pPr>
            <a:r>
              <a:rPr lang="en-US" sz="2800" dirty="0"/>
              <a:t>Inherent to Azure Stack Hub design</a:t>
            </a:r>
          </a:p>
          <a:p>
            <a:pPr lvl="1">
              <a:spcAft>
                <a:spcPts val="1200"/>
              </a:spcAft>
            </a:pPr>
            <a:r>
              <a:rPr lang="en-US" sz="2800" dirty="0"/>
              <a:t>Backed by Azure availability SLAs</a:t>
            </a:r>
          </a:p>
          <a:p>
            <a:pPr lvl="1">
              <a:spcAft>
                <a:spcPts val="1200"/>
              </a:spcAft>
            </a:pPr>
            <a:r>
              <a:rPr lang="en-US" sz="2800" dirty="0"/>
              <a:t>Enhanced by using Always On Availability Group (synchronous mode)</a:t>
            </a:r>
          </a:p>
          <a:p>
            <a:pPr marL="0" indent="0">
              <a:buNone/>
            </a:pPr>
            <a:r>
              <a:rPr lang="en-US" sz="3600" dirty="0"/>
              <a:t>Disaster recovery</a:t>
            </a:r>
          </a:p>
          <a:p>
            <a:pPr lvl="1">
              <a:spcAft>
                <a:spcPts val="1200"/>
              </a:spcAft>
            </a:pPr>
            <a:r>
              <a:rPr lang="en-US" sz="2800" dirty="0"/>
              <a:t>Web and application tiers: deployed to both regions</a:t>
            </a:r>
          </a:p>
          <a:p>
            <a:pPr lvl="1">
              <a:spcAft>
                <a:spcPts val="1200"/>
              </a:spcAft>
            </a:pPr>
            <a:r>
              <a:rPr lang="en-US" sz="2800" dirty="0"/>
              <a:t>Database tier: implemented by using Always On Availability Group (asynchronous mode)</a:t>
            </a:r>
          </a:p>
          <a:p>
            <a:pPr lvl="1">
              <a:spcAft>
                <a:spcPts val="1200"/>
              </a:spcAft>
            </a:pPr>
            <a:r>
              <a:rPr lang="en-US" sz="2800" dirty="0"/>
              <a:t>Global load balancing: Traffic Manager</a:t>
            </a:r>
          </a:p>
          <a:p>
            <a:pPr lvl="1">
              <a:spcAft>
                <a:spcPts val="1200"/>
              </a:spcAft>
            </a:pPr>
            <a:endParaRPr lang="en-US" sz="2800" dirty="0"/>
          </a:p>
        </p:txBody>
      </p:sp>
    </p:spTree>
    <p:extLst>
      <p:ext uri="{BB962C8B-B14F-4D97-AF65-F5344CB8AC3E}">
        <p14:creationId xmlns:p14="http://schemas.microsoft.com/office/powerpoint/2010/main" val="3437401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653523" cy="5921621"/>
          </a:xfrm>
        </p:spPr>
        <p:txBody>
          <a:bodyPr/>
          <a:lstStyle/>
          <a:p>
            <a:pPr marL="0" indent="0">
              <a:buNone/>
            </a:pPr>
            <a:r>
              <a:rPr lang="en-US" sz="3600" dirty="0"/>
              <a:t>High availability </a:t>
            </a:r>
          </a:p>
          <a:p>
            <a:pPr lvl="1">
              <a:spcAft>
                <a:spcPts val="1200"/>
              </a:spcAft>
            </a:pPr>
            <a:r>
              <a:rPr lang="en-US" sz="2800" dirty="0"/>
              <a:t>Inherent to Azure Stack Hub design</a:t>
            </a:r>
          </a:p>
          <a:p>
            <a:pPr lvl="1">
              <a:spcAft>
                <a:spcPts val="1200"/>
              </a:spcAft>
            </a:pPr>
            <a:r>
              <a:rPr lang="en-US" sz="2800" dirty="0"/>
              <a:t>Backed by Azure availability SLAs</a:t>
            </a:r>
          </a:p>
          <a:p>
            <a:pPr lvl="1">
              <a:spcAft>
                <a:spcPts val="1200"/>
              </a:spcAft>
            </a:pPr>
            <a:r>
              <a:rPr lang="en-US" sz="2800" dirty="0"/>
              <a:t>Enhanced by using Always On Availability Group (synchronous mode)</a:t>
            </a:r>
          </a:p>
          <a:p>
            <a:pPr marL="0" indent="0">
              <a:buNone/>
            </a:pPr>
            <a:r>
              <a:rPr lang="en-US" sz="3600" dirty="0"/>
              <a:t>Disaster recovery</a:t>
            </a:r>
          </a:p>
          <a:p>
            <a:pPr lvl="1">
              <a:spcAft>
                <a:spcPts val="1200"/>
              </a:spcAft>
            </a:pPr>
            <a:r>
              <a:rPr lang="en-US" sz="2800" dirty="0"/>
              <a:t>Web and application tiers: deployed to both regions</a:t>
            </a:r>
          </a:p>
          <a:p>
            <a:pPr lvl="1">
              <a:spcAft>
                <a:spcPts val="1200"/>
              </a:spcAft>
            </a:pPr>
            <a:r>
              <a:rPr lang="en-US" sz="2800" dirty="0"/>
              <a:t>Database tier: implemented by using Always On Availability Group (asynchronous mode)</a:t>
            </a:r>
          </a:p>
          <a:p>
            <a:pPr lvl="1">
              <a:spcAft>
                <a:spcPts val="1200"/>
              </a:spcAft>
            </a:pPr>
            <a:r>
              <a:rPr lang="en-US" sz="2800" dirty="0"/>
              <a:t>Global load balancing: Traffic Manager</a:t>
            </a:r>
          </a:p>
          <a:p>
            <a:pPr lvl="1">
              <a:spcAft>
                <a:spcPts val="1200"/>
              </a:spcAft>
            </a:pPr>
            <a:endParaRPr lang="en-US" sz="2800" dirty="0"/>
          </a:p>
        </p:txBody>
      </p:sp>
    </p:spTree>
    <p:extLst>
      <p:ext uri="{BB962C8B-B14F-4D97-AF65-F5344CB8AC3E}">
        <p14:creationId xmlns:p14="http://schemas.microsoft.com/office/powerpoint/2010/main" val="992436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 management</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1077480"/>
            <a:ext cx="11653523" cy="5293757"/>
          </a:xfrm>
        </p:spPr>
        <p:txBody>
          <a:bodyPr/>
          <a:lstStyle/>
          <a:p>
            <a:pPr marL="0" indent="0">
              <a:buNone/>
            </a:pPr>
            <a:r>
              <a:rPr lang="en-US" sz="3600" dirty="0"/>
              <a:t>Azure Arc for Servers (once it reaches GA)</a:t>
            </a:r>
          </a:p>
          <a:p>
            <a:pPr lvl="1">
              <a:spcAft>
                <a:spcPts val="1200"/>
              </a:spcAft>
            </a:pPr>
            <a:r>
              <a:rPr lang="en-US" sz="2800" dirty="0"/>
              <a:t>Azure Policy guest configuration </a:t>
            </a:r>
          </a:p>
          <a:p>
            <a:pPr lvl="1">
              <a:spcAft>
                <a:spcPts val="1200"/>
              </a:spcAft>
            </a:pPr>
            <a:r>
              <a:rPr lang="en-US" sz="2800" dirty="0"/>
              <a:t>Tags</a:t>
            </a:r>
          </a:p>
          <a:p>
            <a:pPr lvl="1">
              <a:spcAft>
                <a:spcPts val="1200"/>
              </a:spcAft>
            </a:pPr>
            <a:r>
              <a:rPr lang="en-US" sz="2800" dirty="0"/>
              <a:t>Resource-context access to Log Analytics logs</a:t>
            </a:r>
          </a:p>
          <a:p>
            <a:pPr lvl="1">
              <a:spcAft>
                <a:spcPts val="1200"/>
              </a:spcAft>
            </a:pPr>
            <a:r>
              <a:rPr lang="en-US" sz="2800" dirty="0"/>
              <a:t>Azure VM extensions (DSC, Log Analytics, Dependency agent, Custom Script)</a:t>
            </a:r>
          </a:p>
          <a:p>
            <a:pPr marL="0" indent="0">
              <a:buNone/>
            </a:pPr>
            <a:r>
              <a:rPr lang="en-US" sz="3600" dirty="0"/>
              <a:t>Azure Automation</a:t>
            </a:r>
          </a:p>
          <a:p>
            <a:pPr lvl="1">
              <a:spcAft>
                <a:spcPts val="1200"/>
              </a:spcAft>
            </a:pPr>
            <a:r>
              <a:rPr lang="en-US" sz="2800" dirty="0"/>
              <a:t>Update Management</a:t>
            </a:r>
          </a:p>
          <a:p>
            <a:pPr lvl="1">
              <a:spcAft>
                <a:spcPts val="1200"/>
              </a:spcAft>
            </a:pPr>
            <a:r>
              <a:rPr lang="en-US" sz="2800" dirty="0"/>
              <a:t>State Configuration (DSC)</a:t>
            </a:r>
          </a:p>
        </p:txBody>
      </p:sp>
    </p:spTree>
    <p:extLst>
      <p:ext uri="{BB962C8B-B14F-4D97-AF65-F5344CB8AC3E}">
        <p14:creationId xmlns:p14="http://schemas.microsoft.com/office/powerpoint/2010/main" val="2264634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Hub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1163813"/>
            <a:ext cx="11653523" cy="5545364"/>
          </a:xfrm>
        </p:spPr>
        <p:txBody>
          <a:bodyPr/>
          <a:lstStyle/>
          <a:p>
            <a:pPr marL="0" indent="0">
              <a:spcAft>
                <a:spcPts val="600"/>
              </a:spcAft>
              <a:buNone/>
            </a:pPr>
            <a:r>
              <a:rPr lang="en-US" sz="3600" dirty="0"/>
              <a:t>Cloud operators</a:t>
            </a:r>
          </a:p>
          <a:p>
            <a:pPr lvl="1">
              <a:spcAft>
                <a:spcPts val="600"/>
              </a:spcAft>
            </a:pPr>
            <a:r>
              <a:rPr lang="en-US" sz="2800" dirty="0"/>
              <a:t>FT will act in this role as the Service Provider.</a:t>
            </a:r>
          </a:p>
          <a:p>
            <a:pPr lvl="1">
              <a:spcAft>
                <a:spcPts val="600"/>
              </a:spcAft>
            </a:pPr>
            <a:r>
              <a:rPr lang="en-US" sz="2800" dirty="0"/>
              <a:t>Through the delegated providers model, Contoso and Fabrikam IT staff will be able to create delegated offers and plans</a:t>
            </a:r>
          </a:p>
          <a:p>
            <a:pPr lvl="1">
              <a:spcAft>
                <a:spcPts val="600"/>
              </a:spcAft>
            </a:pPr>
            <a:r>
              <a:rPr lang="en-US" sz="2800" dirty="0"/>
              <a:t>FT will be able to leverage built-in and custom Role Based Access Control roles to provide restricted access to the Azure Stack Hub Admin portal to Contoso and Fabrikam staff</a:t>
            </a:r>
          </a:p>
          <a:p>
            <a:pPr marL="0" indent="0">
              <a:spcAft>
                <a:spcPts val="600"/>
              </a:spcAft>
              <a:buNone/>
            </a:pPr>
            <a:r>
              <a:rPr lang="en-US" sz="3600" dirty="0"/>
              <a:t>Regions</a:t>
            </a:r>
          </a:p>
          <a:p>
            <a:pPr lvl="1">
              <a:spcAft>
                <a:spcPts val="600"/>
              </a:spcAft>
            </a:pPr>
            <a:r>
              <a:rPr lang="en-US" sz="2800" dirty="0"/>
              <a:t>One Azure Stack Hub region will be created in the FT Dallas datacenter.</a:t>
            </a:r>
          </a:p>
          <a:p>
            <a:pPr lvl="1"/>
            <a:endParaRPr lang="en-US" sz="2032" dirty="0"/>
          </a:p>
        </p:txBody>
      </p:sp>
    </p:spTree>
    <p:extLst>
      <p:ext uri="{BB962C8B-B14F-4D97-AF65-F5344CB8AC3E}">
        <p14:creationId xmlns:p14="http://schemas.microsoft.com/office/powerpoint/2010/main" val="3502758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Hub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1163813"/>
            <a:ext cx="11653523" cy="3920304"/>
          </a:xfrm>
        </p:spPr>
        <p:txBody>
          <a:bodyPr/>
          <a:lstStyle/>
          <a:p>
            <a:pPr marL="0" indent="0">
              <a:spcAft>
                <a:spcPts val="600"/>
              </a:spcAft>
              <a:buNone/>
            </a:pPr>
            <a:r>
              <a:rPr lang="en-US" sz="3600" dirty="0"/>
              <a:t>Tenants</a:t>
            </a:r>
          </a:p>
          <a:p>
            <a:pPr lvl="1">
              <a:spcAft>
                <a:spcPts val="600"/>
              </a:spcAft>
            </a:pPr>
            <a:r>
              <a:rPr lang="en-US" sz="2800" dirty="0"/>
              <a:t>Contoso will be setup as the primary tenant</a:t>
            </a:r>
          </a:p>
          <a:p>
            <a:pPr lvl="1">
              <a:spcAft>
                <a:spcPts val="600"/>
              </a:spcAft>
            </a:pPr>
            <a:r>
              <a:rPr lang="en-US" sz="2800" dirty="0"/>
              <a:t>To accommodate requirements for integration with Fabrikam Azure Active Directory, FT will implement multi-tenant Azure Stack Hub topology.</a:t>
            </a:r>
          </a:p>
          <a:p>
            <a:pPr lvl="1">
              <a:spcAft>
                <a:spcPts val="600"/>
              </a:spcAft>
            </a:pPr>
            <a:r>
              <a:rPr lang="en-US" sz="2800" dirty="0"/>
              <a:t>The same topology can be further extended to include other tenants as Contoso grows its business</a:t>
            </a:r>
          </a:p>
          <a:p>
            <a:pPr lvl="1"/>
            <a:endParaRPr lang="en-US" sz="2032" dirty="0"/>
          </a:p>
        </p:txBody>
      </p:sp>
    </p:spTree>
    <p:extLst>
      <p:ext uri="{BB962C8B-B14F-4D97-AF65-F5344CB8AC3E}">
        <p14:creationId xmlns:p14="http://schemas.microsoft.com/office/powerpoint/2010/main" val="2952100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a:t>
            </a:r>
            <a:r>
              <a:rPr lang="en-US" sz="4900" dirty="0">
                <a:solidFill>
                  <a:schemeClr val="tx1"/>
                </a:solidFill>
              </a:rPr>
              <a:t>Contoso Financial</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452063" y="1189177"/>
            <a:ext cx="11054993" cy="5770811"/>
          </a:xfrm>
        </p:spPr>
        <p:txBody>
          <a:bodyPr/>
          <a:lstStyle/>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Headquartered in Dallas, TX with a substantial residential mortgage business.</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Moving to a cloud first model as part of a larger digital transformation. </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Strong interest in PaaS and consistent operational model to increase agility and lower management overhead.</a:t>
            </a:r>
          </a:p>
          <a:p>
            <a:pPr marL="0" indent="0">
              <a:buNone/>
            </a:pPr>
            <a:endParaRPr lang="en-US" sz="3200" i="1" dirty="0"/>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Hub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1084701"/>
            <a:ext cx="11653523" cy="6440225"/>
          </a:xfrm>
        </p:spPr>
        <p:txBody>
          <a:bodyPr/>
          <a:lstStyle/>
          <a:p>
            <a:pPr marL="0" indent="0">
              <a:spcAft>
                <a:spcPts val="600"/>
              </a:spcAft>
              <a:buNone/>
            </a:pPr>
            <a:r>
              <a:rPr lang="en-US" sz="3600" dirty="0"/>
              <a:t>Subscriptions</a:t>
            </a:r>
          </a:p>
          <a:p>
            <a:pPr lvl="1">
              <a:spcAft>
                <a:spcPts val="600"/>
              </a:spcAft>
            </a:pPr>
            <a:r>
              <a:rPr lang="en-US" sz="2800" dirty="0"/>
              <a:t>The Azure Stack Hub environment will contain multiple subscriptions. </a:t>
            </a:r>
          </a:p>
          <a:p>
            <a:pPr lvl="1">
              <a:spcAft>
                <a:spcPts val="600"/>
              </a:spcAft>
            </a:pPr>
            <a:r>
              <a:rPr lang="en-US" sz="2800" dirty="0"/>
              <a:t>Distinct subscriptions will facilitate cost allocation and chargeback processes.</a:t>
            </a:r>
            <a:endParaRPr lang="en-US" sz="2032" dirty="0"/>
          </a:p>
          <a:p>
            <a:r>
              <a:rPr lang="en-US" sz="3600" dirty="0"/>
              <a:t>Plans and quotas</a:t>
            </a:r>
          </a:p>
          <a:p>
            <a:pPr lvl="1"/>
            <a:r>
              <a:rPr lang="en-US" sz="2800" dirty="0"/>
              <a:t>FT will create plans to offer the Contoso tenant.</a:t>
            </a:r>
          </a:p>
          <a:p>
            <a:pPr lvl="1"/>
            <a:r>
              <a:rPr lang="en-US" sz="2800" dirty="0"/>
              <a:t>Two plans will initially be created: development and production.</a:t>
            </a:r>
          </a:p>
          <a:p>
            <a:pPr lvl="1"/>
            <a:r>
              <a:rPr lang="en-US" sz="2800" dirty="0"/>
              <a:t>All services will be allowed for these subscriptions with quotas set lower for development.</a:t>
            </a:r>
          </a:p>
          <a:p>
            <a:r>
              <a:rPr lang="en-US" sz="3600" dirty="0"/>
              <a:t>Offers</a:t>
            </a:r>
          </a:p>
          <a:p>
            <a:pPr lvl="1"/>
            <a:r>
              <a:rPr lang="en-US" sz="2800" dirty="0"/>
              <a:t>Two offers will initially be created: development and production.</a:t>
            </a:r>
            <a:endParaRPr lang="en-US" sz="2032" dirty="0"/>
          </a:p>
          <a:p>
            <a:pPr lvl="1"/>
            <a:endParaRPr lang="en-US" sz="2032" dirty="0"/>
          </a:p>
          <a:p>
            <a:pPr lvl="1"/>
            <a:endParaRPr lang="en-US" sz="2032" dirty="0"/>
          </a:p>
        </p:txBody>
      </p:sp>
    </p:spTree>
    <p:extLst>
      <p:ext uri="{BB962C8B-B14F-4D97-AF65-F5344CB8AC3E}">
        <p14:creationId xmlns:p14="http://schemas.microsoft.com/office/powerpoint/2010/main" val="1518179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Hub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1084701"/>
            <a:ext cx="11653523" cy="3568669"/>
          </a:xfrm>
        </p:spPr>
        <p:txBody>
          <a:bodyPr vert="horz" wrap="square" lIns="146304" tIns="91440" rIns="146304" bIns="91440" rtlCol="0" anchor="t">
            <a:spAutoFit/>
          </a:bodyPr>
          <a:lstStyle/>
          <a:p>
            <a:pPr marL="0" indent="0">
              <a:buNone/>
            </a:pPr>
            <a:r>
              <a:rPr lang="en-US" sz="3600" dirty="0"/>
              <a:t>Services / resource providers</a:t>
            </a:r>
          </a:p>
          <a:p>
            <a:pPr lvl="1"/>
            <a:r>
              <a:rPr lang="en-US" sz="2800" dirty="0"/>
              <a:t>The base resource providers will be enabled: compute RP, network RP, storage RP and KeyVault RP.</a:t>
            </a:r>
          </a:p>
          <a:p>
            <a:pPr marL="572135" lvl="1" indent="-236220"/>
            <a:r>
              <a:rPr lang="en-US" sz="2800" dirty="0"/>
              <a:t>The Azure App Service RP will be installed and made available.</a:t>
            </a:r>
            <a:endParaRPr lang="en-US" sz="2800" dirty="0">
              <a:cs typeface="Segoe UI Semilight"/>
            </a:endParaRPr>
          </a:p>
          <a:p>
            <a:pPr lvl="1"/>
            <a:r>
              <a:rPr lang="en-US" sz="2800" dirty="0"/>
              <a:t>The Windows Server 2019 and SQL IaaS Extension for Azure Stack Hub will all be enabled through the Azure Stack Hub Marketplace.</a:t>
            </a:r>
            <a:endParaRPr lang="en-US" sz="2032" dirty="0"/>
          </a:p>
          <a:p>
            <a:pPr lvl="1"/>
            <a:endParaRPr lang="en-US" sz="2032" dirty="0"/>
          </a:p>
          <a:p>
            <a:pPr lvl="1"/>
            <a:endParaRPr lang="en-US" sz="2032" dirty="0"/>
          </a:p>
        </p:txBody>
      </p:sp>
    </p:spTree>
    <p:extLst>
      <p:ext uri="{BB962C8B-B14F-4D97-AF65-F5344CB8AC3E}">
        <p14:creationId xmlns:p14="http://schemas.microsoft.com/office/powerpoint/2010/main" val="729065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Hub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The taxonomy of creating an Azure Stack offering is depicted. Included in the image is the region, tenant, subscription, offer, plan and services.">
            <a:extLst>
              <a:ext uri="{FF2B5EF4-FFF2-40B4-BE49-F238E27FC236}">
                <a16:creationId xmlns:a16="http://schemas.microsoft.com/office/drawing/2014/main" id="{A5FAFEA0-0A2A-4C09-B865-9838C38C0F50}"/>
              </a:ext>
            </a:extLst>
          </p:cNvPr>
          <p:cNvPicPr>
            <a:picLocks noChangeAspect="1"/>
          </p:cNvPicPr>
          <p:nvPr/>
        </p:nvPicPr>
        <p:blipFill>
          <a:blip r:embed="rId3"/>
          <a:stretch>
            <a:fillRect/>
          </a:stretch>
        </p:blipFill>
        <p:spPr>
          <a:xfrm>
            <a:off x="1959478" y="1086539"/>
            <a:ext cx="8273045" cy="5590728"/>
          </a:xfrm>
          <a:prstGeom prst="rect">
            <a:avLst/>
          </a:prstGeom>
        </p:spPr>
      </p:pic>
    </p:spTree>
    <p:extLst>
      <p:ext uri="{BB962C8B-B14F-4D97-AF65-F5344CB8AC3E}">
        <p14:creationId xmlns:p14="http://schemas.microsoft.com/office/powerpoint/2010/main" val="364873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BDCC87-A575-4BFC-A9E4-C956956C54DC}"/>
              </a:ext>
            </a:extLst>
          </p:cNvPr>
          <p:cNvSpPr>
            <a:spLocks noGrp="1"/>
          </p:cNvSpPr>
          <p:nvPr>
            <p:ph type="title"/>
          </p:nvPr>
        </p:nvSpPr>
        <p:spPr/>
        <p:txBody>
          <a:bodyPr/>
          <a:lstStyle/>
          <a:p>
            <a:r>
              <a:rPr lang="en-US" dirty="0"/>
              <a:t>Preferred solution for application deployment</a:t>
            </a:r>
          </a:p>
        </p:txBody>
      </p:sp>
      <p:sp>
        <p:nvSpPr>
          <p:cNvPr id="2" name="Text Placeholder 1">
            <a:extLst>
              <a:ext uri="{FF2B5EF4-FFF2-40B4-BE49-F238E27FC236}">
                <a16:creationId xmlns:a16="http://schemas.microsoft.com/office/drawing/2014/main" id="{B74CDDA0-F3DF-4770-B2AA-3CFF81B6C3F3}"/>
              </a:ext>
            </a:extLst>
          </p:cNvPr>
          <p:cNvSpPr>
            <a:spLocks noGrp="1"/>
          </p:cNvSpPr>
          <p:nvPr>
            <p:ph type="body" sz="quarter" idx="10"/>
          </p:nvPr>
        </p:nvSpPr>
        <p:spPr>
          <a:xfrm>
            <a:off x="266920" y="1223343"/>
            <a:ext cx="8006744" cy="3850285"/>
          </a:xfrm>
        </p:spPr>
        <p:txBody>
          <a:bodyPr/>
          <a:lstStyle/>
          <a:p>
            <a:pPr marL="0" indent="0">
              <a:buNone/>
            </a:pPr>
            <a:r>
              <a:rPr lang="en-US" dirty="0"/>
              <a:t>ARM templates</a:t>
            </a:r>
          </a:p>
          <a:p>
            <a:pPr lvl="1"/>
            <a:r>
              <a:rPr lang="en-US" dirty="0"/>
              <a:t>Consistent deployment experience with Azure public cloud and Azure Stack Hub.</a:t>
            </a:r>
          </a:p>
          <a:p>
            <a:endParaRPr lang="en-US" dirty="0"/>
          </a:p>
          <a:p>
            <a:pPr marL="0" indent="0">
              <a:buNone/>
            </a:pPr>
            <a:r>
              <a:rPr lang="en-US" dirty="0"/>
              <a:t>Hybrid CI/CD pipeline with VSTS</a:t>
            </a:r>
          </a:p>
          <a:p>
            <a:pPr lvl="1"/>
            <a:r>
              <a:rPr lang="en-US" sz="2400" dirty="0">
                <a:solidFill>
                  <a:schemeClr val="tx1"/>
                </a:solidFill>
              </a:rPr>
              <a:t>A hybrid continuous integration/continuous delivery (CI/CD) pipeline enables you to build, test, and deploy your app to multiple clouds.</a:t>
            </a:r>
            <a:endParaRPr lang="en-US" dirty="0"/>
          </a:p>
        </p:txBody>
      </p:sp>
      <p:pic>
        <p:nvPicPr>
          <p:cNvPr id="7" name="Picture 6">
            <a:extLst>
              <a:ext uri="{FF2B5EF4-FFF2-40B4-BE49-F238E27FC236}">
                <a16:creationId xmlns:a16="http://schemas.microsoft.com/office/drawing/2014/main" id="{8C541AF4-D001-426F-81D4-C8594B9F4DDA}"/>
              </a:ext>
              <a:ext uri="{C183D7F6-B498-43B3-948B-1728B52AA6E4}">
                <adec:decorative xmlns:adec="http://schemas.microsoft.com/office/drawing/2017/decorative" val="1"/>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025526" y="1184706"/>
            <a:ext cx="2083507" cy="2083507"/>
          </a:xfrm>
          <a:prstGeom prst="rect">
            <a:avLst/>
          </a:prstGeom>
        </p:spPr>
      </p:pic>
      <p:pic>
        <p:nvPicPr>
          <p:cNvPr id="5" name="Picture 4">
            <a:extLst>
              <a:ext uri="{FF2B5EF4-FFF2-40B4-BE49-F238E27FC236}">
                <a16:creationId xmlns:a16="http://schemas.microsoft.com/office/drawing/2014/main" id="{91898400-8E09-4BC6-B908-5D552E09DE7C}"/>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25525" y="3429000"/>
            <a:ext cx="2083507" cy="2083507"/>
          </a:xfrm>
          <a:prstGeom prst="rect">
            <a:avLst/>
          </a:prstGeom>
        </p:spPr>
      </p:pic>
    </p:spTree>
    <p:extLst>
      <p:ext uri="{BB962C8B-B14F-4D97-AF65-F5344CB8AC3E}">
        <p14:creationId xmlns:p14="http://schemas.microsoft.com/office/powerpoint/2010/main" val="279160331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networking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3902094"/>
          </a:xfrm>
        </p:spPr>
        <p:txBody>
          <a:bodyPr/>
          <a:lstStyle/>
          <a:p>
            <a:pPr lvl="0"/>
            <a:endParaRPr lang="en-US" dirty="0"/>
          </a:p>
          <a:p>
            <a:pPr marL="0" lvl="0" indent="0">
              <a:buNone/>
            </a:pPr>
            <a:r>
              <a:rPr lang="en-US" dirty="0"/>
              <a:t>The initial proof of concept will start with providing a S2S VPN between the virtual network the Azure Web App is connected to and Azure Stack Hub and another S2S Gateway between the Azure Stack Hub Datacenter in FT and the Contoso Regional HQ. </a:t>
            </a:r>
          </a:p>
          <a:p>
            <a:pPr lvl="1"/>
            <a:endParaRPr lang="en-US" sz="2000" dirty="0"/>
          </a:p>
        </p:txBody>
      </p:sp>
    </p:spTree>
    <p:extLst>
      <p:ext uri="{BB962C8B-B14F-4D97-AF65-F5344CB8AC3E}">
        <p14:creationId xmlns:p14="http://schemas.microsoft.com/office/powerpoint/2010/main" val="1529762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networking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390415" y="1221766"/>
            <a:ext cx="11532345" cy="4672048"/>
          </a:xfrm>
        </p:spPr>
        <p:txBody>
          <a:bodyPr/>
          <a:lstStyle/>
          <a:p>
            <a:pPr marL="0" lvl="0" indent="0">
              <a:buNone/>
            </a:pPr>
            <a:r>
              <a:rPr lang="en-US" sz="3600" dirty="0"/>
              <a:t>For the future, both S2S and ExpressRoute will be configured for routing using BGP ensuring the best connections possible and one set of configurations for routing.  FT will provide the Public ASN number for the routes from their datacenter network in Dallas.  FT will also configure the BGP connections between their datacenter and the new routers on-premises at the Contoso Dallas office. Contoso’s public IP space will be leveraged along with the addition of public IP space from FT.</a:t>
            </a:r>
            <a:endParaRPr lang="en-US" sz="2032" dirty="0"/>
          </a:p>
        </p:txBody>
      </p:sp>
    </p:spTree>
    <p:extLst>
      <p:ext uri="{BB962C8B-B14F-4D97-AF65-F5344CB8AC3E}">
        <p14:creationId xmlns:p14="http://schemas.microsoft.com/office/powerpoint/2010/main" val="1467942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609350"/>
            <a:ext cx="11720596" cy="4167295"/>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Customer Data SQL Server database cannot be hosted in the public cloud.</a:t>
            </a: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r>
              <a:rPr lang="en-US" sz="2800" dirty="0">
                <a:latin typeface="Segoe UI Semilight" panose="020B0402040204020203" pitchFamily="34" charset="0"/>
                <a:cs typeface="Segoe UI Semilight" panose="020B0402040204020203" pitchFamily="34" charset="0"/>
              </a:rPr>
              <a:t>The SQL Server database containing the customer information will be hosted in each of the Azure Stack Hub regions in the FT datacenters. The data will not traverse or be stored in the Global Azure cloud.</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99180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525375"/>
            <a:ext cx="11720596" cy="5179880"/>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Contoso will have a very limited staff to manage the US based operations, so minimizing patching of systems and day-to-day management is very important.</a:t>
            </a: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pPr>
              <a:lnSpc>
                <a:spcPct val="90000"/>
              </a:lnSpc>
              <a:spcAft>
                <a:spcPts val="600"/>
              </a:spcAft>
            </a:pPr>
            <a:r>
              <a:rPr lang="en-US" sz="2800" dirty="0">
                <a:latin typeface="Segoe UI Semilight" panose="020B0402040204020203" pitchFamily="34" charset="0"/>
                <a:cs typeface="Segoe UI Semilight" panose="020B0402040204020203" pitchFamily="34" charset="0"/>
              </a:rPr>
              <a:t>Majority of the services that form the proposed solution in both Global Azure cloud and Azure Stack Hub are implemented as PaaS services. To manage operating system updates on virtual machines hosting SQL Server instances, Contoso can leverage Azure Automation Update Management. Automated installation of SQL Server specific patches can be implemented by using SQL IaaS Extensions for Azure Stack Hub, available from Azure Stack Hub Marketplace.</a:t>
            </a:r>
            <a:endPar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057146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525375"/>
            <a:ext cx="11720596" cy="5179880"/>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Having to manage multiple environments is bound to increase administrative overhead. Is there really a consistent approach we can use in hybrid scenarios?</a:t>
            </a: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pPr>
              <a:lnSpc>
                <a:spcPct val="90000"/>
              </a:lnSpc>
              <a:spcAft>
                <a:spcPts val="600"/>
              </a:spcAft>
            </a:pPr>
            <a:r>
              <a:rPr lang="en-US" sz="2800" dirty="0">
                <a:latin typeface="Segoe UI Semilight" panose="020B0402040204020203" pitchFamily="34" charset="0"/>
                <a:cs typeface="Segoe UI Semilight" panose="020B0402040204020203" pitchFamily="34" charset="0"/>
              </a:rPr>
              <a:t>Contoso will consider implementing Azure Arc for Servers (once it reaches General Availability). This will allow management of Windows and Linux servers residing in on-premises environments and hosted by 3rd party service providers in the manner similar to that applicable to Azure VMs. These features include Azure Policy-based guest configuration, tags, support for resource-context access to Log Analytics logs, as well as deployment of and management via Azure VM extensions.</a:t>
            </a:r>
            <a:endPar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38546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099705"/>
            <a:ext cx="11720596" cy="5721566"/>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I'm confused about the differences between different Azure Stack portfolio offerings. Would Azure Stack HCI, Azure Stack Hub, or Azure Stack Edge help us accomplish our objectives with the least amount of administrative overhead? </a:t>
            </a: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pPr>
              <a:lnSpc>
                <a:spcPct val="90000"/>
              </a:lnSpc>
              <a:spcAft>
                <a:spcPts val="600"/>
              </a:spcAft>
            </a:pPr>
            <a:r>
              <a:rPr lang="en-US" sz="2800" dirty="0">
                <a:cs typeface="Segoe UI Semilight" panose="020B0402040204020203" pitchFamily="34" charset="0"/>
              </a:rPr>
              <a:t>Azure Stack Hub uses the same underlying technologies as Azure Global cloud, which includes the core IaaS, SaaS, and PaaS capabilities.</a:t>
            </a:r>
          </a:p>
          <a:p>
            <a:pPr>
              <a:lnSpc>
                <a:spcPct val="90000"/>
              </a:lnSpc>
              <a:spcAft>
                <a:spcPts val="600"/>
              </a:spcAft>
            </a:pPr>
            <a:r>
              <a:rPr lang="en-US" sz="2800" dirty="0">
                <a:gradFill>
                  <a:gsLst>
                    <a:gs pos="2917">
                      <a:schemeClr val="tx1"/>
                    </a:gs>
                    <a:gs pos="30000">
                      <a:schemeClr val="tx1"/>
                    </a:gs>
                  </a:gsLst>
                  <a:lin ang="5400000" scaled="0"/>
                </a:gradFill>
                <a:cs typeface="Segoe UI Semilight" panose="020B0402040204020203" pitchFamily="34" charset="0"/>
              </a:rPr>
              <a:t>Azure Stack HCI solutions facilitates implementing and management of virtual machines in a Microsoft-validated, on-premises HCI deployments.</a:t>
            </a:r>
          </a:p>
          <a:p>
            <a:pPr>
              <a:lnSpc>
                <a:spcPct val="90000"/>
              </a:lnSpc>
              <a:spcAft>
                <a:spcPts val="600"/>
              </a:spcAft>
            </a:pPr>
            <a:r>
              <a:rPr lang="en-US" sz="2800" dirty="0">
                <a:gradFill>
                  <a:gsLst>
                    <a:gs pos="2917">
                      <a:schemeClr val="tx1"/>
                    </a:gs>
                    <a:gs pos="30000">
                      <a:schemeClr val="tx1"/>
                    </a:gs>
                  </a:gsLst>
                  <a:lin ang="5400000" scaled="0"/>
                </a:gradFill>
                <a:cs typeface="Segoe UI Semilight" panose="020B0402040204020203" pitchFamily="34" charset="0"/>
              </a:rPr>
              <a:t>Azure Stack Edge is an AI-enabled, Microsoft-provided edge computing device with network data transfer capabilities, which primary use cases involve ML inferencing preprocessing of data before sending it to Azure.</a:t>
            </a:r>
          </a:p>
        </p:txBody>
      </p:sp>
    </p:spTree>
    <p:extLst>
      <p:ext uri="{BB962C8B-B14F-4D97-AF65-F5344CB8AC3E}">
        <p14:creationId xmlns:p14="http://schemas.microsoft.com/office/powerpoint/2010/main" val="3564439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a:t>
            </a:r>
            <a:r>
              <a:rPr lang="en-US" sz="4900" dirty="0">
                <a:solidFill>
                  <a:schemeClr val="tx1"/>
                </a:solidFill>
              </a:rPr>
              <a:t>Contoso Financial</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452063" y="1189177"/>
            <a:ext cx="11054993" cy="5906232"/>
          </a:xfrm>
        </p:spPr>
        <p:txBody>
          <a:bodyPr/>
          <a:lstStyle/>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Contoso recently acquired Fabrikam, a financial analytics company based in Houston, TX.</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Fabrikam has already its Azure AD tenant and significant experience in working with Azure</a:t>
            </a:r>
          </a:p>
          <a:p>
            <a:pPr marL="571500" indent="-571500">
              <a:spcAft>
                <a:spcPts val="600"/>
              </a:spcAft>
              <a:buFont typeface="Arial" panose="020B0604020202020204" pitchFamily="34" charset="0"/>
              <a:buChar char="•"/>
            </a:pPr>
            <a:endParaRPr lang="en-US" sz="36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Contoso wants to leverage Fabrikam’s experience and provide its IT staff a sufficient level of autonomy in managing computing resources.</a:t>
            </a:r>
          </a:p>
          <a:p>
            <a:pPr marL="0" indent="0">
              <a:buNone/>
            </a:pPr>
            <a:endParaRPr lang="en-US" sz="3200" i="1" dirty="0"/>
          </a:p>
        </p:txBody>
      </p:sp>
    </p:spTree>
    <p:extLst>
      <p:ext uri="{BB962C8B-B14F-4D97-AF65-F5344CB8AC3E}">
        <p14:creationId xmlns:p14="http://schemas.microsoft.com/office/powerpoint/2010/main" val="2924984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422343"/>
            <a:ext cx="11720596" cy="5481501"/>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developer team acknowledged that the existing application architecture is designed for running on Windows virtual machines, but PaaS is the future they envision. How should they transition to this model?</a:t>
            </a: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r>
              <a:rPr lang="en-US" sz="2800" dirty="0">
                <a:latin typeface="Segoe UI Semilight" panose="020B0402040204020203" pitchFamily="34" charset="0"/>
                <a:cs typeface="Segoe UI Semilight" panose="020B0402040204020203" pitchFamily="34" charset="0"/>
              </a:rPr>
              <a:t>The application code base can be modernized by converting the Windows Services to Azure Functions, messaging based code could use Azure Storage Queues or Service Bus, and code that reads and writes from the file system could be updated to use Azure Storage. Finally, application code that writes to SQL Server could be updated to use SQL Database for data that can be transferred to Azure Global or to SQL database service in Azure Stack Hub. </a:t>
            </a:r>
            <a:endPar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372105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8" y="1273448"/>
            <a:ext cx="11720596" cy="4404283"/>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One of the key reasons Contoso wants to go to the cloud is to take advantage of tools and services for automated deployments and application development. Do any of Azure Stack portfolio offerings accommodate this approach or do we have to develop and support two distinct operational models?</a:t>
            </a: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pPr>
              <a:lnSpc>
                <a:spcPct val="90000"/>
              </a:lnSpc>
              <a:spcAft>
                <a:spcPts val="600"/>
              </a:spcAft>
            </a:pPr>
            <a:r>
              <a:rPr lang="en-US" sz="2800" dirty="0">
                <a:latin typeface="Segoe UI Semilight" panose="020B0402040204020203" pitchFamily="34" charset="0"/>
                <a:cs typeface="Segoe UI Semilight" panose="020B0402040204020203" pitchFamily="34" charset="0"/>
              </a:rPr>
              <a:t>While there will be minor differences with connectivity/environment information, if the resources are supported in both clouds, the developer and tooling experience will be consistent.</a:t>
            </a:r>
            <a:endPar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234661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8" y="1273448"/>
            <a:ext cx="11720596" cy="4792081"/>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Fabrikam has already its own Azure Active Directory tenant. Will it be necessary to create duplicate accounts for Fabrikam users?</a:t>
            </a:r>
          </a:p>
          <a:p>
            <a:pPr>
              <a:lnSpc>
                <a:spcPct val="90000"/>
              </a:lnSpc>
              <a:spcAft>
                <a:spcPts val="600"/>
              </a:spcAft>
            </a:pPr>
            <a:endParaRPr lang="en-US" sz="2800" b="1" i="1"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a:lnSpc>
                <a:spcPct val="90000"/>
              </a:lnSpc>
              <a:spcAft>
                <a:spcPts val="600"/>
              </a:spcAft>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Potential Answer</a:t>
            </a:r>
          </a:p>
          <a:p>
            <a:pPr>
              <a:lnSpc>
                <a:spcPct val="90000"/>
              </a:lnSpc>
              <a:spcAft>
                <a:spcPts val="600"/>
              </a:spcAft>
            </a:pPr>
            <a:r>
              <a:rPr lang="en-US" sz="2800" dirty="0">
                <a:latin typeface="Segoe UI Semilight" panose="020B0402040204020203" pitchFamily="34" charset="0"/>
                <a:cs typeface="Segoe UI Semilight" panose="020B0402040204020203" pitchFamily="34" charset="0"/>
              </a:rPr>
              <a:t>There is no need for creating duplicate accounts for Fabrikam users. When using Azure Active Directory as the identity provider, Azure Stack Hub supports multi-tenant topology. Once implemented, the topology allows users from different Azure Active Directory tenants provision and access Azure Stack Hub offers directly from the Azure Stack Hub User portal. When using Active Directory Federation Services (AD FS) as the identity provider, multi-tenancy can be provided through federation trusts.</a:t>
            </a:r>
            <a:endPar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895015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39F03E51-35D2-4D7E-A0F1-79BDD799B5F2}"/>
              </a:ext>
            </a:extLst>
          </p:cNvPr>
          <p:cNvSpPr>
            <a:spLocks noGrp="1"/>
          </p:cNvSpPr>
          <p:nvPr>
            <p:ph type="body" sz="quarter" idx="10"/>
          </p:nvPr>
        </p:nvSpPr>
        <p:spPr>
          <a:xfrm>
            <a:off x="266924" y="1427302"/>
            <a:ext cx="11655839" cy="3397853"/>
          </a:xfrm>
        </p:spPr>
        <p:txBody>
          <a:bodyPr/>
          <a:lstStyle/>
          <a:p>
            <a:pPr marL="0" indent="0">
              <a:buNone/>
            </a:pPr>
            <a:r>
              <a:rPr lang="en-US" sz="3600" i="1" dirty="0"/>
              <a:t>Our plans to enter the North American Mortgage market were enabled by our Partner, FusionTomo helping us to leverage our investment in Azure as a platform with Azure Stack Hub.  We can move forward with our project timelines.</a:t>
            </a:r>
            <a:endParaRPr lang="en-US" sz="3600" dirty="0"/>
          </a:p>
          <a:p>
            <a:pPr marL="0" indent="0">
              <a:buNone/>
            </a:pPr>
            <a:endParaRPr lang="en-US" sz="3600" dirty="0"/>
          </a:p>
          <a:p>
            <a:pPr marL="0" indent="0">
              <a:buNone/>
            </a:pPr>
            <a:r>
              <a:rPr lang="en-US" sz="3600" dirty="0"/>
              <a:t>				- </a:t>
            </a:r>
            <a:r>
              <a:rPr lang="en-US" sz="3600" i="1" dirty="0"/>
              <a:t>CTO, Doreen Newton</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a:t>
            </a:r>
            <a:r>
              <a:rPr lang="en-US" sz="4800" dirty="0"/>
              <a:t>- Contoso Financial</a:t>
            </a:r>
            <a:br>
              <a:rPr lang="en-US" sz="4800" dirty="0"/>
            </a:b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TextBox 5">
            <a:extLst>
              <a:ext uri="{FF2B5EF4-FFF2-40B4-BE49-F238E27FC236}">
                <a16:creationId xmlns:a16="http://schemas.microsoft.com/office/drawing/2014/main" id="{D18D070A-F101-4D0A-8CE5-174450F777B8}"/>
              </a:ext>
            </a:extLst>
          </p:cNvPr>
          <p:cNvSpPr txBox="1"/>
          <p:nvPr/>
        </p:nvSpPr>
        <p:spPr>
          <a:xfrm>
            <a:off x="489462" y="1660848"/>
            <a:ext cx="11215396" cy="3363998"/>
          </a:xfrm>
          <a:prstGeom prst="rect">
            <a:avLst/>
          </a:prstGeom>
          <a:noFill/>
        </p:spPr>
        <p:txBody>
          <a:bodyPr wrap="square" lIns="182880" tIns="146304" rIns="182880" bIns="146304" rtlCol="0">
            <a:spAutoFit/>
          </a:bodyPr>
          <a:lstStyle/>
          <a:p>
            <a:pPr>
              <a:lnSpc>
                <a:spcPct val="90000"/>
              </a:lnSpc>
              <a:spcAft>
                <a:spcPts val="600"/>
              </a:spcAft>
            </a:pPr>
            <a:r>
              <a:rPr lang="en-US" sz="3600" i="1" dirty="0">
                <a:latin typeface="+mj-lt"/>
              </a:rPr>
              <a:t>“I have seen how applications and infrastructures are deployed and run using Microsoft Azure with both PaaS and IaaS services. These capabilities can transform Contoso with more agility and long-term cost effectiveness”</a:t>
            </a:r>
          </a:p>
          <a:p>
            <a:pPr lvl="1">
              <a:lnSpc>
                <a:spcPct val="90000"/>
              </a:lnSpc>
              <a:spcAft>
                <a:spcPts val="600"/>
              </a:spcAft>
            </a:pPr>
            <a:r>
              <a:rPr lang="en-US" sz="3600" i="1" dirty="0">
                <a:latin typeface="+mj-lt"/>
              </a:rPr>
              <a:t>				– Doreen Newton, CTO</a:t>
            </a:r>
            <a:endParaRPr lang="en-US" sz="3600" i="1" dirty="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741955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a:t>
            </a:r>
            <a:r>
              <a:rPr lang="en-US" sz="4800" dirty="0"/>
              <a:t>- Contoso Financial</a:t>
            </a:r>
            <a:br>
              <a:rPr lang="en-US" sz="4800" dirty="0"/>
            </a:b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 Placeholder 4">
            <a:extLst>
              <a:ext uri="{FF2B5EF4-FFF2-40B4-BE49-F238E27FC236}">
                <a16:creationId xmlns:a16="http://schemas.microsoft.com/office/drawing/2014/main" id="{F479F354-D7E9-4F06-A812-725B035522E2}"/>
              </a:ext>
            </a:extLst>
          </p:cNvPr>
          <p:cNvSpPr>
            <a:spLocks noGrp="1"/>
          </p:cNvSpPr>
          <p:nvPr>
            <p:ph type="body" sz="quarter" idx="10"/>
          </p:nvPr>
        </p:nvSpPr>
        <p:spPr>
          <a:xfrm>
            <a:off x="538477" y="1227813"/>
            <a:ext cx="11071321" cy="6112443"/>
          </a:xfrm>
        </p:spPr>
        <p:txBody>
          <a:bodyPr/>
          <a:lstStyle/>
          <a:p>
            <a:pPr marL="571500" indent="-571500">
              <a:spcAft>
                <a:spcPts val="600"/>
              </a:spcAft>
            </a:pPr>
            <a:r>
              <a:rPr lang="en-US" sz="3200" dirty="0">
                <a:gradFill>
                  <a:gsLst>
                    <a:gs pos="2917">
                      <a:schemeClr val="tx1"/>
                    </a:gs>
                    <a:gs pos="30000">
                      <a:schemeClr val="tx1"/>
                    </a:gs>
                  </a:gsLst>
                  <a:lin ang="5400000" scaled="0"/>
                </a:gradFill>
              </a:rPr>
              <a:t>One of the primary applications Contoso is interested in modernizing to take advantage of the cloud is their consumer facing mortgage application.</a:t>
            </a:r>
          </a:p>
          <a:p>
            <a:pPr marL="571500" indent="-571500">
              <a:spcAft>
                <a:spcPts val="600"/>
              </a:spcAft>
            </a:pPr>
            <a:endParaRPr lang="en-US" sz="3200" dirty="0">
              <a:gradFill>
                <a:gsLst>
                  <a:gs pos="2917">
                    <a:schemeClr val="tx1"/>
                  </a:gs>
                  <a:gs pos="30000">
                    <a:schemeClr val="tx1"/>
                  </a:gs>
                </a:gsLst>
                <a:lin ang="5400000" scaled="0"/>
              </a:gradFill>
            </a:endParaRPr>
          </a:p>
          <a:p>
            <a:pPr marL="571500" indent="-571500">
              <a:spcAft>
                <a:spcPts val="600"/>
              </a:spcAft>
            </a:pPr>
            <a:r>
              <a:rPr lang="en-US" sz="3200" dirty="0">
                <a:gradFill>
                  <a:gsLst>
                    <a:gs pos="2917">
                      <a:schemeClr val="tx1"/>
                    </a:gs>
                    <a:gs pos="30000">
                      <a:schemeClr val="tx1"/>
                    </a:gs>
                  </a:gsLst>
                  <a:lin ang="5400000" scaled="0"/>
                </a:gradFill>
              </a:rPr>
              <a:t>This application is responsible for new applications and consumer access to their current mortgage information.</a:t>
            </a:r>
          </a:p>
          <a:p>
            <a:pPr marL="571500" indent="-571500">
              <a:spcAft>
                <a:spcPts val="600"/>
              </a:spcAft>
            </a:pPr>
            <a:endParaRPr lang="en-US" sz="3200" dirty="0">
              <a:gradFill>
                <a:gsLst>
                  <a:gs pos="2917">
                    <a:schemeClr val="tx1"/>
                  </a:gs>
                  <a:gs pos="30000">
                    <a:schemeClr val="tx1"/>
                  </a:gs>
                </a:gsLst>
                <a:lin ang="5400000" scaled="0"/>
              </a:gradFill>
            </a:endParaRPr>
          </a:p>
          <a:p>
            <a:pPr marL="571500" indent="-571500">
              <a:spcAft>
                <a:spcPts val="600"/>
              </a:spcAft>
            </a:pPr>
            <a:r>
              <a:rPr lang="en-US" sz="3200" dirty="0">
                <a:gradFill>
                  <a:gsLst>
                    <a:gs pos="2917">
                      <a:schemeClr val="tx1"/>
                    </a:gs>
                    <a:gs pos="30000">
                      <a:schemeClr val="tx1"/>
                    </a:gs>
                  </a:gsLst>
                  <a:lin ang="5400000" scaled="0"/>
                </a:gradFill>
              </a:rPr>
              <a:t>Contoso wants to integrate Fabrikam’s internal apps to process and analyze data used by its mortgage application.</a:t>
            </a:r>
          </a:p>
          <a:p>
            <a:pPr marL="0" indent="0">
              <a:spcAft>
                <a:spcPts val="600"/>
              </a:spcAft>
              <a:buNone/>
            </a:pPr>
            <a:endParaRPr lang="en-US" sz="3200" dirty="0">
              <a:gradFill>
                <a:gsLst>
                  <a:gs pos="2917">
                    <a:schemeClr val="tx1"/>
                  </a:gs>
                  <a:gs pos="30000">
                    <a:schemeClr val="tx1"/>
                  </a:gs>
                </a:gsLst>
                <a:lin ang="5400000" scaled="0"/>
              </a:gradFill>
            </a:endParaRPr>
          </a:p>
          <a:p>
            <a:pPr marL="0" indent="0">
              <a:buNone/>
            </a:pPr>
            <a:endParaRPr lang="en-US" sz="3200" i="1" dirty="0"/>
          </a:p>
        </p:txBody>
      </p:sp>
    </p:spTree>
    <p:extLst>
      <p:ext uri="{BB962C8B-B14F-4D97-AF65-F5344CB8AC3E}">
        <p14:creationId xmlns:p14="http://schemas.microsoft.com/office/powerpoint/2010/main" val="3804602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rPr>
              <a:t>Customer situation </a:t>
            </a:r>
            <a:r>
              <a:rPr lang="en-US" sz="4800" dirty="0"/>
              <a:t>- Contoso Financial</a:t>
            </a:r>
            <a:br>
              <a:rPr lang="en-US" sz="4800" dirty="0"/>
            </a:b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 Placeholder 4">
            <a:extLst>
              <a:ext uri="{FF2B5EF4-FFF2-40B4-BE49-F238E27FC236}">
                <a16:creationId xmlns:a16="http://schemas.microsoft.com/office/drawing/2014/main" id="{022E2641-3CC1-41AF-A0FE-4DF5AFFA9BDE}"/>
              </a:ext>
            </a:extLst>
          </p:cNvPr>
          <p:cNvSpPr>
            <a:spLocks noGrp="1"/>
          </p:cNvSpPr>
          <p:nvPr>
            <p:ph type="body" sz="quarter" idx="10"/>
          </p:nvPr>
        </p:nvSpPr>
        <p:spPr>
          <a:xfrm>
            <a:off x="538477" y="1227813"/>
            <a:ext cx="11081595" cy="5038302"/>
          </a:xfrm>
        </p:spPr>
        <p:txBody>
          <a:bodyPr/>
          <a:lstStyle/>
          <a:p>
            <a:pPr>
              <a:spcAft>
                <a:spcPts val="600"/>
              </a:spcAft>
            </a:pPr>
            <a:r>
              <a:rPr lang="en-US" sz="3200" dirty="0">
                <a:gradFill>
                  <a:gsLst>
                    <a:gs pos="2917">
                      <a:schemeClr val="tx1"/>
                    </a:gs>
                    <a:gs pos="30000">
                      <a:schemeClr val="tx1"/>
                    </a:gs>
                  </a:gsLst>
                  <a:lin ang="5400000" scaled="0"/>
                </a:gradFill>
              </a:rPr>
              <a:t>Current system is hosted in Contoso’s Dallas datacenter (production) and Contoso's Tulsa datacenter (DR)</a:t>
            </a:r>
          </a:p>
          <a:p>
            <a:pPr>
              <a:spcAft>
                <a:spcPts val="600"/>
              </a:spcAft>
            </a:pPr>
            <a:endParaRPr lang="en-US" sz="1100" dirty="0">
              <a:gradFill>
                <a:gsLst>
                  <a:gs pos="2917">
                    <a:schemeClr val="tx1"/>
                  </a:gs>
                  <a:gs pos="30000">
                    <a:schemeClr val="tx1"/>
                  </a:gs>
                </a:gsLst>
                <a:lin ang="5400000" scaled="0"/>
              </a:gradFill>
            </a:endParaRPr>
          </a:p>
          <a:p>
            <a:pPr>
              <a:spcAft>
                <a:spcPts val="600"/>
              </a:spcAft>
            </a:pPr>
            <a:r>
              <a:rPr lang="en-US" sz="3200" dirty="0">
                <a:gradFill>
                  <a:gsLst>
                    <a:gs pos="2917">
                      <a:schemeClr val="tx1"/>
                    </a:gs>
                    <a:gs pos="30000">
                      <a:schemeClr val="tx1"/>
                    </a:gs>
                  </a:gsLst>
                  <a:lin ang="5400000" scaled="0"/>
                </a:gradFill>
              </a:rPr>
              <a:t>Virtual Machines hosted in VMWare </a:t>
            </a:r>
          </a:p>
          <a:p>
            <a:pPr>
              <a:spcAft>
                <a:spcPts val="600"/>
              </a:spcAft>
            </a:pPr>
            <a:endParaRPr lang="en-US" sz="1100" dirty="0">
              <a:gradFill>
                <a:gsLst>
                  <a:gs pos="2917">
                    <a:schemeClr val="tx1"/>
                  </a:gs>
                  <a:gs pos="30000">
                    <a:schemeClr val="tx1"/>
                  </a:gs>
                </a:gsLst>
                <a:lin ang="5400000" scaled="0"/>
              </a:gradFill>
            </a:endParaRPr>
          </a:p>
          <a:p>
            <a:pPr>
              <a:spcAft>
                <a:spcPts val="600"/>
              </a:spcAft>
            </a:pPr>
            <a:r>
              <a:rPr lang="en-US" sz="3200" dirty="0">
                <a:gradFill>
                  <a:gsLst>
                    <a:gs pos="2917">
                      <a:schemeClr val="tx1"/>
                    </a:gs>
                    <a:gs pos="30000">
                      <a:schemeClr val="tx1"/>
                    </a:gs>
                  </a:gsLst>
                  <a:lin ang="5400000" scaled="0"/>
                </a:gradFill>
              </a:rPr>
              <a:t>Technology stack:</a:t>
            </a:r>
          </a:p>
          <a:p>
            <a:pPr marL="914400" lvl="1" indent="-457200">
              <a:spcAft>
                <a:spcPts val="600"/>
              </a:spcAft>
            </a:pPr>
            <a:r>
              <a:rPr lang="en-US" sz="2800" dirty="0">
                <a:gradFill>
                  <a:gsLst>
                    <a:gs pos="2917">
                      <a:schemeClr val="tx1"/>
                    </a:gs>
                    <a:gs pos="30000">
                      <a:schemeClr val="tx1"/>
                    </a:gs>
                  </a:gsLst>
                  <a:lin ang="5400000" scaled="0"/>
                </a:gradFill>
              </a:rPr>
              <a:t>Internet Information Server (IIS) for the web tier.</a:t>
            </a:r>
          </a:p>
          <a:p>
            <a:pPr marL="914400" lvl="1" indent="-457200">
              <a:spcAft>
                <a:spcPts val="600"/>
              </a:spcAft>
            </a:pPr>
            <a:r>
              <a:rPr lang="en-US" sz="2800" dirty="0">
                <a:gradFill>
                  <a:gsLst>
                    <a:gs pos="2917">
                      <a:schemeClr val="tx1"/>
                    </a:gs>
                    <a:gs pos="30000">
                      <a:schemeClr val="tx1"/>
                    </a:gs>
                  </a:gsLst>
                  <a:lin ang="5400000" scaled="0"/>
                </a:gradFill>
              </a:rPr>
              <a:t>Application tiers consist of several custom Windows Services.</a:t>
            </a:r>
          </a:p>
          <a:p>
            <a:pPr marL="914400" lvl="1" indent="-457200">
              <a:spcAft>
                <a:spcPts val="600"/>
              </a:spcAft>
            </a:pPr>
            <a:r>
              <a:rPr lang="en-US" sz="2800" dirty="0">
                <a:gradFill>
                  <a:gsLst>
                    <a:gs pos="2917">
                      <a:schemeClr val="tx1"/>
                    </a:gs>
                    <a:gs pos="30000">
                      <a:schemeClr val="tx1"/>
                    </a:gs>
                  </a:gsLst>
                  <a:lin ang="5400000" scaled="0"/>
                </a:gradFill>
              </a:rPr>
              <a:t>Microsoft Message Queue (MSMQ) for messaging between tiers.</a:t>
            </a:r>
          </a:p>
          <a:p>
            <a:pPr marL="914400" lvl="1" indent="-457200">
              <a:spcAft>
                <a:spcPts val="600"/>
              </a:spcAft>
            </a:pPr>
            <a:r>
              <a:rPr lang="en-US" sz="2800" dirty="0">
                <a:gradFill>
                  <a:gsLst>
                    <a:gs pos="2917">
                      <a:schemeClr val="tx1"/>
                    </a:gs>
                    <a:gs pos="30000">
                      <a:schemeClr val="tx1"/>
                    </a:gs>
                  </a:gsLst>
                  <a:lin ang="5400000" scaled="0"/>
                </a:gradFill>
              </a:rPr>
              <a:t>SQL Server 2012 database.</a:t>
            </a:r>
          </a:p>
        </p:txBody>
      </p:sp>
    </p:spTree>
    <p:extLst>
      <p:ext uri="{BB962C8B-B14F-4D97-AF65-F5344CB8AC3E}">
        <p14:creationId xmlns:p14="http://schemas.microsoft.com/office/powerpoint/2010/main" val="1688040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rPr>
              <a:t>Customer situation </a:t>
            </a:r>
            <a:r>
              <a:rPr lang="en-US" sz="4800" dirty="0"/>
              <a:t>- Contoso Financial</a:t>
            </a:r>
            <a:br>
              <a:rPr lang="en-US" sz="4800" dirty="0"/>
            </a:b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 Placeholder 4">
            <a:extLst>
              <a:ext uri="{FF2B5EF4-FFF2-40B4-BE49-F238E27FC236}">
                <a16:creationId xmlns:a16="http://schemas.microsoft.com/office/drawing/2014/main" id="{022E2641-3CC1-41AF-A0FE-4DF5AFFA9BDE}"/>
              </a:ext>
            </a:extLst>
          </p:cNvPr>
          <p:cNvSpPr>
            <a:spLocks noGrp="1"/>
          </p:cNvSpPr>
          <p:nvPr>
            <p:ph type="body" sz="quarter" idx="10"/>
          </p:nvPr>
        </p:nvSpPr>
        <p:spPr>
          <a:xfrm>
            <a:off x="538477" y="1227813"/>
            <a:ext cx="11081595" cy="4776692"/>
          </a:xfrm>
        </p:spPr>
        <p:txBody>
          <a:bodyPr/>
          <a:lstStyle/>
          <a:p>
            <a:pPr>
              <a:spcAft>
                <a:spcPts val="600"/>
              </a:spcAft>
            </a:pPr>
            <a:r>
              <a:rPr lang="en-US" sz="3200" dirty="0">
                <a:gradFill>
                  <a:gsLst>
                    <a:gs pos="2917">
                      <a:schemeClr val="tx1"/>
                    </a:gs>
                    <a:gs pos="30000">
                      <a:schemeClr val="tx1"/>
                    </a:gs>
                  </a:gsLst>
                  <a:lin ang="5400000" scaled="0"/>
                </a:gradFill>
              </a:rPr>
              <a:t>Consumer facing mortgage application high-availability:</a:t>
            </a:r>
          </a:p>
          <a:p>
            <a:pPr marL="914400" lvl="1" indent="-457200">
              <a:spcAft>
                <a:spcPts val="600"/>
              </a:spcAft>
            </a:pPr>
            <a:r>
              <a:rPr lang="en-US" sz="2800" dirty="0">
                <a:gradFill>
                  <a:gsLst>
                    <a:gs pos="2917">
                      <a:schemeClr val="tx1"/>
                    </a:gs>
                    <a:gs pos="30000">
                      <a:schemeClr val="tx1"/>
                    </a:gs>
                  </a:gsLst>
                  <a:lin ang="5400000" scaled="0"/>
                </a:gradFill>
              </a:rPr>
              <a:t>Load balanced web tier with two VMs</a:t>
            </a:r>
          </a:p>
          <a:p>
            <a:pPr marL="914400" lvl="1" indent="-457200">
              <a:spcAft>
                <a:spcPts val="600"/>
              </a:spcAft>
            </a:pPr>
            <a:r>
              <a:rPr lang="en-US" sz="2800" dirty="0">
                <a:gradFill>
                  <a:gsLst>
                    <a:gs pos="2917">
                      <a:schemeClr val="tx1"/>
                    </a:gs>
                    <a:gs pos="30000">
                      <a:schemeClr val="tx1"/>
                    </a:gs>
                  </a:gsLst>
                  <a:lin ang="5400000" scaled="0"/>
                </a:gradFill>
              </a:rPr>
              <a:t>Multiple application server VMs</a:t>
            </a:r>
          </a:p>
          <a:p>
            <a:pPr marL="914400" lvl="1" indent="-457200">
              <a:spcAft>
                <a:spcPts val="600"/>
              </a:spcAft>
            </a:pPr>
            <a:r>
              <a:rPr lang="en-US" sz="2800" dirty="0">
                <a:gradFill>
                  <a:gsLst>
                    <a:gs pos="2917">
                      <a:schemeClr val="tx1"/>
                    </a:gs>
                    <a:gs pos="30000">
                      <a:schemeClr val="tx1"/>
                    </a:gs>
                  </a:gsLst>
                  <a:lin ang="5400000" scaled="0"/>
                </a:gradFill>
              </a:rPr>
              <a:t>Three VMs in a SQL Server Always On Availability Group cluster with the synchronous commit mode.</a:t>
            </a:r>
          </a:p>
          <a:p>
            <a:pPr>
              <a:spcAft>
                <a:spcPts val="600"/>
              </a:spcAft>
            </a:pPr>
            <a:r>
              <a:rPr lang="en-US" sz="3200" dirty="0">
                <a:gradFill>
                  <a:gsLst>
                    <a:gs pos="2917">
                      <a:schemeClr val="tx1"/>
                    </a:gs>
                    <a:gs pos="30000">
                      <a:schemeClr val="tx1"/>
                    </a:gs>
                  </a:gsLst>
                  <a:lin ang="5400000" scaled="0"/>
                </a:gradFill>
              </a:rPr>
              <a:t>Consumer facing mortgage application disaster recovery:</a:t>
            </a:r>
          </a:p>
          <a:p>
            <a:pPr marL="914400" lvl="1" indent="-457200">
              <a:spcAft>
                <a:spcPts val="600"/>
              </a:spcAft>
            </a:pPr>
            <a:r>
              <a:rPr lang="en-US" sz="2800" dirty="0">
                <a:gradFill>
                  <a:gsLst>
                    <a:gs pos="2917">
                      <a:schemeClr val="tx1"/>
                    </a:gs>
                    <a:gs pos="30000">
                      <a:schemeClr val="tx1"/>
                    </a:gs>
                  </a:gsLst>
                  <a:lin ang="5400000" scaled="0"/>
                </a:gradFill>
              </a:rPr>
              <a:t>Application and web tier matching production</a:t>
            </a:r>
          </a:p>
          <a:p>
            <a:pPr marL="914400" lvl="1" indent="-457200">
              <a:spcAft>
                <a:spcPts val="600"/>
              </a:spcAft>
            </a:pPr>
            <a:r>
              <a:rPr lang="en-US" sz="2800" dirty="0">
                <a:gradFill>
                  <a:gsLst>
                    <a:gs pos="2917">
                      <a:schemeClr val="tx1"/>
                    </a:gs>
                    <a:gs pos="30000">
                      <a:schemeClr val="tx1"/>
                    </a:gs>
                  </a:gsLst>
                  <a:lin ang="5400000" scaled="0"/>
                </a:gradFill>
              </a:rPr>
              <a:t>SQL Server hosting the replicas of production databases using transactional replication with Always On-based publisher </a:t>
            </a:r>
          </a:p>
        </p:txBody>
      </p:sp>
    </p:spTree>
    <p:extLst>
      <p:ext uri="{BB962C8B-B14F-4D97-AF65-F5344CB8AC3E}">
        <p14:creationId xmlns:p14="http://schemas.microsoft.com/office/powerpoint/2010/main" val="2204819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F7D529-36AB-45DA-B239-2F912F2D1610}">
  <ds:schemaRefs>
    <ds:schemaRef ds:uri="http://purl.org/dc/terms/"/>
    <ds:schemaRef ds:uri="http://schemas.openxmlformats.org/package/2006/metadata/core-properties"/>
    <ds:schemaRef ds:uri="http://purl.org/dc/dcmitype/"/>
    <ds:schemaRef ds:uri="http://schemas.microsoft.com/office/infopath/2007/PartnerControls"/>
    <ds:schemaRef ds:uri="2023ac63-7b75-4916-a9ee-591457758eee"/>
    <ds:schemaRef ds:uri="http://purl.org/dc/elements/1.1/"/>
    <ds:schemaRef ds:uri="http://schemas.microsoft.com/office/2006/metadata/properties"/>
    <ds:schemaRef ds:uri="http://schemas.microsoft.com/office/2006/documentManagement/types"/>
    <ds:schemaRef ds:uri="http://schemas.microsoft.com/sharepoint/v3"/>
    <ds:schemaRef ds:uri="d9c797ad-d7c3-4982-82b7-81352a75e4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7795</TotalTime>
  <Words>4312</Words>
  <Application>Microsoft Office PowerPoint</Application>
  <PresentationFormat>Widescreen</PresentationFormat>
  <Paragraphs>393</Paragraphs>
  <Slides>54</Slides>
  <Notes>54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54</vt:i4>
      </vt:variant>
    </vt:vector>
  </HeadingPairs>
  <TitlesOfParts>
    <vt:vector size="63" baseType="lpstr">
      <vt:lpstr>Arial</vt:lpstr>
      <vt:lpstr>Calibri</vt:lpstr>
      <vt:lpstr>Consolas</vt:lpstr>
      <vt:lpstr>Segoe UI</vt:lpstr>
      <vt:lpstr>Segoe UI Light</vt:lpstr>
      <vt:lpstr>Segoe UI Semilight</vt:lpstr>
      <vt:lpstr>Wingdings</vt:lpstr>
      <vt:lpstr>2_Server and Cloud 2013</vt:lpstr>
      <vt:lpstr>C+E Readiness Template</vt:lpstr>
      <vt:lpstr>Azure Stack</vt:lpstr>
      <vt:lpstr>Abstract and learning objectives</vt:lpstr>
      <vt:lpstr>Step 1: Review the customer case study</vt:lpstr>
      <vt:lpstr>Customer situation - Contoso Financial  </vt:lpstr>
      <vt:lpstr>Customer situation - Contoso Financial  </vt:lpstr>
      <vt:lpstr>Customer situation - Contoso Financial   </vt:lpstr>
      <vt:lpstr>Customer situation - Contoso Financial   </vt:lpstr>
      <vt:lpstr>Customer situation - Contoso Financial   </vt:lpstr>
      <vt:lpstr>Customer situation - Contoso Financial   </vt:lpstr>
      <vt:lpstr>Customer situation </vt:lpstr>
      <vt:lpstr>Customer situation - Contoso Financial  </vt:lpstr>
      <vt:lpstr>Customer situation - Contoso Financial   </vt:lpstr>
      <vt:lpstr>Customer needs </vt:lpstr>
      <vt:lpstr>Customer needs </vt:lpstr>
      <vt:lpstr>Customer needs </vt:lpstr>
      <vt:lpstr>Customer needs </vt:lpstr>
      <vt:lpstr>Customer needs </vt:lpstr>
      <vt:lpstr>Customer objections </vt:lpstr>
      <vt:lpstr>Customer objections </vt:lpstr>
      <vt:lpstr>Common scenarios </vt:lpstr>
      <vt:lpstr>Step 2: Design the solution</vt:lpstr>
      <vt:lpstr>Step 3: Present the solution</vt:lpstr>
      <vt:lpstr>Wrap-up</vt:lpstr>
      <vt:lpstr>Preferred target audience </vt:lpstr>
      <vt:lpstr>Preferred solution: hybrid cloud architecture </vt:lpstr>
      <vt:lpstr>Preferred solution: hybrid cloud architecture </vt:lpstr>
      <vt:lpstr>Preferred solution: hybrid cloud architecture </vt:lpstr>
      <vt:lpstr>Preferred solution: hybrid cloud architecture </vt:lpstr>
      <vt:lpstr>Preferred solution: hybrid cloud architecture </vt:lpstr>
      <vt:lpstr>Preferred solution: hybrid cloud architecture </vt:lpstr>
      <vt:lpstr>Preferred solution: hybrid cloud architecture </vt:lpstr>
      <vt:lpstr>Preferred solution: hybrid cloud architecture </vt:lpstr>
      <vt:lpstr>Preferred solution: hybrid cloud architecture </vt:lpstr>
      <vt:lpstr>Preferred solution: hybrid cloud architecture </vt:lpstr>
      <vt:lpstr>Preferred solution: hybrid cloud architecture </vt:lpstr>
      <vt:lpstr>Preferred solution: hybrid cloud architecture </vt:lpstr>
      <vt:lpstr>Preferred solution: hybrid management </vt:lpstr>
      <vt:lpstr>Preferred solution: Azure Stack Hub taxonomy </vt:lpstr>
      <vt:lpstr>Preferred solution: Azure Stack Hub taxonomy </vt:lpstr>
      <vt:lpstr>Preferred solution: Azure Stack Hub taxonomy </vt:lpstr>
      <vt:lpstr>Preferred solution: Azure Stack Hub taxonomy </vt:lpstr>
      <vt:lpstr>Preferred solution: Azure Stack Hub taxonomy </vt:lpstr>
      <vt:lpstr>Preferred solution for application deployment</vt:lpstr>
      <vt:lpstr>Preferred solution: networking </vt:lpstr>
      <vt:lpstr>Preferred solution: networking </vt:lpstr>
      <vt:lpstr>Customer objections handling </vt:lpstr>
      <vt:lpstr>Customer objections </vt:lpstr>
      <vt:lpstr>Customer objections </vt:lpstr>
      <vt:lpstr>Customer objections </vt:lpstr>
      <vt:lpstr>Customer objections </vt:lpstr>
      <vt:lpstr>Customer objections </vt:lpstr>
      <vt:lpstr>Customer objections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Marcin Policht</cp:lastModifiedBy>
  <cp:revision>220</cp:revision>
  <dcterms:created xsi:type="dcterms:W3CDTF">2016-01-21T23:17:09Z</dcterms:created>
  <dcterms:modified xsi:type="dcterms:W3CDTF">2020-06-30T19:34:03Z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