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60"/>
  </p:notesMasterIdLst>
  <p:sldIdLst>
    <p:sldId id="300" r:id="rId6"/>
    <p:sldId id="323" r:id="rId7"/>
    <p:sldId id="302" r:id="rId8"/>
    <p:sldId id="259" r:id="rId9"/>
    <p:sldId id="363" r:id="rId10"/>
    <p:sldId id="324" r:id="rId11"/>
    <p:sldId id="354" r:id="rId12"/>
    <p:sldId id="327" r:id="rId13"/>
    <p:sldId id="368" r:id="rId14"/>
    <p:sldId id="383" r:id="rId15"/>
    <p:sldId id="369" r:id="rId16"/>
    <p:sldId id="370" r:id="rId17"/>
    <p:sldId id="330" r:id="rId18"/>
    <p:sldId id="371" r:id="rId19"/>
    <p:sldId id="364" r:id="rId20"/>
    <p:sldId id="303" r:id="rId21"/>
    <p:sldId id="365" r:id="rId22"/>
    <p:sldId id="372" r:id="rId23"/>
    <p:sldId id="373" r:id="rId24"/>
    <p:sldId id="305" r:id="rId25"/>
    <p:sldId id="320" r:id="rId26"/>
    <p:sldId id="322" r:id="rId27"/>
    <p:sldId id="321" r:id="rId28"/>
    <p:sldId id="317" r:id="rId29"/>
    <p:sldId id="338" r:id="rId30"/>
    <p:sldId id="343" r:id="rId31"/>
    <p:sldId id="357" r:id="rId32"/>
    <p:sldId id="386" r:id="rId33"/>
    <p:sldId id="377" r:id="rId34"/>
    <p:sldId id="376" r:id="rId35"/>
    <p:sldId id="374" r:id="rId36"/>
    <p:sldId id="378" r:id="rId37"/>
    <p:sldId id="379" r:id="rId38"/>
    <p:sldId id="387" r:id="rId39"/>
    <p:sldId id="380" r:id="rId40"/>
    <p:sldId id="384" r:id="rId41"/>
    <p:sldId id="385" r:id="rId42"/>
    <p:sldId id="340" r:id="rId43"/>
    <p:sldId id="366" r:id="rId44"/>
    <p:sldId id="359" r:id="rId45"/>
    <p:sldId id="360" r:id="rId46"/>
    <p:sldId id="358" r:id="rId47"/>
    <p:sldId id="362" r:id="rId48"/>
    <p:sldId id="342" r:id="rId49"/>
    <p:sldId id="356" r:id="rId50"/>
    <p:sldId id="349" r:id="rId51"/>
    <p:sldId id="382" r:id="rId52"/>
    <p:sldId id="352" r:id="rId53"/>
    <p:sldId id="381" r:id="rId54"/>
    <p:sldId id="353" r:id="rId55"/>
    <p:sldId id="351" r:id="rId56"/>
    <p:sldId id="367" r:id="rId57"/>
    <p:sldId id="318" r:id="rId58"/>
    <p:sldId id="31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6" autoAdjust="0"/>
    <p:restoredTop sz="78301" autoAdjust="0"/>
  </p:normalViewPr>
  <p:slideViewPr>
    <p:cSldViewPr snapToGrid="0">
      <p:cViewPr varScale="1">
        <p:scale>
          <a:sx n="44" d="100"/>
          <a:sy n="44" d="100"/>
        </p:scale>
        <p:origin x="972" y="28"/>
      </p:cViewPr>
      <p:guideLst/>
    </p:cSldViewPr>
  </p:slideViewPr>
  <p:notesTextViewPr>
    <p:cViewPr>
      <p:scale>
        <a:sx n="80" d="100"/>
        <a:sy n="8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67409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417732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86337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09395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03179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983231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9047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510532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878497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251515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12844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406031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966781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436204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23393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190884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390890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2660552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95040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Hub.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 Hub.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43</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Hub and another S2S Gateway between the Azure Stack Hub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44</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45</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46</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47</a:t>
            </a:fld>
            <a:endParaRPr lang="en-US" dirty="0"/>
          </a:p>
        </p:txBody>
      </p:sp>
    </p:spTree>
    <p:extLst>
      <p:ext uri="{BB962C8B-B14F-4D97-AF65-F5344CB8AC3E}">
        <p14:creationId xmlns:p14="http://schemas.microsoft.com/office/powerpoint/2010/main" val="1684234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48</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49</a:t>
            </a:fld>
            <a:endParaRPr lang="en-US" dirty="0"/>
          </a:p>
        </p:txBody>
      </p:sp>
    </p:spTree>
    <p:extLst>
      <p:ext uri="{BB962C8B-B14F-4D97-AF65-F5344CB8AC3E}">
        <p14:creationId xmlns:p14="http://schemas.microsoft.com/office/powerpoint/2010/main" val="419952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212003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50</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51</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52</a:t>
            </a:fld>
            <a:endParaRPr lang="en-US" dirty="0"/>
          </a:p>
        </p:txBody>
      </p:sp>
    </p:spTree>
    <p:extLst>
      <p:ext uri="{BB962C8B-B14F-4D97-AF65-F5344CB8AC3E}">
        <p14:creationId xmlns:p14="http://schemas.microsoft.com/office/powerpoint/2010/main" val="30832860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6/30/2020 2:33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03729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grpSp>
        <p:nvGrpSpPr>
          <p:cNvPr id="4" name="Group 3">
            <a:extLst>
              <a:ext uri="{FF2B5EF4-FFF2-40B4-BE49-F238E27FC236}">
                <a16:creationId xmlns:a16="http://schemas.microsoft.com/office/drawing/2014/main" id="{0D1F2DAF-83C5-4281-8099-FC9E4E596F0A}"/>
              </a:ext>
            </a:extLst>
          </p:cNvPr>
          <p:cNvGrpSpPr/>
          <p:nvPr/>
        </p:nvGrpSpPr>
        <p:grpSpPr>
          <a:xfrm>
            <a:off x="468630" y="1019850"/>
            <a:ext cx="9488796" cy="4226311"/>
            <a:chOff x="284480" y="1203217"/>
            <a:chExt cx="11592446" cy="5360777"/>
          </a:xfrm>
        </p:grpSpPr>
        <p:sp>
          <p:nvSpPr>
            <p:cNvPr id="5" name="Rectangle 4">
              <a:extLst>
                <a:ext uri="{FF2B5EF4-FFF2-40B4-BE49-F238E27FC236}">
                  <a16:creationId xmlns:a16="http://schemas.microsoft.com/office/drawing/2014/main" id="{C9503814-85A8-4F0E-B41F-628889F99532}"/>
                </a:ext>
              </a:extLst>
            </p:cNvPr>
            <p:cNvSpPr/>
            <p:nvPr/>
          </p:nvSpPr>
          <p:spPr>
            <a:xfrm>
              <a:off x="284480" y="1203217"/>
              <a:ext cx="11592446" cy="536077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drawing&#10;&#10;Description automatically generated">
              <a:extLst>
                <a:ext uri="{FF2B5EF4-FFF2-40B4-BE49-F238E27FC236}">
                  <a16:creationId xmlns:a16="http://schemas.microsoft.com/office/drawing/2014/main" id="{37737CE1-25AD-448A-90F5-9E1CDD2C75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415" y="1890775"/>
              <a:ext cx="780290" cy="78029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F1FCCA4-C8B4-45C1-BBC0-AB9FEFF475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35" y="3557015"/>
              <a:ext cx="780290" cy="780290"/>
            </a:xfrm>
            <a:prstGeom prst="rect">
              <a:avLst/>
            </a:prstGeom>
          </p:spPr>
        </p:pic>
        <p:sp>
          <p:nvSpPr>
            <p:cNvPr id="9" name="TextBox 8">
              <a:extLst>
                <a:ext uri="{FF2B5EF4-FFF2-40B4-BE49-F238E27FC236}">
                  <a16:creationId xmlns:a16="http://schemas.microsoft.com/office/drawing/2014/main" id="{D3F6D31A-7333-4828-AFA9-1A1A07A29B58}"/>
                </a:ext>
              </a:extLst>
            </p:cNvPr>
            <p:cNvSpPr txBox="1"/>
            <p:nvPr/>
          </p:nvSpPr>
          <p:spPr>
            <a:xfrm>
              <a:off x="518160" y="4724400"/>
              <a:ext cx="2245360" cy="774732"/>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Contoso customers </a:t>
              </a:r>
            </a:p>
          </p:txBody>
        </p:sp>
        <p:sp>
          <p:nvSpPr>
            <p:cNvPr id="10" name="Rectangle 9">
              <a:extLst>
                <a:ext uri="{FF2B5EF4-FFF2-40B4-BE49-F238E27FC236}">
                  <a16:creationId xmlns:a16="http://schemas.microsoft.com/office/drawing/2014/main" id="{79F82A00-5178-48A2-9468-8F7B91B05903}"/>
                </a:ext>
              </a:extLst>
            </p:cNvPr>
            <p:cNvSpPr/>
            <p:nvPr/>
          </p:nvSpPr>
          <p:spPr>
            <a:xfrm>
              <a:off x="3169920" y="1422400"/>
              <a:ext cx="8564879" cy="3728720"/>
            </a:xfrm>
            <a:prstGeom prst="rect">
              <a:avLst/>
            </a:prstGeom>
            <a:solidFill>
              <a:srgbClr val="1C1989"/>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picture containing drawing&#10;&#10;Description automatically generated">
              <a:extLst>
                <a:ext uri="{FF2B5EF4-FFF2-40B4-BE49-F238E27FC236}">
                  <a16:creationId xmlns:a16="http://schemas.microsoft.com/office/drawing/2014/main" id="{BD2E066C-964B-4F3D-B1FB-699A321A74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1746" y="5638063"/>
              <a:ext cx="780290" cy="780290"/>
            </a:xfrm>
            <a:prstGeom prst="rect">
              <a:avLst/>
            </a:prstGeom>
          </p:spPr>
        </p:pic>
        <p:pic>
          <p:nvPicPr>
            <p:cNvPr id="12" name="Picture 11" descr="A picture containing table&#10;&#10;Description automatically generated">
              <a:extLst>
                <a:ext uri="{FF2B5EF4-FFF2-40B4-BE49-F238E27FC236}">
                  <a16:creationId xmlns:a16="http://schemas.microsoft.com/office/drawing/2014/main" id="{A084CF19-C044-45DC-B4E1-AA0A12D258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950465" y="2650745"/>
              <a:ext cx="924560" cy="924560"/>
            </a:xfrm>
            <a:prstGeom prst="rect">
              <a:avLst/>
            </a:prstGeom>
          </p:spPr>
        </p:pic>
        <p:cxnSp>
          <p:nvCxnSpPr>
            <p:cNvPr id="13" name="Straight Arrow Connector 12">
              <a:extLst>
                <a:ext uri="{FF2B5EF4-FFF2-40B4-BE49-F238E27FC236}">
                  <a16:creationId xmlns:a16="http://schemas.microsoft.com/office/drawing/2014/main" id="{26E19EA3-14EC-4C48-BFCD-02E8D5DA7190}"/>
                </a:ext>
              </a:extLst>
            </p:cNvPr>
            <p:cNvCxnSpPr>
              <a:endCxn id="12" idx="0"/>
            </p:cNvCxnSpPr>
            <p:nvPr/>
          </p:nvCxnSpPr>
          <p:spPr>
            <a:xfrm>
              <a:off x="2377440" y="3113024"/>
              <a:ext cx="573025" cy="1"/>
            </a:xfrm>
            <a:prstGeom prst="straightConnector1">
              <a:avLst/>
            </a:prstGeom>
            <a:noFill/>
            <a:ln w="12700" cap="flat" cmpd="sng" algn="ctr">
              <a:solidFill>
                <a:sysClr val="window" lastClr="FFFFFF"/>
              </a:solidFill>
              <a:prstDash val="solid"/>
              <a:miter lim="800000"/>
              <a:tailEnd type="triangle"/>
            </a:ln>
            <a:effectLst/>
          </p:spPr>
        </p:cxnSp>
        <p:cxnSp>
          <p:nvCxnSpPr>
            <p:cNvPr id="14" name="Straight Connector 13">
              <a:extLst>
                <a:ext uri="{FF2B5EF4-FFF2-40B4-BE49-F238E27FC236}">
                  <a16:creationId xmlns:a16="http://schemas.microsoft.com/office/drawing/2014/main" id="{434D6B10-4805-4523-B13C-4CE117790493}"/>
                </a:ext>
              </a:extLst>
            </p:cNvPr>
            <p:cNvCxnSpPr/>
            <p:nvPr/>
          </p:nvCxnSpPr>
          <p:spPr>
            <a:xfrm>
              <a:off x="2367280" y="2286000"/>
              <a:ext cx="0" cy="1758695"/>
            </a:xfrm>
            <a:prstGeom prst="line">
              <a:avLst/>
            </a:prstGeom>
            <a:noFill/>
            <a:ln w="12700" cap="flat" cmpd="sng" algn="ctr">
              <a:solidFill>
                <a:sysClr val="window" lastClr="FFFFFF"/>
              </a:solidFill>
              <a:prstDash val="solid"/>
              <a:miter lim="800000"/>
            </a:ln>
            <a:effectLst/>
          </p:spPr>
        </p:cxnSp>
        <p:cxnSp>
          <p:nvCxnSpPr>
            <p:cNvPr id="15" name="Straight Arrow Connector 14">
              <a:extLst>
                <a:ext uri="{FF2B5EF4-FFF2-40B4-BE49-F238E27FC236}">
                  <a16:creationId xmlns:a16="http://schemas.microsoft.com/office/drawing/2014/main" id="{9A6C5116-F910-4710-A4E1-81E800CCE357}"/>
                </a:ext>
              </a:extLst>
            </p:cNvPr>
            <p:cNvCxnSpPr>
              <a:cxnSpLocks/>
            </p:cNvCxnSpPr>
            <p:nvPr/>
          </p:nvCxnSpPr>
          <p:spPr>
            <a:xfrm flipH="1">
              <a:off x="1493520" y="22860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6" name="Straight Arrow Connector 15">
              <a:extLst>
                <a:ext uri="{FF2B5EF4-FFF2-40B4-BE49-F238E27FC236}">
                  <a16:creationId xmlns:a16="http://schemas.microsoft.com/office/drawing/2014/main" id="{4FC0E5DC-51F0-4ECD-A283-CBBF01B7B00E}"/>
                </a:ext>
              </a:extLst>
            </p:cNvPr>
            <p:cNvCxnSpPr>
              <a:cxnSpLocks/>
            </p:cNvCxnSpPr>
            <p:nvPr/>
          </p:nvCxnSpPr>
          <p:spPr>
            <a:xfrm flipH="1">
              <a:off x="1499614" y="4034535"/>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7" name="Straight Arrow Connector 16">
              <a:extLst>
                <a:ext uri="{FF2B5EF4-FFF2-40B4-BE49-F238E27FC236}">
                  <a16:creationId xmlns:a16="http://schemas.microsoft.com/office/drawing/2014/main" id="{A2EA7B1A-6541-40D5-AA09-5E6E097F68B3}"/>
                </a:ext>
              </a:extLst>
            </p:cNvPr>
            <p:cNvCxnSpPr>
              <a:cxnSpLocks/>
            </p:cNvCxnSpPr>
            <p:nvPr/>
          </p:nvCxnSpPr>
          <p:spPr>
            <a:xfrm flipH="1">
              <a:off x="4653280" y="38608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8" name="Straight Arrow Connector 17">
              <a:extLst>
                <a:ext uri="{FF2B5EF4-FFF2-40B4-BE49-F238E27FC236}">
                  <a16:creationId xmlns:a16="http://schemas.microsoft.com/office/drawing/2014/main" id="{05BEEA41-9D25-4585-BDAD-EC12AE9C247E}"/>
                </a:ext>
              </a:extLst>
            </p:cNvPr>
            <p:cNvCxnSpPr>
              <a:cxnSpLocks/>
            </p:cNvCxnSpPr>
            <p:nvPr/>
          </p:nvCxnSpPr>
          <p:spPr>
            <a:xfrm flipH="1">
              <a:off x="4693920" y="226568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9" name="Straight Arrow Connector 18">
              <a:extLst>
                <a:ext uri="{FF2B5EF4-FFF2-40B4-BE49-F238E27FC236}">
                  <a16:creationId xmlns:a16="http://schemas.microsoft.com/office/drawing/2014/main" id="{2EB330BB-ED85-4B85-B9E9-2603831270C6}"/>
                </a:ext>
              </a:extLst>
            </p:cNvPr>
            <p:cNvCxnSpPr/>
            <p:nvPr/>
          </p:nvCxnSpPr>
          <p:spPr>
            <a:xfrm>
              <a:off x="5571746" y="2265680"/>
              <a:ext cx="0" cy="263145"/>
            </a:xfrm>
            <a:prstGeom prst="straightConnector1">
              <a:avLst/>
            </a:prstGeom>
            <a:noFill/>
            <a:ln w="12700" cap="flat" cmpd="sng" algn="ctr">
              <a:solidFill>
                <a:sysClr val="window" lastClr="FFFFFF"/>
              </a:solidFill>
              <a:prstDash val="solid"/>
              <a:miter lim="800000"/>
              <a:tailEnd type="triangle"/>
            </a:ln>
            <a:effectLst/>
          </p:spPr>
        </p:cxnSp>
        <p:cxnSp>
          <p:nvCxnSpPr>
            <p:cNvPr id="20" name="Straight Arrow Connector 19">
              <a:extLst>
                <a:ext uri="{FF2B5EF4-FFF2-40B4-BE49-F238E27FC236}">
                  <a16:creationId xmlns:a16="http://schemas.microsoft.com/office/drawing/2014/main" id="{83E8FBEB-249F-43D1-A8D9-144781F67E1F}"/>
                </a:ext>
              </a:extLst>
            </p:cNvPr>
            <p:cNvCxnSpPr>
              <a:cxnSpLocks/>
            </p:cNvCxnSpPr>
            <p:nvPr/>
          </p:nvCxnSpPr>
          <p:spPr>
            <a:xfrm flipV="1">
              <a:off x="5543294" y="3571240"/>
              <a:ext cx="113" cy="290576"/>
            </a:xfrm>
            <a:prstGeom prst="straightConnector1">
              <a:avLst/>
            </a:prstGeom>
            <a:noFill/>
            <a:ln w="12700" cap="flat" cmpd="sng" algn="ctr">
              <a:solidFill>
                <a:sysClr val="window" lastClr="FFFFFF"/>
              </a:solidFill>
              <a:prstDash val="solid"/>
              <a:miter lim="800000"/>
              <a:tailEnd type="triangle"/>
            </a:ln>
            <a:effectLst/>
          </p:spPr>
        </p:cxnSp>
        <p:pic>
          <p:nvPicPr>
            <p:cNvPr id="21" name="Graphic 20">
              <a:extLst>
                <a:ext uri="{FF2B5EF4-FFF2-40B4-BE49-F238E27FC236}">
                  <a16:creationId xmlns:a16="http://schemas.microsoft.com/office/drawing/2014/main" id="{FC2BB81B-9972-4780-A58E-8C1B7959A8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1592" y="2565350"/>
              <a:ext cx="923657" cy="923657"/>
            </a:xfrm>
            <a:prstGeom prst="rect">
              <a:avLst/>
            </a:prstGeom>
          </p:spPr>
        </p:pic>
        <p:pic>
          <p:nvPicPr>
            <p:cNvPr id="22" name="Graphic 21">
              <a:extLst>
                <a:ext uri="{FF2B5EF4-FFF2-40B4-BE49-F238E27FC236}">
                  <a16:creationId xmlns:a16="http://schemas.microsoft.com/office/drawing/2014/main" id="{6816FB73-67BA-4457-A44C-4B7A06C76B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43040" y="2033404"/>
              <a:ext cx="1827396" cy="1827396"/>
            </a:xfrm>
            <a:prstGeom prst="rect">
              <a:avLst/>
            </a:prstGeom>
          </p:spPr>
        </p:pic>
        <p:cxnSp>
          <p:nvCxnSpPr>
            <p:cNvPr id="23" name="Straight Arrow Connector 22">
              <a:extLst>
                <a:ext uri="{FF2B5EF4-FFF2-40B4-BE49-F238E27FC236}">
                  <a16:creationId xmlns:a16="http://schemas.microsoft.com/office/drawing/2014/main" id="{10C87A65-F5C2-4901-88FE-7C871CD92842}"/>
                </a:ext>
              </a:extLst>
            </p:cNvPr>
            <p:cNvCxnSpPr/>
            <p:nvPr/>
          </p:nvCxnSpPr>
          <p:spPr>
            <a:xfrm>
              <a:off x="609600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pic>
          <p:nvPicPr>
            <p:cNvPr id="24" name="Graphic 23">
              <a:extLst>
                <a:ext uri="{FF2B5EF4-FFF2-40B4-BE49-F238E27FC236}">
                  <a16:creationId xmlns:a16="http://schemas.microsoft.com/office/drawing/2014/main" id="{95ED5450-F654-4E9D-8F2B-8E388B7702D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5477" y="3058160"/>
              <a:ext cx="1913067" cy="1478279"/>
            </a:xfrm>
            <a:prstGeom prst="rect">
              <a:avLst/>
            </a:prstGeom>
          </p:spPr>
        </p:pic>
        <p:pic>
          <p:nvPicPr>
            <p:cNvPr id="25" name="Graphic 24">
              <a:extLst>
                <a:ext uri="{FF2B5EF4-FFF2-40B4-BE49-F238E27FC236}">
                  <a16:creationId xmlns:a16="http://schemas.microsoft.com/office/drawing/2014/main" id="{1D0E00CE-C344-4A15-8967-C92ED42136F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85957" y="1493520"/>
              <a:ext cx="1913067" cy="1478279"/>
            </a:xfrm>
            <a:prstGeom prst="rect">
              <a:avLst/>
            </a:prstGeom>
          </p:spPr>
        </p:pic>
        <p:cxnSp>
          <p:nvCxnSpPr>
            <p:cNvPr id="26" name="Straight Arrow Connector 25">
              <a:extLst>
                <a:ext uri="{FF2B5EF4-FFF2-40B4-BE49-F238E27FC236}">
                  <a16:creationId xmlns:a16="http://schemas.microsoft.com/office/drawing/2014/main" id="{23377A63-0FFC-4C94-B2E2-653281E47C1A}"/>
                </a:ext>
              </a:extLst>
            </p:cNvPr>
            <p:cNvCxnSpPr/>
            <p:nvPr/>
          </p:nvCxnSpPr>
          <p:spPr>
            <a:xfrm>
              <a:off x="818896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sp>
          <p:nvSpPr>
            <p:cNvPr id="27" name="TextBox 26">
              <a:extLst>
                <a:ext uri="{FF2B5EF4-FFF2-40B4-BE49-F238E27FC236}">
                  <a16:creationId xmlns:a16="http://schemas.microsoft.com/office/drawing/2014/main" id="{9285E5D6-4194-425F-BAB8-68244630E676}"/>
                </a:ext>
              </a:extLst>
            </p:cNvPr>
            <p:cNvSpPr txBox="1"/>
            <p:nvPr/>
          </p:nvSpPr>
          <p:spPr>
            <a:xfrm>
              <a:off x="6374383" y="5862676"/>
              <a:ext cx="5360414" cy="507511"/>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Contoso data center, (Dallas, TX) </a:t>
              </a:r>
            </a:p>
          </p:txBody>
        </p:sp>
        <p:pic>
          <p:nvPicPr>
            <p:cNvPr id="28" name="Graphic 27">
              <a:extLst>
                <a:ext uri="{FF2B5EF4-FFF2-40B4-BE49-F238E27FC236}">
                  <a16:creationId xmlns:a16="http://schemas.microsoft.com/office/drawing/2014/main" id="{043FE3AB-4A72-42D0-88D9-ED31737452B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42095" y="1820578"/>
              <a:ext cx="1764285" cy="1363312"/>
            </a:xfrm>
            <a:prstGeom prst="rect">
              <a:avLst/>
            </a:prstGeom>
          </p:spPr>
        </p:pic>
        <p:pic>
          <p:nvPicPr>
            <p:cNvPr id="29" name="Graphic 28">
              <a:extLst>
                <a:ext uri="{FF2B5EF4-FFF2-40B4-BE49-F238E27FC236}">
                  <a16:creationId xmlns:a16="http://schemas.microsoft.com/office/drawing/2014/main" id="{FB0A84AA-00C5-47A3-B6CB-5F768EB23E1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31935" y="2938178"/>
              <a:ext cx="1764285" cy="1363312"/>
            </a:xfrm>
            <a:prstGeom prst="rect">
              <a:avLst/>
            </a:prstGeom>
          </p:spPr>
        </p:pic>
        <p:pic>
          <p:nvPicPr>
            <p:cNvPr id="30" name="Graphic 29">
              <a:extLst>
                <a:ext uri="{FF2B5EF4-FFF2-40B4-BE49-F238E27FC236}">
                  <a16:creationId xmlns:a16="http://schemas.microsoft.com/office/drawing/2014/main" id="{041E1076-239B-4AC4-80AD-9A9F3F3FB1D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433859" y="2428240"/>
              <a:ext cx="1937721" cy="1497330"/>
            </a:xfrm>
            <a:prstGeom prst="rect">
              <a:avLst/>
            </a:prstGeom>
          </p:spPr>
        </p:pic>
        <p:sp>
          <p:nvSpPr>
            <p:cNvPr id="31" name="TextBox 30">
              <a:extLst>
                <a:ext uri="{FF2B5EF4-FFF2-40B4-BE49-F238E27FC236}">
                  <a16:creationId xmlns:a16="http://schemas.microsoft.com/office/drawing/2014/main" id="{081CE3A6-7F8E-43A3-AFA9-86BBA58AA964}"/>
                </a:ext>
              </a:extLst>
            </p:cNvPr>
            <p:cNvSpPr txBox="1"/>
            <p:nvPr/>
          </p:nvSpPr>
          <p:spPr>
            <a:xfrm>
              <a:off x="3576657" y="4358641"/>
              <a:ext cx="1761408" cy="584775"/>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Public facing Web servers</a:t>
              </a:r>
            </a:p>
          </p:txBody>
        </p:sp>
        <p:sp>
          <p:nvSpPr>
            <p:cNvPr id="32" name="TextBox 31">
              <a:extLst>
                <a:ext uri="{FF2B5EF4-FFF2-40B4-BE49-F238E27FC236}">
                  <a16:creationId xmlns:a16="http://schemas.microsoft.com/office/drawing/2014/main" id="{EBCB31AB-36AF-4B18-91B7-818F35B82B77}"/>
                </a:ext>
              </a:extLst>
            </p:cNvPr>
            <p:cNvSpPr txBox="1"/>
            <p:nvPr/>
          </p:nvSpPr>
          <p:spPr>
            <a:xfrm>
              <a:off x="8910657" y="4536439"/>
              <a:ext cx="1493183" cy="338554"/>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SQL servers</a:t>
              </a:r>
            </a:p>
          </p:txBody>
        </p:sp>
        <p:sp>
          <p:nvSpPr>
            <p:cNvPr id="33" name="TextBox 32">
              <a:extLst>
                <a:ext uri="{FF2B5EF4-FFF2-40B4-BE49-F238E27FC236}">
                  <a16:creationId xmlns:a16="http://schemas.microsoft.com/office/drawing/2014/main" id="{26CE3AB5-2B2C-45F4-AF70-9F979344852D}"/>
                </a:ext>
              </a:extLst>
            </p:cNvPr>
            <p:cNvSpPr txBox="1"/>
            <p:nvPr/>
          </p:nvSpPr>
          <p:spPr>
            <a:xfrm>
              <a:off x="6583679" y="3606800"/>
              <a:ext cx="1731265" cy="584775"/>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Application servers</a:t>
              </a:r>
            </a:p>
          </p:txBody>
        </p:sp>
        <p:sp>
          <p:nvSpPr>
            <p:cNvPr id="34" name="TextBox 33">
              <a:extLst>
                <a:ext uri="{FF2B5EF4-FFF2-40B4-BE49-F238E27FC236}">
                  <a16:creationId xmlns:a16="http://schemas.microsoft.com/office/drawing/2014/main" id="{9E78C174-8067-4F45-9CA6-6E503B501F65}"/>
                </a:ext>
              </a:extLst>
            </p:cNvPr>
            <p:cNvSpPr txBox="1"/>
            <p:nvPr/>
          </p:nvSpPr>
          <p:spPr>
            <a:xfrm>
              <a:off x="4786031" y="3952241"/>
              <a:ext cx="1588353" cy="338554"/>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Queue</a:t>
              </a:r>
            </a:p>
          </p:txBody>
        </p:sp>
      </p:grpSp>
      <p:grpSp>
        <p:nvGrpSpPr>
          <p:cNvPr id="35" name="Group 34">
            <a:extLst>
              <a:ext uri="{FF2B5EF4-FFF2-40B4-BE49-F238E27FC236}">
                <a16:creationId xmlns:a16="http://schemas.microsoft.com/office/drawing/2014/main" id="{CBAECE2C-843F-4557-AB50-594D4D6FF7D5}"/>
              </a:ext>
            </a:extLst>
          </p:cNvPr>
          <p:cNvGrpSpPr/>
          <p:nvPr/>
        </p:nvGrpSpPr>
        <p:grpSpPr>
          <a:xfrm>
            <a:off x="8481060" y="5355896"/>
            <a:ext cx="3536836" cy="1371180"/>
            <a:chOff x="284480" y="1203217"/>
            <a:chExt cx="11592446" cy="5360777"/>
          </a:xfrm>
        </p:grpSpPr>
        <p:sp>
          <p:nvSpPr>
            <p:cNvPr id="36" name="Rectangle 35">
              <a:extLst>
                <a:ext uri="{FF2B5EF4-FFF2-40B4-BE49-F238E27FC236}">
                  <a16:creationId xmlns:a16="http://schemas.microsoft.com/office/drawing/2014/main" id="{8564DF1A-719D-4911-A7A3-AD36773E3D8D}"/>
                </a:ext>
              </a:extLst>
            </p:cNvPr>
            <p:cNvSpPr/>
            <p:nvPr/>
          </p:nvSpPr>
          <p:spPr>
            <a:xfrm>
              <a:off x="284480" y="1203217"/>
              <a:ext cx="11592446" cy="536077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7" name="Picture 36" descr="A picture containing drawing&#10;&#10;Description automatically generated">
              <a:extLst>
                <a:ext uri="{FF2B5EF4-FFF2-40B4-BE49-F238E27FC236}">
                  <a16:creationId xmlns:a16="http://schemas.microsoft.com/office/drawing/2014/main" id="{3DFC6414-2D07-43C4-A941-6BD41C7FD4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415" y="1890775"/>
              <a:ext cx="780290" cy="780290"/>
            </a:xfrm>
            <a:prstGeom prst="rect">
              <a:avLst/>
            </a:prstGeom>
          </p:spPr>
        </p:pic>
        <p:pic>
          <p:nvPicPr>
            <p:cNvPr id="38" name="Picture 37" descr="A picture containing drawing&#10;&#10;Description automatically generated">
              <a:extLst>
                <a:ext uri="{FF2B5EF4-FFF2-40B4-BE49-F238E27FC236}">
                  <a16:creationId xmlns:a16="http://schemas.microsoft.com/office/drawing/2014/main" id="{11334BC7-2804-4029-A292-0D34A2D287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35" y="3557015"/>
              <a:ext cx="780290" cy="780290"/>
            </a:xfrm>
            <a:prstGeom prst="rect">
              <a:avLst/>
            </a:prstGeom>
          </p:spPr>
        </p:pic>
        <p:sp>
          <p:nvSpPr>
            <p:cNvPr id="39" name="Rectangle 38">
              <a:extLst>
                <a:ext uri="{FF2B5EF4-FFF2-40B4-BE49-F238E27FC236}">
                  <a16:creationId xmlns:a16="http://schemas.microsoft.com/office/drawing/2014/main" id="{A249D8C5-8780-45EA-B6D6-D43C7DB95A97}"/>
                </a:ext>
              </a:extLst>
            </p:cNvPr>
            <p:cNvSpPr/>
            <p:nvPr/>
          </p:nvSpPr>
          <p:spPr>
            <a:xfrm>
              <a:off x="3169920" y="1422400"/>
              <a:ext cx="8564879" cy="3728720"/>
            </a:xfrm>
            <a:prstGeom prst="rect">
              <a:avLst/>
            </a:prstGeom>
            <a:solidFill>
              <a:srgbClr val="1C1989"/>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0" name="Picture 39" descr="A picture containing drawing&#10;&#10;Description automatically generated">
              <a:extLst>
                <a:ext uri="{FF2B5EF4-FFF2-40B4-BE49-F238E27FC236}">
                  <a16:creationId xmlns:a16="http://schemas.microsoft.com/office/drawing/2014/main" id="{A1488206-157E-41FA-A673-1CFBC2FB0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1746" y="5548688"/>
              <a:ext cx="780289" cy="780291"/>
            </a:xfrm>
            <a:prstGeom prst="rect">
              <a:avLst/>
            </a:prstGeom>
          </p:spPr>
        </p:pic>
        <p:pic>
          <p:nvPicPr>
            <p:cNvPr id="41" name="Picture 40" descr="A picture containing table&#10;&#10;Description automatically generated">
              <a:extLst>
                <a:ext uri="{FF2B5EF4-FFF2-40B4-BE49-F238E27FC236}">
                  <a16:creationId xmlns:a16="http://schemas.microsoft.com/office/drawing/2014/main" id="{52DE47B5-A72A-4CF2-9D34-8BEA18FB1D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950465" y="2650745"/>
              <a:ext cx="924560" cy="924560"/>
            </a:xfrm>
            <a:prstGeom prst="rect">
              <a:avLst/>
            </a:prstGeom>
          </p:spPr>
        </p:pic>
        <p:cxnSp>
          <p:nvCxnSpPr>
            <p:cNvPr id="42" name="Straight Arrow Connector 41">
              <a:extLst>
                <a:ext uri="{FF2B5EF4-FFF2-40B4-BE49-F238E27FC236}">
                  <a16:creationId xmlns:a16="http://schemas.microsoft.com/office/drawing/2014/main" id="{AA3799C9-0CD0-454C-B6F9-483C7EC8C49C}"/>
                </a:ext>
              </a:extLst>
            </p:cNvPr>
            <p:cNvCxnSpPr>
              <a:endCxn id="41" idx="0"/>
            </p:cNvCxnSpPr>
            <p:nvPr/>
          </p:nvCxnSpPr>
          <p:spPr>
            <a:xfrm>
              <a:off x="2377440" y="3113024"/>
              <a:ext cx="573025" cy="1"/>
            </a:xfrm>
            <a:prstGeom prst="straightConnector1">
              <a:avLst/>
            </a:prstGeom>
            <a:noFill/>
            <a:ln w="12700" cap="flat" cmpd="sng" algn="ctr">
              <a:solidFill>
                <a:sysClr val="window" lastClr="FFFFFF"/>
              </a:solidFill>
              <a:prstDash val="solid"/>
              <a:miter lim="800000"/>
              <a:tailEnd type="triangle"/>
            </a:ln>
            <a:effectLst/>
          </p:spPr>
        </p:cxnSp>
        <p:cxnSp>
          <p:nvCxnSpPr>
            <p:cNvPr id="43" name="Straight Connector 42">
              <a:extLst>
                <a:ext uri="{FF2B5EF4-FFF2-40B4-BE49-F238E27FC236}">
                  <a16:creationId xmlns:a16="http://schemas.microsoft.com/office/drawing/2014/main" id="{64932502-886D-45D6-933F-2BB2E3B7D78C}"/>
                </a:ext>
              </a:extLst>
            </p:cNvPr>
            <p:cNvCxnSpPr/>
            <p:nvPr/>
          </p:nvCxnSpPr>
          <p:spPr>
            <a:xfrm>
              <a:off x="2367280" y="2286000"/>
              <a:ext cx="0" cy="1758695"/>
            </a:xfrm>
            <a:prstGeom prst="line">
              <a:avLst/>
            </a:prstGeom>
            <a:noFill/>
            <a:ln w="12700" cap="flat" cmpd="sng" algn="ctr">
              <a:solidFill>
                <a:sysClr val="window" lastClr="FFFFFF"/>
              </a:solidFill>
              <a:prstDash val="solid"/>
              <a:miter lim="800000"/>
            </a:ln>
            <a:effectLst/>
          </p:spPr>
        </p:cxnSp>
        <p:cxnSp>
          <p:nvCxnSpPr>
            <p:cNvPr id="44" name="Straight Arrow Connector 43">
              <a:extLst>
                <a:ext uri="{FF2B5EF4-FFF2-40B4-BE49-F238E27FC236}">
                  <a16:creationId xmlns:a16="http://schemas.microsoft.com/office/drawing/2014/main" id="{1F7110A6-4FE8-4049-8097-8BD060B2A9AC}"/>
                </a:ext>
              </a:extLst>
            </p:cNvPr>
            <p:cNvCxnSpPr>
              <a:cxnSpLocks/>
            </p:cNvCxnSpPr>
            <p:nvPr/>
          </p:nvCxnSpPr>
          <p:spPr>
            <a:xfrm flipH="1">
              <a:off x="1493520" y="22860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5" name="Straight Arrow Connector 44">
              <a:extLst>
                <a:ext uri="{FF2B5EF4-FFF2-40B4-BE49-F238E27FC236}">
                  <a16:creationId xmlns:a16="http://schemas.microsoft.com/office/drawing/2014/main" id="{01A3E12A-6511-4DAE-8422-4F656A6E475B}"/>
                </a:ext>
              </a:extLst>
            </p:cNvPr>
            <p:cNvCxnSpPr>
              <a:cxnSpLocks/>
            </p:cNvCxnSpPr>
            <p:nvPr/>
          </p:nvCxnSpPr>
          <p:spPr>
            <a:xfrm flipH="1">
              <a:off x="1499614" y="4034535"/>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6" name="Straight Arrow Connector 45">
              <a:extLst>
                <a:ext uri="{FF2B5EF4-FFF2-40B4-BE49-F238E27FC236}">
                  <a16:creationId xmlns:a16="http://schemas.microsoft.com/office/drawing/2014/main" id="{89F968B6-EE26-4FBB-9652-4387DDDAFC88}"/>
                </a:ext>
              </a:extLst>
            </p:cNvPr>
            <p:cNvCxnSpPr>
              <a:cxnSpLocks/>
            </p:cNvCxnSpPr>
            <p:nvPr/>
          </p:nvCxnSpPr>
          <p:spPr>
            <a:xfrm flipH="1">
              <a:off x="4653280" y="38608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7" name="Straight Arrow Connector 46">
              <a:extLst>
                <a:ext uri="{FF2B5EF4-FFF2-40B4-BE49-F238E27FC236}">
                  <a16:creationId xmlns:a16="http://schemas.microsoft.com/office/drawing/2014/main" id="{FCEF5605-516E-4EC2-9436-738849568042}"/>
                </a:ext>
              </a:extLst>
            </p:cNvPr>
            <p:cNvCxnSpPr>
              <a:cxnSpLocks/>
            </p:cNvCxnSpPr>
            <p:nvPr/>
          </p:nvCxnSpPr>
          <p:spPr>
            <a:xfrm flipH="1">
              <a:off x="4693920" y="226568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8" name="Straight Arrow Connector 47">
              <a:extLst>
                <a:ext uri="{FF2B5EF4-FFF2-40B4-BE49-F238E27FC236}">
                  <a16:creationId xmlns:a16="http://schemas.microsoft.com/office/drawing/2014/main" id="{2A7CBC81-EBB1-47B9-B540-BF6E43C6E107}"/>
                </a:ext>
              </a:extLst>
            </p:cNvPr>
            <p:cNvCxnSpPr/>
            <p:nvPr/>
          </p:nvCxnSpPr>
          <p:spPr>
            <a:xfrm>
              <a:off x="5571746" y="2265680"/>
              <a:ext cx="0" cy="263145"/>
            </a:xfrm>
            <a:prstGeom prst="straightConnector1">
              <a:avLst/>
            </a:prstGeom>
            <a:noFill/>
            <a:ln w="12700" cap="flat" cmpd="sng" algn="ctr">
              <a:solidFill>
                <a:sysClr val="window" lastClr="FFFFFF"/>
              </a:solidFill>
              <a:prstDash val="solid"/>
              <a:miter lim="800000"/>
              <a:tailEnd type="triangle"/>
            </a:ln>
            <a:effectLst/>
          </p:spPr>
        </p:cxnSp>
        <p:cxnSp>
          <p:nvCxnSpPr>
            <p:cNvPr id="49" name="Straight Arrow Connector 48">
              <a:extLst>
                <a:ext uri="{FF2B5EF4-FFF2-40B4-BE49-F238E27FC236}">
                  <a16:creationId xmlns:a16="http://schemas.microsoft.com/office/drawing/2014/main" id="{11B7EBE2-FF3B-4FCC-9E17-1FA4F62C9BA5}"/>
                </a:ext>
              </a:extLst>
            </p:cNvPr>
            <p:cNvCxnSpPr>
              <a:cxnSpLocks/>
            </p:cNvCxnSpPr>
            <p:nvPr/>
          </p:nvCxnSpPr>
          <p:spPr>
            <a:xfrm flipV="1">
              <a:off x="5543294" y="3571240"/>
              <a:ext cx="113" cy="290576"/>
            </a:xfrm>
            <a:prstGeom prst="straightConnector1">
              <a:avLst/>
            </a:prstGeom>
            <a:noFill/>
            <a:ln w="12700" cap="flat" cmpd="sng" algn="ctr">
              <a:solidFill>
                <a:sysClr val="window" lastClr="FFFFFF"/>
              </a:solidFill>
              <a:prstDash val="solid"/>
              <a:miter lim="800000"/>
              <a:tailEnd type="triangle"/>
            </a:ln>
            <a:effectLst/>
          </p:spPr>
        </p:cxnSp>
        <p:pic>
          <p:nvPicPr>
            <p:cNvPr id="50" name="Graphic 49">
              <a:extLst>
                <a:ext uri="{FF2B5EF4-FFF2-40B4-BE49-F238E27FC236}">
                  <a16:creationId xmlns:a16="http://schemas.microsoft.com/office/drawing/2014/main" id="{D11D495A-3972-44CA-90E5-0EB2B0C2D2B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1592" y="2565350"/>
              <a:ext cx="923657" cy="923657"/>
            </a:xfrm>
            <a:prstGeom prst="rect">
              <a:avLst/>
            </a:prstGeom>
          </p:spPr>
        </p:pic>
        <p:pic>
          <p:nvPicPr>
            <p:cNvPr id="51" name="Graphic 50">
              <a:extLst>
                <a:ext uri="{FF2B5EF4-FFF2-40B4-BE49-F238E27FC236}">
                  <a16:creationId xmlns:a16="http://schemas.microsoft.com/office/drawing/2014/main" id="{E9E7DB8C-F961-448E-BC5B-5B86CD3A84D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43040" y="2033404"/>
              <a:ext cx="1827396" cy="1827396"/>
            </a:xfrm>
            <a:prstGeom prst="rect">
              <a:avLst/>
            </a:prstGeom>
          </p:spPr>
        </p:pic>
        <p:cxnSp>
          <p:nvCxnSpPr>
            <p:cNvPr id="52" name="Straight Arrow Connector 51">
              <a:extLst>
                <a:ext uri="{FF2B5EF4-FFF2-40B4-BE49-F238E27FC236}">
                  <a16:creationId xmlns:a16="http://schemas.microsoft.com/office/drawing/2014/main" id="{CA70D2E3-C6F7-4154-A634-DFA08F0F4E44}"/>
                </a:ext>
              </a:extLst>
            </p:cNvPr>
            <p:cNvCxnSpPr/>
            <p:nvPr/>
          </p:nvCxnSpPr>
          <p:spPr>
            <a:xfrm>
              <a:off x="609600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pic>
          <p:nvPicPr>
            <p:cNvPr id="53" name="Graphic 52">
              <a:extLst>
                <a:ext uri="{FF2B5EF4-FFF2-40B4-BE49-F238E27FC236}">
                  <a16:creationId xmlns:a16="http://schemas.microsoft.com/office/drawing/2014/main" id="{A0001CEB-D860-47A6-AAE0-6B26E540056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5477" y="3058160"/>
              <a:ext cx="1913067" cy="1478279"/>
            </a:xfrm>
            <a:prstGeom prst="rect">
              <a:avLst/>
            </a:prstGeom>
          </p:spPr>
        </p:pic>
        <p:pic>
          <p:nvPicPr>
            <p:cNvPr id="54" name="Graphic 53">
              <a:extLst>
                <a:ext uri="{FF2B5EF4-FFF2-40B4-BE49-F238E27FC236}">
                  <a16:creationId xmlns:a16="http://schemas.microsoft.com/office/drawing/2014/main" id="{10165D53-067D-43B1-9F00-2D1AE2FA0DE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85957" y="1493520"/>
              <a:ext cx="1913067" cy="1478279"/>
            </a:xfrm>
            <a:prstGeom prst="rect">
              <a:avLst/>
            </a:prstGeom>
          </p:spPr>
        </p:pic>
        <p:cxnSp>
          <p:nvCxnSpPr>
            <p:cNvPr id="55" name="Straight Arrow Connector 54">
              <a:extLst>
                <a:ext uri="{FF2B5EF4-FFF2-40B4-BE49-F238E27FC236}">
                  <a16:creationId xmlns:a16="http://schemas.microsoft.com/office/drawing/2014/main" id="{95A86B62-7D98-4952-8EED-72AC0FD3E6AF}"/>
                </a:ext>
              </a:extLst>
            </p:cNvPr>
            <p:cNvCxnSpPr/>
            <p:nvPr/>
          </p:nvCxnSpPr>
          <p:spPr>
            <a:xfrm>
              <a:off x="818896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sp>
          <p:nvSpPr>
            <p:cNvPr id="56" name="TextBox 55">
              <a:extLst>
                <a:ext uri="{FF2B5EF4-FFF2-40B4-BE49-F238E27FC236}">
                  <a16:creationId xmlns:a16="http://schemas.microsoft.com/office/drawing/2014/main" id="{9C5D7C30-3C02-48AD-B324-F2DA7F2A4E6E}"/>
                </a:ext>
              </a:extLst>
            </p:cNvPr>
            <p:cNvSpPr txBox="1"/>
            <p:nvPr/>
          </p:nvSpPr>
          <p:spPr>
            <a:xfrm>
              <a:off x="6374385" y="5427596"/>
              <a:ext cx="5360413" cy="838771"/>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DR site (Tulsa, OK) </a:t>
              </a:r>
            </a:p>
          </p:txBody>
        </p:sp>
        <p:pic>
          <p:nvPicPr>
            <p:cNvPr id="57" name="Graphic 56">
              <a:extLst>
                <a:ext uri="{FF2B5EF4-FFF2-40B4-BE49-F238E27FC236}">
                  <a16:creationId xmlns:a16="http://schemas.microsoft.com/office/drawing/2014/main" id="{C11EB38C-2914-4235-A966-F2E509AF5C7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42095" y="1820578"/>
              <a:ext cx="1764285" cy="1363312"/>
            </a:xfrm>
            <a:prstGeom prst="rect">
              <a:avLst/>
            </a:prstGeom>
          </p:spPr>
        </p:pic>
        <p:pic>
          <p:nvPicPr>
            <p:cNvPr id="58" name="Graphic 57">
              <a:extLst>
                <a:ext uri="{FF2B5EF4-FFF2-40B4-BE49-F238E27FC236}">
                  <a16:creationId xmlns:a16="http://schemas.microsoft.com/office/drawing/2014/main" id="{FBA79414-6892-4B8B-9F84-CF02DE29263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31935" y="2938178"/>
              <a:ext cx="1764285" cy="1363312"/>
            </a:xfrm>
            <a:prstGeom prst="rect">
              <a:avLst/>
            </a:prstGeom>
          </p:spPr>
        </p:pic>
        <p:pic>
          <p:nvPicPr>
            <p:cNvPr id="59" name="Graphic 58">
              <a:extLst>
                <a:ext uri="{FF2B5EF4-FFF2-40B4-BE49-F238E27FC236}">
                  <a16:creationId xmlns:a16="http://schemas.microsoft.com/office/drawing/2014/main" id="{F4C2E284-A4E3-417B-A058-9AAD69644E4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433859" y="2428240"/>
              <a:ext cx="1937721" cy="1497330"/>
            </a:xfrm>
            <a:prstGeom prst="rect">
              <a:avLst/>
            </a:prstGeom>
          </p:spPr>
        </p:pic>
      </p:grpSp>
    </p:spTree>
    <p:extLst>
      <p:ext uri="{BB962C8B-B14F-4D97-AF65-F5344CB8AC3E}">
        <p14:creationId xmlns:p14="http://schemas.microsoft.com/office/powerpoint/2010/main" val="30982313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US-based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a:t>
            </a:r>
            <a:r>
              <a:rPr lang="en-US" sz="3200" dirty="0" err="1">
                <a:gradFill>
                  <a:gsLst>
                    <a:gs pos="2917">
                      <a:schemeClr val="tx1"/>
                    </a:gs>
                    <a:gs pos="30000">
                      <a:schemeClr val="tx1"/>
                    </a:gs>
                  </a:gsLst>
                  <a:lin ang="5400000" scaled="0"/>
                </a:gradFill>
              </a:rPr>
              <a:t>FusionTumo</a:t>
            </a:r>
            <a:r>
              <a:rPr lang="en-US" sz="3200" dirty="0">
                <a:gradFill>
                  <a:gsLst>
                    <a:gs pos="2917">
                      <a:schemeClr val="tx1"/>
                    </a:gs>
                    <a:gs pos="30000">
                      <a:schemeClr val="tx1"/>
                    </a:gs>
                  </a:gsLst>
                  <a:lin ang="5400000" scaled="0"/>
                </a:gradFill>
              </a:rPr>
              <a:t>.</a:t>
            </a:r>
          </a:p>
          <a:p>
            <a:endParaRPr lang="en-US" dirty="0"/>
          </a:p>
        </p:txBody>
      </p:sp>
    </p:spTree>
    <p:extLst>
      <p:ext uri="{BB962C8B-B14F-4D97-AF65-F5344CB8AC3E}">
        <p14:creationId xmlns:p14="http://schemas.microsoft.com/office/powerpoint/2010/main" val="550666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238364" cy="3517886"/>
          </a:xfrm>
        </p:spPr>
        <p:txBody>
          <a:bodyPr/>
          <a:lstStyle/>
          <a:p>
            <a:pPr>
              <a:spcAft>
                <a:spcPts val="600"/>
              </a:spcAft>
            </a:pPr>
            <a:r>
              <a:rPr lang="en-US" sz="3200" dirty="0">
                <a:gradFill>
                  <a:gsLst>
                    <a:gs pos="2917">
                      <a:schemeClr val="tx1"/>
                    </a:gs>
                    <a:gs pos="30000">
                      <a:schemeClr val="tx1"/>
                    </a:gs>
                  </a:gsLst>
                  <a:lin ang="5400000" scaled="0"/>
                </a:gradFill>
              </a:rPr>
              <a:t>Contoso wants to expand its mortgage business to Canada</a:t>
            </a:r>
          </a:p>
          <a:p>
            <a:pPr>
              <a:spcAft>
                <a:spcPts val="600"/>
              </a:spcAft>
            </a:pPr>
            <a:r>
              <a:rPr lang="en-US" sz="3200" dirty="0">
                <a:gradFill>
                  <a:gsLst>
                    <a:gs pos="2917">
                      <a:schemeClr val="tx1"/>
                    </a:gs>
                    <a:gs pos="30000">
                      <a:schemeClr val="tx1"/>
                    </a:gs>
                  </a:gsLst>
                  <a:lin ang="5400000" scaled="0"/>
                </a:gradFill>
              </a:rPr>
              <a:t>Some types of Canada-based customer data cannot be:</a:t>
            </a:r>
          </a:p>
          <a:p>
            <a:pPr marL="914400" lvl="1" indent="-457200">
              <a:spcAft>
                <a:spcPts val="600"/>
              </a:spcAft>
            </a:pPr>
            <a:r>
              <a:rPr lang="en-US" sz="2800" dirty="0">
                <a:gradFill>
                  <a:gsLst>
                    <a:gs pos="2917">
                      <a:schemeClr val="tx1"/>
                    </a:gs>
                    <a:gs pos="30000">
                      <a:schemeClr val="tx1"/>
                    </a:gs>
                  </a:gsLst>
                  <a:lin ang="5400000" scaled="0"/>
                </a:gradFill>
              </a:rPr>
              <a:t>transferred to the US</a:t>
            </a:r>
          </a:p>
          <a:p>
            <a:pPr marL="914400" lvl="1" indent="-457200">
              <a:spcAft>
                <a:spcPts val="600"/>
              </a:spcAft>
            </a:pPr>
            <a:r>
              <a:rPr lang="en-US" sz="2800" dirty="0">
                <a:gradFill>
                  <a:gsLst>
                    <a:gs pos="2917">
                      <a:schemeClr val="tx1"/>
                    </a:gs>
                    <a:gs pos="30000">
                      <a:schemeClr val="tx1"/>
                    </a:gs>
                  </a:gsLst>
                  <a:lin ang="5400000" scaled="0"/>
                </a:gradFill>
              </a:rPr>
              <a:t>stored in Azure</a:t>
            </a:r>
          </a:p>
          <a:p>
            <a:pPr>
              <a:spcAft>
                <a:spcPts val="600"/>
              </a:spcAft>
            </a:pPr>
            <a:r>
              <a:rPr lang="en-US" sz="3200" dirty="0">
                <a:gradFill>
                  <a:gsLst>
                    <a:gs pos="2917">
                      <a:schemeClr val="tx1"/>
                    </a:gs>
                    <a:gs pos="30000">
                      <a:schemeClr val="tx1"/>
                    </a:gs>
                  </a:gsLst>
                  <a:lin ang="5400000" scaled="0"/>
                </a:gradFill>
              </a:rPr>
              <a:t>Mortgage data is needed by custom ERP/CRM apps in the US</a:t>
            </a:r>
          </a:p>
          <a:p>
            <a:pPr marL="914400" lvl="1" indent="-457200">
              <a:spcAft>
                <a:spcPts val="600"/>
              </a:spcAft>
            </a:pPr>
            <a:r>
              <a:rPr lang="en-US" sz="2800" dirty="0">
                <a:gradFill>
                  <a:gsLst>
                    <a:gs pos="2917">
                      <a:schemeClr val="tx1"/>
                    </a:gs>
                    <a:gs pos="30000">
                      <a:schemeClr val="tx1"/>
                    </a:gs>
                  </a:gsLst>
                  <a:lin ang="5400000" scaled="0"/>
                </a:gradFill>
              </a:rPr>
              <a:t>Custom ERP/CRM data feeds do not work reliably over WAN</a:t>
            </a:r>
          </a:p>
        </p:txBody>
      </p:sp>
    </p:spTree>
    <p:extLst>
      <p:ext uri="{BB962C8B-B14F-4D97-AF65-F5344CB8AC3E}">
        <p14:creationId xmlns:p14="http://schemas.microsoft.com/office/powerpoint/2010/main" val="1338362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494596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US-based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Incorporate into the design high availability and disaster recovery provisions for the customer-facing Mortgage Application.</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494596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Account for the Contoso's intention to expand its business to Canada, including provisions regarding protecting sensitive customer data while also making it available for processing by internal ERP and CRM systems.</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Propose management and monitoring approach that would provide consistency in a hybrid environment. </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06321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latin typeface="+mj-lt"/>
              </a:rPr>
              <a:t>Establish direct connectivity from the new regional headquarters in Dallas to the deployments. This will allow communication with existing systems and reporting until the rest of Contoso's services are moved to Azure in the future.</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latin typeface="+mj-lt"/>
              </a:rPr>
              <a:t>Allow for a consistent application deployment model using Azure ARM templates and CI/CD.</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latin typeface="+mj-lt"/>
              </a:rPr>
              <a:t>Detail the taxonomy that will be leveraged for the hybrid-cloud including the Resource Providers (RP) This includes tenants, regions, subscriptions, offers, plans, services and quotas.</a:t>
            </a:r>
          </a:p>
        </p:txBody>
      </p:sp>
    </p:spTree>
    <p:extLst>
      <p:ext uri="{BB962C8B-B14F-4D97-AF65-F5344CB8AC3E}">
        <p14:creationId xmlns:p14="http://schemas.microsoft.com/office/powerpoint/2010/main" val="4155581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48122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10"/>
            </a:pPr>
            <a:r>
              <a:rPr lang="en-US" sz="2800" dirty="0">
                <a:gradFill>
                  <a:gsLst>
                    <a:gs pos="2917">
                      <a:schemeClr val="tx1"/>
                    </a:gs>
                    <a:gs pos="30000">
                      <a:schemeClr val="tx1"/>
                    </a:gs>
                  </a:gsLst>
                  <a:lin ang="5400000" scaled="0"/>
                </a:gradFill>
              </a:rPr>
              <a:t>Design an integration model that would allow resource access for both Contoso and Fabrikam users.</a:t>
            </a:r>
          </a:p>
          <a:p>
            <a:pPr marL="514350" indent="-514350">
              <a:lnSpc>
                <a:spcPct val="90000"/>
              </a:lnSpc>
              <a:spcAft>
                <a:spcPts val="600"/>
              </a:spcAft>
              <a:buFont typeface="+mj-lt"/>
              <a:buAutoNum type="arabicPeriod" startAt="10"/>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10"/>
            </a:pPr>
            <a:r>
              <a:rPr lang="en-US" sz="2800" dirty="0">
                <a:gradFill>
                  <a:gsLst>
                    <a:gs pos="2917">
                      <a:schemeClr val="tx1"/>
                    </a:gs>
                    <a:gs pos="30000">
                      <a:schemeClr val="tx1"/>
                    </a:gs>
                  </a:gsLst>
                  <a:lin ang="5400000" scaled="0"/>
                </a:gradFill>
              </a:rPr>
              <a:t>Propose a self-service approach that will allow Contoso and Fabrikam developers provision their own resources from the service catalog offered by infrastructure teams. The scope of resources available in service catalog must be controlled centrally, with an oversight by designated Contoso and Fabrikam administrators.</a:t>
            </a:r>
          </a:p>
          <a:p>
            <a:pPr marL="514350" indent="-514350">
              <a:lnSpc>
                <a:spcPct val="90000"/>
              </a:lnSpc>
              <a:spcAft>
                <a:spcPts val="600"/>
              </a:spcAft>
              <a:buFont typeface="+mj-lt"/>
              <a:buAutoNum type="arabicPeriod" startAt="10"/>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5798510"/>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12"/>
            </a:pPr>
            <a:r>
              <a:rPr lang="en-US" sz="2800" dirty="0">
                <a:gradFill>
                  <a:gsLst>
                    <a:gs pos="2917">
                      <a:schemeClr val="tx1"/>
                    </a:gs>
                    <a:gs pos="30000">
                      <a:schemeClr val="tx1"/>
                    </a:gs>
                  </a:gsLst>
                  <a:lin ang="5400000" scaled="0"/>
                </a:gradFill>
              </a:rPr>
              <a:t>Recommend a procedure for delegation of permissions that would not only allow designated Fabrikam IT admins to manage Contoso infrastructure but also account for the need to provide limited access to the Contoso internal audit team.</a:t>
            </a:r>
          </a:p>
          <a:p>
            <a:pPr marL="514350" indent="-514350">
              <a:lnSpc>
                <a:spcPct val="90000"/>
              </a:lnSpc>
              <a:spcAft>
                <a:spcPts val="600"/>
              </a:spcAft>
              <a:buFont typeface="+mj-lt"/>
              <a:buAutoNum type="arabicPeriod" startAt="12"/>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12"/>
            </a:pPr>
            <a:r>
              <a:rPr lang="en-US" sz="2800" dirty="0">
                <a:gradFill>
                  <a:gsLst>
                    <a:gs pos="2917">
                      <a:schemeClr val="tx1"/>
                    </a:gs>
                    <a:gs pos="30000">
                      <a:schemeClr val="tx1"/>
                    </a:gs>
                  </a:gsLst>
                  <a:lin ang="5400000" scaled="0"/>
                </a:gradFill>
              </a:rPr>
              <a:t>Suggest a methodology that would facilitate implementing corporate standards by automating the process of resource provisioning and configuration.</a:t>
            </a:r>
          </a:p>
          <a:p>
            <a:pPr marL="514350" indent="-514350">
              <a:lnSpc>
                <a:spcPct val="90000"/>
              </a:lnSpc>
              <a:spcAft>
                <a:spcPts val="600"/>
              </a:spcAft>
              <a:buFont typeface="+mj-lt"/>
              <a:buAutoNum type="arabicPeriod" startAt="12"/>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12"/>
            </a:pPr>
            <a:r>
              <a:rPr lang="en-US" sz="2800" dirty="0">
                <a:gradFill>
                  <a:gsLst>
                    <a:gs pos="2917">
                      <a:schemeClr val="tx1"/>
                    </a:gs>
                    <a:gs pos="30000">
                      <a:schemeClr val="tx1"/>
                    </a:gs>
                  </a:gsLst>
                  <a:lin ang="5400000" scaled="0"/>
                </a:gradFill>
              </a:rPr>
              <a:t>Document standard operational tasks such as infrastructure backup and log collection.</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6195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1655840" cy="515525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Customer Data SQL Server database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Having to manage multiple environments is bound to increase administrative overhead. Is there really a consistent approach we can use in hybrid scenarios?</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I'm confused about the differences between different Azure Stack portfolio offerings. Would Azure Stack HCI, Azure Stack Hub, or Azure Stack Edge help us accomplish our objectives with the least amount of administrative overhead and minimized cost?</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18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1583261" cy="5743111"/>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startAt="5"/>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acknowledged that the existing application architecture is designed for running on Windows virtual machines, but PaaS is the future they envision. How should they transition to this model?</a:t>
            </a:r>
          </a:p>
          <a:p>
            <a:pPr marL="514350" indent="-514350">
              <a:lnSpc>
                <a:spcPct val="90000"/>
              </a:lnSpc>
              <a:spcAft>
                <a:spcPts val="600"/>
              </a:spcAft>
              <a:buFont typeface="+mj-lt"/>
              <a:buAutoNum type="arabicPeriod" startAt="5"/>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Do any of Azure Stack portfolio offerings accommodate this approach or do we have to develop and support two distinct operational models?</a:t>
            </a:r>
          </a:p>
          <a:p>
            <a:pPr marL="514350" indent="-514350">
              <a:lnSpc>
                <a:spcPct val="90000"/>
              </a:lnSpc>
              <a:spcAft>
                <a:spcPts val="600"/>
              </a:spcAft>
              <a:buFont typeface="+mj-lt"/>
              <a:buAutoNum type="arabicPeriod" startAt="5"/>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already has its own Azure Active Directory tenant. Will it be necessary to create duplicate accounts for Fabrikam users?</a:t>
            </a:r>
          </a:p>
        </p:txBody>
      </p:sp>
    </p:spTree>
    <p:extLst>
      <p:ext uri="{BB962C8B-B14F-4D97-AF65-F5344CB8AC3E}">
        <p14:creationId xmlns:p14="http://schemas.microsoft.com/office/powerpoint/2010/main" val="1028351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255752"/>
            <a:ext cx="10833896" cy="4173450"/>
          </a:xfrm>
          <a:prstGeom prst="rect">
            <a:avLst/>
          </a:prstGeom>
          <a:noFill/>
        </p:spPr>
        <p:txBody>
          <a:bodyPr wrap="square" lIns="182880" tIns="146304" rIns="182880" bIns="146304" rtlCol="0">
            <a:spAutoFit/>
          </a:bodyPr>
          <a:lstStyle/>
          <a:p>
            <a:r>
              <a:rPr lang="en-US" sz="2800" dirty="0"/>
              <a:t>In this whiteboard design session, you will work with a group to design a hybrid cloud architecture using a combination of the Azure public cloud and Azure Stack. This functional architecture will enable customers to leverage their investments in Azure as a "cloud platform," rather than Azure as a "place.“</a:t>
            </a:r>
          </a:p>
          <a:p>
            <a:endParaRPr lang="en-US" sz="2800" dirty="0"/>
          </a:p>
          <a:p>
            <a:r>
              <a:rPr lang="en-US" sz="2800" dirty="0"/>
              <a:t>At the end of the session, you will be able to determine which systems are good candidates for the Azure public cloud, and which are better suited on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Azure, Azure Stack, and Azure Stack HCI">
            <a:extLst>
              <a:ext uri="{FF2B5EF4-FFF2-40B4-BE49-F238E27FC236}">
                <a16:creationId xmlns:a16="http://schemas.microsoft.com/office/drawing/2014/main" id="{2CA497BF-6E2C-4DA7-AD55-5AFA1D775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2047875"/>
            <a:ext cx="1111567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4339650"/>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Fabrikam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3022366"/>
          </a:xfrm>
        </p:spPr>
        <p:txBody>
          <a:bodyPr/>
          <a:lstStyle/>
          <a:p>
            <a:pPr marL="0" indent="0">
              <a:buNone/>
            </a:pPr>
            <a:r>
              <a:rPr lang="en-US" sz="4000" dirty="0"/>
              <a:t>Solution overview</a:t>
            </a:r>
          </a:p>
          <a:p>
            <a:pPr lvl="1"/>
            <a:r>
              <a:rPr lang="en-US" sz="2800" dirty="0"/>
              <a:t>Hybrid deployment of Azure Public and Azure Stack Hub.</a:t>
            </a:r>
          </a:p>
          <a:p>
            <a:pPr lvl="1"/>
            <a:r>
              <a:rPr lang="en-US" sz="2800" dirty="0"/>
              <a:t>Application components will run in Azure and Azure Stack Hub.</a:t>
            </a:r>
          </a:p>
          <a:p>
            <a:pPr lvl="1"/>
            <a:r>
              <a:rPr lang="en-US" sz="2800" dirty="0"/>
              <a:t>Traffic Manager to automatically direct traffic to Azure and Azure Stack Hub.</a:t>
            </a:r>
          </a:p>
          <a:p>
            <a:pPr lvl="1"/>
            <a:r>
              <a:rPr lang="en-US" sz="2800" dirty="0"/>
              <a:t>Customer data will reside in Azure Stack Hub.</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DC032BBE-D187-45C1-8A73-B97104375FFC}"/>
              </a:ext>
            </a:extLst>
          </p:cNvPr>
          <p:cNvPicPr>
            <a:picLocks noChangeAspect="1"/>
          </p:cNvPicPr>
          <p:nvPr/>
        </p:nvPicPr>
        <p:blipFill>
          <a:blip r:embed="rId3"/>
          <a:stretch>
            <a:fillRect/>
          </a:stretch>
        </p:blipFill>
        <p:spPr>
          <a:xfrm>
            <a:off x="489234" y="1189175"/>
            <a:ext cx="9699795" cy="5321351"/>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834418"/>
          </a:xfrm>
        </p:spPr>
        <p:txBody>
          <a:bodyPr/>
          <a:lstStyle/>
          <a:p>
            <a:pPr marL="0" indent="0">
              <a:buNone/>
            </a:pPr>
            <a:r>
              <a:rPr lang="en-US" sz="3600" dirty="0"/>
              <a:t>Locations</a:t>
            </a:r>
          </a:p>
          <a:p>
            <a:pPr lvl="1">
              <a:spcAft>
                <a:spcPts val="1200"/>
              </a:spcAft>
            </a:pPr>
            <a:r>
              <a:rPr lang="en-US" sz="2800" dirty="0"/>
              <a:t>production environment for US-based customers </a:t>
            </a:r>
          </a:p>
          <a:p>
            <a:pPr lvl="2">
              <a:spcAft>
                <a:spcPts val="1200"/>
              </a:spcAft>
            </a:pPr>
            <a:r>
              <a:rPr lang="en-US" sz="2408" dirty="0"/>
              <a:t>Global Azure cloud in the South Central US region and an Azure Stack Hub integrated system running in the FT Dallas datacenter </a:t>
            </a:r>
          </a:p>
          <a:p>
            <a:pPr lvl="1">
              <a:spcAft>
                <a:spcPts val="1200"/>
              </a:spcAft>
            </a:pPr>
            <a:r>
              <a:rPr lang="en-US" sz="2800" dirty="0"/>
              <a:t>disaster recovery environment for US-based customers </a:t>
            </a:r>
          </a:p>
          <a:p>
            <a:pPr lvl="2">
              <a:spcAft>
                <a:spcPts val="1200"/>
              </a:spcAft>
            </a:pPr>
            <a:r>
              <a:rPr lang="en-US" sz="2408" dirty="0"/>
              <a:t>Global Azure cloud in the North Central US region and an Azure Stack Hub integrated system running in the FT Chicago datacenter </a:t>
            </a:r>
          </a:p>
          <a:p>
            <a:pPr lvl="1">
              <a:spcAft>
                <a:spcPts val="1200"/>
              </a:spcAft>
            </a:pPr>
            <a:r>
              <a:rPr lang="en-US" sz="2800" dirty="0"/>
              <a:t>production environment for Canada customers</a:t>
            </a:r>
          </a:p>
          <a:p>
            <a:pPr lvl="2">
              <a:spcAft>
                <a:spcPts val="1200"/>
              </a:spcAft>
            </a:pPr>
            <a:r>
              <a:rPr lang="en-US" sz="2408" dirty="0"/>
              <a:t>Global Azure cloud in the Canada Central region and an Azure Stack Hub integrated system running in the FT Toronto datacenter </a:t>
            </a:r>
          </a:p>
          <a:p>
            <a:pPr lvl="2">
              <a:spcAft>
                <a:spcPts val="1200"/>
              </a:spcAft>
            </a:pPr>
            <a:endParaRPr lang="en-US" sz="2408" dirty="0"/>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0CEFFEE1-24BF-424B-AE63-9CC2F6566CD7}"/>
              </a:ext>
            </a:extLst>
          </p:cNvPr>
          <p:cNvPicPr>
            <a:picLocks noChangeAspect="1"/>
          </p:cNvPicPr>
          <p:nvPr/>
        </p:nvPicPr>
        <p:blipFill>
          <a:blip r:embed="rId3"/>
          <a:stretch>
            <a:fillRect/>
          </a:stretch>
        </p:blipFill>
        <p:spPr>
          <a:xfrm>
            <a:off x="487422" y="1078590"/>
            <a:ext cx="10134938" cy="5483638"/>
          </a:xfrm>
          <a:prstGeom prst="rect">
            <a:avLst/>
          </a:prstGeom>
        </p:spPr>
      </p:pic>
    </p:spTree>
    <p:extLst>
      <p:ext uri="{BB962C8B-B14F-4D97-AF65-F5344CB8AC3E}">
        <p14:creationId xmlns:p14="http://schemas.microsoft.com/office/powerpoint/2010/main" val="2510851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4924425"/>
          </a:xfrm>
        </p:spPr>
        <p:txBody>
          <a:bodyPr/>
          <a:lstStyle/>
          <a:p>
            <a:pPr marL="0" indent="0">
              <a:buNone/>
            </a:pPr>
            <a:r>
              <a:rPr lang="en-US" sz="3600" dirty="0"/>
              <a:t>Components </a:t>
            </a:r>
          </a:p>
          <a:p>
            <a:pPr lvl="1">
              <a:spcAft>
                <a:spcPts val="1200"/>
              </a:spcAft>
            </a:pPr>
            <a:r>
              <a:rPr lang="en-US" sz="2800" dirty="0"/>
              <a:t>Azure Web Apps and API Apps</a:t>
            </a:r>
          </a:p>
          <a:p>
            <a:pPr lvl="1">
              <a:spcAft>
                <a:spcPts val="1200"/>
              </a:spcAft>
            </a:pPr>
            <a:r>
              <a:rPr lang="en-US" sz="2800" dirty="0"/>
              <a:t>Azure Storage blobs </a:t>
            </a:r>
          </a:p>
          <a:p>
            <a:pPr lvl="1">
              <a:spcAft>
                <a:spcPts val="1200"/>
              </a:spcAft>
            </a:pPr>
            <a:r>
              <a:rPr lang="en-US" sz="2800" dirty="0"/>
              <a:t>Azure Storage queues </a:t>
            </a:r>
          </a:p>
          <a:p>
            <a:pPr lvl="1">
              <a:spcAft>
                <a:spcPts val="1200"/>
              </a:spcAft>
            </a:pPr>
            <a:r>
              <a:rPr lang="en-US" sz="2800" dirty="0"/>
              <a:t>Azure Functions </a:t>
            </a:r>
          </a:p>
          <a:p>
            <a:pPr lvl="1">
              <a:spcAft>
                <a:spcPts val="1200"/>
              </a:spcAft>
            </a:pPr>
            <a:r>
              <a:rPr lang="en-US" sz="2800" dirty="0"/>
              <a:t>Virtual machines</a:t>
            </a:r>
          </a:p>
          <a:p>
            <a:pPr lvl="1">
              <a:spcAft>
                <a:spcPts val="1200"/>
              </a:spcAft>
            </a:pPr>
            <a:r>
              <a:rPr lang="en-US" sz="2800" dirty="0"/>
              <a:t>Azure Traffic Manager </a:t>
            </a:r>
          </a:p>
          <a:p>
            <a:pPr lvl="1">
              <a:spcAft>
                <a:spcPts val="1200"/>
              </a:spcAft>
            </a:pPr>
            <a:r>
              <a:rPr lang="en-US" sz="2800" dirty="0"/>
              <a:t>Azure Content Delivery Network (CDN) </a:t>
            </a:r>
          </a:p>
        </p:txBody>
      </p:sp>
    </p:spTree>
    <p:extLst>
      <p:ext uri="{BB962C8B-B14F-4D97-AF65-F5344CB8AC3E}">
        <p14:creationId xmlns:p14="http://schemas.microsoft.com/office/powerpoint/2010/main" val="204771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3816429"/>
          </a:xfrm>
        </p:spPr>
        <p:txBody>
          <a:bodyPr/>
          <a:lstStyle/>
          <a:p>
            <a:pPr marL="0" indent="0">
              <a:buNone/>
            </a:pPr>
            <a:r>
              <a:rPr lang="en-US" sz="3600" dirty="0"/>
              <a:t>Components (Global Azure cloud)</a:t>
            </a:r>
          </a:p>
          <a:p>
            <a:pPr lvl="1">
              <a:spcAft>
                <a:spcPts val="1200"/>
              </a:spcAft>
            </a:pPr>
            <a:r>
              <a:rPr lang="en-US" sz="2800" dirty="0"/>
              <a:t>Azure Web App for the Mortgage Application code</a:t>
            </a:r>
          </a:p>
          <a:p>
            <a:pPr lvl="1">
              <a:spcAft>
                <a:spcPts val="1200"/>
              </a:spcAft>
            </a:pPr>
            <a:r>
              <a:rPr lang="en-US" sz="2800" dirty="0"/>
              <a:t>Azure Storage blobs for PDF files and Cloud Witness blob</a:t>
            </a:r>
          </a:p>
          <a:p>
            <a:pPr lvl="1">
              <a:spcAft>
                <a:spcPts val="1200"/>
              </a:spcAft>
            </a:pPr>
            <a:r>
              <a:rPr lang="en-US" sz="2800" dirty="0"/>
              <a:t>Azure Traffic Manager for routing web traffic to either the Azure public web apps or the web apps on Azure Stack Hub.</a:t>
            </a:r>
          </a:p>
          <a:p>
            <a:pPr lvl="1">
              <a:spcAft>
                <a:spcPts val="1200"/>
              </a:spcAft>
            </a:pPr>
            <a:r>
              <a:rPr lang="en-US" sz="2800" dirty="0"/>
              <a:t>Azure Content Delivery Network (CDN) or caching publicly accessible PDF files.</a:t>
            </a:r>
          </a:p>
        </p:txBody>
      </p:sp>
    </p:spTree>
    <p:extLst>
      <p:ext uri="{BB962C8B-B14F-4D97-AF65-F5344CB8AC3E}">
        <p14:creationId xmlns:p14="http://schemas.microsoft.com/office/powerpoint/2010/main" val="654406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607689"/>
          </a:xfrm>
        </p:spPr>
        <p:txBody>
          <a:bodyPr/>
          <a:lstStyle/>
          <a:p>
            <a:pPr marL="0" indent="0">
              <a:buNone/>
            </a:pPr>
            <a:r>
              <a:rPr lang="en-US" sz="3600" dirty="0"/>
              <a:t>Components (Azure Stack Hub) FT Dallas, TX</a:t>
            </a:r>
          </a:p>
          <a:p>
            <a:pPr lvl="1">
              <a:spcAft>
                <a:spcPts val="1200"/>
              </a:spcAft>
            </a:pPr>
            <a:r>
              <a:rPr lang="en-US" sz="2800" dirty="0"/>
              <a:t>2 web apps (Mortgage Applications and Mortgage Admin), API apps, a function app</a:t>
            </a:r>
          </a:p>
          <a:p>
            <a:pPr lvl="1">
              <a:spcAft>
                <a:spcPts val="1200"/>
              </a:spcAft>
            </a:pPr>
            <a:r>
              <a:rPr lang="en-US" sz="2800" dirty="0"/>
              <a:t>Azure Storage blobs for PDFs</a:t>
            </a:r>
          </a:p>
          <a:p>
            <a:pPr lvl="1">
              <a:spcAft>
                <a:spcPts val="1200"/>
              </a:spcAft>
            </a:pPr>
            <a:r>
              <a:rPr lang="en-US" sz="2800" dirty="0"/>
              <a:t>Azure Storage queues for the Mortgage Application messaging.</a:t>
            </a:r>
          </a:p>
          <a:p>
            <a:pPr lvl="1">
              <a:spcAft>
                <a:spcPts val="1200"/>
              </a:spcAft>
            </a:pPr>
            <a:r>
              <a:rPr lang="en-US" sz="2800" dirty="0"/>
              <a:t>2 VMs (Windows Server 2019 VMs/SQL Server 2019) with the Web App DB and Customer Data databases in an Always On Availability Group (the synchronous-commit mode) and a subscriber database for the Customer Data database in the FT datacenter in Toronto, ON)</a:t>
            </a:r>
          </a:p>
          <a:p>
            <a:pPr lvl="1">
              <a:spcAft>
                <a:spcPts val="1200"/>
              </a:spcAft>
            </a:pPr>
            <a:r>
              <a:rPr lang="en-US" sz="2800" dirty="0"/>
              <a:t>2 VNet-to-VNet VPN connections (to the Azure Stack Hub in the FT datacenter in Chicago, IL and in Toronto, ON)</a:t>
            </a:r>
          </a:p>
        </p:txBody>
      </p:sp>
    </p:spTree>
    <p:extLst>
      <p:ext uri="{BB962C8B-B14F-4D97-AF65-F5344CB8AC3E}">
        <p14:creationId xmlns:p14="http://schemas.microsoft.com/office/powerpoint/2010/main" val="857817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Components (Azure Stack Hub) FT Chicago, IL (DR site)</a:t>
            </a:r>
          </a:p>
          <a:p>
            <a:pPr lvl="1">
              <a:spcAft>
                <a:spcPts val="1200"/>
              </a:spcAft>
            </a:pPr>
            <a:r>
              <a:rPr lang="en-US" sz="2800" dirty="0"/>
              <a:t>2 web apps (Mortgage Applications and Mortgage Admin), API apps, a function app</a:t>
            </a:r>
          </a:p>
          <a:p>
            <a:pPr lvl="1">
              <a:spcAft>
                <a:spcPts val="1200"/>
              </a:spcAft>
            </a:pPr>
            <a:r>
              <a:rPr lang="en-US" sz="2800" dirty="0"/>
              <a:t>Azure Storage blobs for PDFs</a:t>
            </a:r>
          </a:p>
          <a:p>
            <a:pPr lvl="1">
              <a:spcAft>
                <a:spcPts val="1200"/>
              </a:spcAft>
            </a:pPr>
            <a:r>
              <a:rPr lang="en-US" sz="2800" dirty="0"/>
              <a:t>Azure Storage queues for the Mortgage Application messaging.</a:t>
            </a:r>
          </a:p>
          <a:p>
            <a:pPr lvl="1">
              <a:spcAft>
                <a:spcPts val="1200"/>
              </a:spcAft>
            </a:pPr>
            <a:r>
              <a:rPr lang="en-US" sz="2800" dirty="0"/>
              <a:t>1 VM (Windows Server 2019 VMs/SQL Server 2019) with the Web App DB and Customer Data databases in the Always On Availability Group (the asynchronous-commit mode).</a:t>
            </a:r>
          </a:p>
          <a:p>
            <a:pPr lvl="1">
              <a:spcAft>
                <a:spcPts val="1200"/>
              </a:spcAft>
            </a:pPr>
            <a:r>
              <a:rPr lang="en-US" sz="2800" dirty="0"/>
              <a:t>1 VNet-to-VNet VPN connection (to the Azure Stack Hub in the FT datacenter in Dallas, TX)</a:t>
            </a:r>
          </a:p>
        </p:txBody>
      </p:sp>
    </p:spTree>
    <p:extLst>
      <p:ext uri="{BB962C8B-B14F-4D97-AF65-F5344CB8AC3E}">
        <p14:creationId xmlns:p14="http://schemas.microsoft.com/office/powerpoint/2010/main" val="138672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54C57C82-C655-4C94-B7ED-571E19A0BB2C}"/>
              </a:ext>
            </a:extLst>
          </p:cNvPr>
          <p:cNvPicPr>
            <a:picLocks noChangeAspect="1"/>
          </p:cNvPicPr>
          <p:nvPr/>
        </p:nvPicPr>
        <p:blipFill>
          <a:blip r:embed="rId3"/>
          <a:stretch>
            <a:fillRect/>
          </a:stretch>
        </p:blipFill>
        <p:spPr>
          <a:xfrm>
            <a:off x="430718" y="1044022"/>
            <a:ext cx="9743796" cy="5633418"/>
          </a:xfrm>
          <a:prstGeom prst="rect">
            <a:avLst/>
          </a:prstGeom>
        </p:spPr>
      </p:pic>
    </p:spTree>
    <p:extLst>
      <p:ext uri="{BB962C8B-B14F-4D97-AF65-F5344CB8AC3E}">
        <p14:creationId xmlns:p14="http://schemas.microsoft.com/office/powerpoint/2010/main" val="3384247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607689"/>
          </a:xfrm>
        </p:spPr>
        <p:txBody>
          <a:bodyPr/>
          <a:lstStyle/>
          <a:p>
            <a:pPr marL="0" indent="0">
              <a:buNone/>
            </a:pPr>
            <a:r>
              <a:rPr lang="en-US" sz="3600" dirty="0"/>
              <a:t>Components (Azure Stack Hub) FT Toronto, ON</a:t>
            </a:r>
          </a:p>
          <a:p>
            <a:pPr lvl="1">
              <a:spcAft>
                <a:spcPts val="1200"/>
              </a:spcAft>
            </a:pPr>
            <a:r>
              <a:rPr lang="en-US" sz="2800" dirty="0"/>
              <a:t>2 web apps (Mortgage Applications and Mortgage Admin), API apps, a function app</a:t>
            </a:r>
          </a:p>
          <a:p>
            <a:pPr lvl="1">
              <a:spcAft>
                <a:spcPts val="1200"/>
              </a:spcAft>
            </a:pPr>
            <a:r>
              <a:rPr lang="en-US" sz="2800" dirty="0"/>
              <a:t>Azure Storage blobs for PDFs</a:t>
            </a:r>
          </a:p>
          <a:p>
            <a:pPr lvl="1">
              <a:spcAft>
                <a:spcPts val="1200"/>
              </a:spcAft>
            </a:pPr>
            <a:r>
              <a:rPr lang="en-US" sz="2800" dirty="0"/>
              <a:t>Azure Storage queues for the Mortgage Application messaging.</a:t>
            </a:r>
          </a:p>
          <a:p>
            <a:pPr lvl="1">
              <a:spcAft>
                <a:spcPts val="1200"/>
              </a:spcAft>
            </a:pPr>
            <a:r>
              <a:rPr lang="en-US" sz="2800" dirty="0"/>
              <a:t>2 VMs (Windows Server 2019 VMs/SQL Server 2019) with the Web App DB and Customer Data databases in an Always On Availability Group (the synchronous-commit mode). Customer Data uses transactional replication (filtered) to replicate a database in FT datacenter Dallas, TX</a:t>
            </a:r>
          </a:p>
          <a:p>
            <a:pPr lvl="1">
              <a:spcAft>
                <a:spcPts val="1200"/>
              </a:spcAft>
            </a:pPr>
            <a:r>
              <a:rPr lang="en-US" sz="2800" dirty="0"/>
              <a:t>1 VNet-to-VNet VPN connection (to the Azure Stack Hub in the FT datacenter in Dallas, TX)</a:t>
            </a:r>
          </a:p>
        </p:txBody>
      </p:sp>
    </p:spTree>
    <p:extLst>
      <p:ext uri="{BB962C8B-B14F-4D97-AF65-F5344CB8AC3E}">
        <p14:creationId xmlns:p14="http://schemas.microsoft.com/office/powerpoint/2010/main" val="892531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921621"/>
          </a:xfrm>
        </p:spPr>
        <p:txBody>
          <a:bodyPr/>
          <a:lstStyle/>
          <a:p>
            <a:pPr marL="0" indent="0">
              <a:buNone/>
            </a:pPr>
            <a:r>
              <a:rPr lang="en-US" sz="3600" dirty="0"/>
              <a:t>High availability </a:t>
            </a:r>
          </a:p>
          <a:p>
            <a:pPr lvl="1">
              <a:spcAft>
                <a:spcPts val="1200"/>
              </a:spcAft>
            </a:pPr>
            <a:r>
              <a:rPr lang="en-US" sz="2800" dirty="0"/>
              <a:t>Inherent to Azure Stack Hub design</a:t>
            </a:r>
          </a:p>
          <a:p>
            <a:pPr lvl="1">
              <a:spcAft>
                <a:spcPts val="1200"/>
              </a:spcAft>
            </a:pPr>
            <a:r>
              <a:rPr lang="en-US" sz="2800" dirty="0"/>
              <a:t>Backed by Azure availability SLAs</a:t>
            </a:r>
          </a:p>
          <a:p>
            <a:pPr lvl="1">
              <a:spcAft>
                <a:spcPts val="1200"/>
              </a:spcAft>
            </a:pPr>
            <a:r>
              <a:rPr lang="en-US" sz="2800" dirty="0"/>
              <a:t>Enhanced by using Always On Availability Group (synchronous mode)</a:t>
            </a:r>
          </a:p>
          <a:p>
            <a:pPr marL="0" indent="0">
              <a:buNone/>
            </a:pPr>
            <a:r>
              <a:rPr lang="en-US" sz="3600" dirty="0"/>
              <a:t>Disaster recovery</a:t>
            </a:r>
          </a:p>
          <a:p>
            <a:pPr lvl="1">
              <a:spcAft>
                <a:spcPts val="1200"/>
              </a:spcAft>
            </a:pPr>
            <a:r>
              <a:rPr lang="en-US" sz="2800" dirty="0"/>
              <a:t>Web and application tiers: deployed to both regions</a:t>
            </a:r>
          </a:p>
          <a:p>
            <a:pPr lvl="1">
              <a:spcAft>
                <a:spcPts val="1200"/>
              </a:spcAft>
            </a:pPr>
            <a:r>
              <a:rPr lang="en-US" sz="2800" dirty="0"/>
              <a:t>Database tier: implemented by using Always On Availability Group (asynchronous mode)</a:t>
            </a:r>
          </a:p>
          <a:p>
            <a:pPr lvl="1">
              <a:spcAft>
                <a:spcPts val="1200"/>
              </a:spcAft>
            </a:pPr>
            <a:r>
              <a:rPr lang="en-US" sz="2800" dirty="0"/>
              <a:t>Global load balancing: Traffic Manager</a:t>
            </a:r>
          </a:p>
          <a:p>
            <a:pPr lvl="1">
              <a:spcAft>
                <a:spcPts val="1200"/>
              </a:spcAft>
            </a:pPr>
            <a:endParaRPr lang="en-US" sz="2800" dirty="0"/>
          </a:p>
        </p:txBody>
      </p:sp>
    </p:spTree>
    <p:extLst>
      <p:ext uri="{BB962C8B-B14F-4D97-AF65-F5344CB8AC3E}">
        <p14:creationId xmlns:p14="http://schemas.microsoft.com/office/powerpoint/2010/main" val="3437401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921621"/>
          </a:xfrm>
        </p:spPr>
        <p:txBody>
          <a:bodyPr/>
          <a:lstStyle/>
          <a:p>
            <a:pPr marL="0" indent="0">
              <a:buNone/>
            </a:pPr>
            <a:r>
              <a:rPr lang="en-US" sz="3600" dirty="0"/>
              <a:t>High availability </a:t>
            </a:r>
          </a:p>
          <a:p>
            <a:pPr lvl="1">
              <a:spcAft>
                <a:spcPts val="1200"/>
              </a:spcAft>
            </a:pPr>
            <a:r>
              <a:rPr lang="en-US" sz="2800" dirty="0"/>
              <a:t>Inherent to Azure Stack Hub design</a:t>
            </a:r>
          </a:p>
          <a:p>
            <a:pPr lvl="1">
              <a:spcAft>
                <a:spcPts val="1200"/>
              </a:spcAft>
            </a:pPr>
            <a:r>
              <a:rPr lang="en-US" sz="2800" dirty="0"/>
              <a:t>Backed by Azure availability SLAs</a:t>
            </a:r>
          </a:p>
          <a:p>
            <a:pPr lvl="1">
              <a:spcAft>
                <a:spcPts val="1200"/>
              </a:spcAft>
            </a:pPr>
            <a:r>
              <a:rPr lang="en-US" sz="2800" dirty="0"/>
              <a:t>Enhanced by using Always On Availability Group (synchronous mode)</a:t>
            </a:r>
          </a:p>
          <a:p>
            <a:pPr marL="0" indent="0">
              <a:buNone/>
            </a:pPr>
            <a:r>
              <a:rPr lang="en-US" sz="3600" dirty="0"/>
              <a:t>Disaster recovery</a:t>
            </a:r>
          </a:p>
          <a:p>
            <a:pPr lvl="1">
              <a:spcAft>
                <a:spcPts val="1200"/>
              </a:spcAft>
            </a:pPr>
            <a:r>
              <a:rPr lang="en-US" sz="2800" dirty="0"/>
              <a:t>Web and application tiers: deployed to both regions</a:t>
            </a:r>
          </a:p>
          <a:p>
            <a:pPr lvl="1">
              <a:spcAft>
                <a:spcPts val="1200"/>
              </a:spcAft>
            </a:pPr>
            <a:r>
              <a:rPr lang="en-US" sz="2800" dirty="0"/>
              <a:t>Database tier: implemented by using Always On Availability Group (asynchronous mode)</a:t>
            </a:r>
          </a:p>
          <a:p>
            <a:pPr lvl="1">
              <a:spcAft>
                <a:spcPts val="1200"/>
              </a:spcAft>
            </a:pPr>
            <a:r>
              <a:rPr lang="en-US" sz="2800" dirty="0"/>
              <a:t>Global load balancing: Traffic Manager</a:t>
            </a:r>
          </a:p>
          <a:p>
            <a:pPr lvl="1">
              <a:spcAft>
                <a:spcPts val="1200"/>
              </a:spcAft>
            </a:pPr>
            <a:endParaRPr lang="en-US" sz="2800" dirty="0"/>
          </a:p>
        </p:txBody>
      </p:sp>
    </p:spTree>
    <p:extLst>
      <p:ext uri="{BB962C8B-B14F-4D97-AF65-F5344CB8AC3E}">
        <p14:creationId xmlns:p14="http://schemas.microsoft.com/office/powerpoint/2010/main" val="99243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93757"/>
          </a:xfrm>
        </p:spPr>
        <p:txBody>
          <a:bodyPr/>
          <a:lstStyle/>
          <a:p>
            <a:pPr marL="0" indent="0">
              <a:buNone/>
            </a:pPr>
            <a:r>
              <a:rPr lang="en-US" sz="3600" dirty="0"/>
              <a:t>Azure Arc for Servers (once it reaches GA)</a:t>
            </a:r>
          </a:p>
          <a:p>
            <a:pPr lvl="1">
              <a:spcAft>
                <a:spcPts val="1200"/>
              </a:spcAft>
            </a:pPr>
            <a:r>
              <a:rPr lang="en-US" sz="2800" dirty="0"/>
              <a:t>Azure Policy guest configuration </a:t>
            </a:r>
          </a:p>
          <a:p>
            <a:pPr lvl="1">
              <a:spcAft>
                <a:spcPts val="1200"/>
              </a:spcAft>
            </a:pPr>
            <a:r>
              <a:rPr lang="en-US" sz="2800" dirty="0"/>
              <a:t>Tags</a:t>
            </a:r>
          </a:p>
          <a:p>
            <a:pPr lvl="1">
              <a:spcAft>
                <a:spcPts val="1200"/>
              </a:spcAft>
            </a:pPr>
            <a:r>
              <a:rPr lang="en-US" sz="2800" dirty="0"/>
              <a:t>Resource-context access to Log Analytics logs</a:t>
            </a:r>
          </a:p>
          <a:p>
            <a:pPr lvl="1">
              <a:spcAft>
                <a:spcPts val="1200"/>
              </a:spcAft>
            </a:pPr>
            <a:r>
              <a:rPr lang="en-US" sz="2800" dirty="0"/>
              <a:t>Azure VM extensions (DSC, Log Analytics, Dependency agent, Custom Script)</a:t>
            </a:r>
          </a:p>
          <a:p>
            <a:pPr marL="0" indent="0">
              <a:buNone/>
            </a:pPr>
            <a:r>
              <a:rPr lang="en-US" sz="3600" dirty="0"/>
              <a:t>Azure Automation</a:t>
            </a:r>
          </a:p>
          <a:p>
            <a:pPr lvl="1">
              <a:spcAft>
                <a:spcPts val="1200"/>
              </a:spcAft>
            </a:pPr>
            <a:r>
              <a:rPr lang="en-US" sz="2800" dirty="0"/>
              <a:t>Update Management</a:t>
            </a:r>
          </a:p>
          <a:p>
            <a:pPr lvl="1">
              <a:spcAft>
                <a:spcPts val="1200"/>
              </a:spcAft>
            </a:pPr>
            <a:r>
              <a:rPr lang="en-US" sz="2800" dirty="0"/>
              <a:t>State Configuration (DSC)</a:t>
            </a:r>
          </a:p>
        </p:txBody>
      </p:sp>
    </p:spTree>
    <p:extLst>
      <p:ext uri="{BB962C8B-B14F-4D97-AF65-F5344CB8AC3E}">
        <p14:creationId xmlns:p14="http://schemas.microsoft.com/office/powerpoint/2010/main" val="2264634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545364"/>
          </a:xfrm>
        </p:spPr>
        <p:txBody>
          <a:bodyPr/>
          <a:lstStyle/>
          <a:p>
            <a:pPr marL="0" indent="0">
              <a:spcAft>
                <a:spcPts val="600"/>
              </a:spcAft>
              <a:buNone/>
            </a:pPr>
            <a:r>
              <a:rPr lang="en-US" sz="3600" dirty="0"/>
              <a:t>Cloud operators</a:t>
            </a:r>
          </a:p>
          <a:p>
            <a:pPr lvl="1">
              <a:spcAft>
                <a:spcPts val="600"/>
              </a:spcAft>
            </a:pPr>
            <a:r>
              <a:rPr lang="en-US" sz="2800" dirty="0"/>
              <a:t>FT will act in this role as the Service Provider.</a:t>
            </a:r>
          </a:p>
          <a:p>
            <a:pPr lvl="1">
              <a:spcAft>
                <a:spcPts val="600"/>
              </a:spcAft>
            </a:pPr>
            <a:r>
              <a:rPr lang="en-US" sz="2800" dirty="0"/>
              <a:t>Through the delegated providers model, Contoso and Fabrikam IT staff will be able to create delegated offers and plans</a:t>
            </a:r>
          </a:p>
          <a:p>
            <a:pPr lvl="1">
              <a:spcAft>
                <a:spcPts val="600"/>
              </a:spcAft>
            </a:pPr>
            <a:r>
              <a:rPr lang="en-US" sz="2800" dirty="0"/>
              <a:t>FT will be able to leverage built-in and custom Role Based Access Control roles to provide restricted access to the Azure Stack Hub Admin portal to Contoso and Fabrikam staff</a:t>
            </a:r>
          </a:p>
          <a:p>
            <a:pPr marL="0" indent="0">
              <a:spcAft>
                <a:spcPts val="600"/>
              </a:spcAft>
              <a:buNone/>
            </a:pPr>
            <a:r>
              <a:rPr lang="en-US" sz="3600" dirty="0"/>
              <a:t>Regions</a:t>
            </a:r>
          </a:p>
          <a:p>
            <a:pPr lvl="1">
              <a:spcAft>
                <a:spcPts val="600"/>
              </a:spcAft>
            </a:pPr>
            <a:r>
              <a:rPr lang="en-US" sz="2800" dirty="0"/>
              <a:t>One Azure Stack Hub region will be created in the FT Dallas datacenter.</a:t>
            </a:r>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3920304"/>
          </a:xfrm>
        </p:spPr>
        <p:txBody>
          <a:bodyPr/>
          <a:lstStyle/>
          <a:p>
            <a:pPr marL="0" indent="0">
              <a:spcAft>
                <a:spcPts val="600"/>
              </a:spcAft>
              <a:buNone/>
            </a:pPr>
            <a:r>
              <a:rPr lang="en-US" sz="3600" dirty="0"/>
              <a:t>Tenants</a:t>
            </a:r>
          </a:p>
          <a:p>
            <a:pPr lvl="1">
              <a:spcAft>
                <a:spcPts val="600"/>
              </a:spcAft>
            </a:pPr>
            <a:r>
              <a:rPr lang="en-US" sz="2800" dirty="0"/>
              <a:t>Contoso will be setup as the primary tenant</a:t>
            </a:r>
          </a:p>
          <a:p>
            <a:pPr lvl="1">
              <a:spcAft>
                <a:spcPts val="600"/>
              </a:spcAft>
            </a:pPr>
            <a:r>
              <a:rPr lang="en-US" sz="2800" dirty="0"/>
              <a:t>To accommodate requirements for integration with Fabrikam Azure Active Directory, FT will implement multi-tenant Azure Stack Hub topology.</a:t>
            </a:r>
          </a:p>
          <a:p>
            <a:pPr lvl="1">
              <a:spcAft>
                <a:spcPts val="600"/>
              </a:spcAft>
            </a:pPr>
            <a:r>
              <a:rPr lang="en-US" sz="2800" dirty="0"/>
              <a:t>The same topology can be further extended to include other tenants as Contoso grows its business</a:t>
            </a:r>
          </a:p>
          <a:p>
            <a:pPr lvl="1"/>
            <a:endParaRPr lang="en-US" sz="2032" dirty="0"/>
          </a:p>
        </p:txBody>
      </p:sp>
    </p:spTree>
    <p:extLst>
      <p:ext uri="{BB962C8B-B14F-4D97-AF65-F5344CB8AC3E}">
        <p14:creationId xmlns:p14="http://schemas.microsoft.com/office/powerpoint/2010/main" val="295210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770811"/>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and consistent operational model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6440225"/>
          </a:xfrm>
        </p:spPr>
        <p:txBody>
          <a:bodyPr/>
          <a:lstStyle/>
          <a:p>
            <a:pPr marL="0" indent="0">
              <a:spcAft>
                <a:spcPts val="600"/>
              </a:spcAft>
              <a:buNone/>
            </a:pPr>
            <a:r>
              <a:rPr lang="en-US" sz="3600" dirty="0"/>
              <a:t>Subscriptions</a:t>
            </a:r>
          </a:p>
          <a:p>
            <a:pPr lvl="1">
              <a:spcAft>
                <a:spcPts val="600"/>
              </a:spcAft>
            </a:pPr>
            <a:r>
              <a:rPr lang="en-US" sz="2800" dirty="0"/>
              <a:t>The Azure Stack Hub environment will contain multiple subscriptions. </a:t>
            </a:r>
          </a:p>
          <a:p>
            <a:pPr lvl="1">
              <a:spcAft>
                <a:spcPts val="600"/>
              </a:spcAft>
            </a:pPr>
            <a:r>
              <a:rPr lang="en-US" sz="2800" dirty="0"/>
              <a:t>Distinct subscriptions will facilitate cost allocation and chargeback processes.</a:t>
            </a:r>
            <a:endParaRPr lang="en-US" sz="2032" dirty="0"/>
          </a:p>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3568669"/>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Azure App Service RP will be installed and made available.</a:t>
            </a:r>
            <a:endParaRPr lang="en-US" sz="2800" dirty="0">
              <a:cs typeface="Segoe UI Semilight"/>
            </a:endParaRPr>
          </a:p>
          <a:p>
            <a:pPr lvl="1"/>
            <a:r>
              <a:rPr lang="en-US" sz="2800" dirty="0"/>
              <a:t>The Windows Server 2019 and SQL IaaS Extension for Azure Stack Hub will all be enabled through the Azure Stack Hub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taxonomy of creating an Azure Stack offering is depicted. Included in the image is the region, tenant, subscription, offer, plan and services.">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 Hub.</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pic>
        <p:nvPicPr>
          <p:cNvPr id="7" name="Picture 6">
            <a:extLst>
              <a:ext uri="{FF2B5EF4-FFF2-40B4-BE49-F238E27FC236}">
                <a16:creationId xmlns:a16="http://schemas.microsoft.com/office/drawing/2014/main" id="{8C541AF4-D001-426F-81D4-C8594B9F4DDA}"/>
              </a:ext>
              <a:ext uri="{C183D7F6-B498-43B3-948B-1728B52AA6E4}">
                <adec:decorative xmlns:adec="http://schemas.microsoft.com/office/drawing/2017/decorative" val="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pic>
        <p:nvPicPr>
          <p:cNvPr id="5" name="Picture 4">
            <a:extLst>
              <a:ext uri="{FF2B5EF4-FFF2-40B4-BE49-F238E27FC236}">
                <a16:creationId xmlns:a16="http://schemas.microsoft.com/office/drawing/2014/main" id="{91898400-8E09-4BC6-B908-5D552E09DE7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Hub and another S2S Gateway between the Azure Stack Hub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16729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Customer Data SQL Server database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Server database containing the customer information will be hosted in each of the Azure Stack Hub regions in the FT datacenters. The data will not traverse or be stored in the Global Azure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17988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Majority of the services that form the proposed solution in both Global Azure cloud and Azure Stack Hub are implemented as PaaS services. To manage operating system updates on virtual machines hosting SQL Server instances, Contoso can leverage Azure Automation Update Management. Automated installation of SQL Server specific patches can be implemented by using SQL IaaS Extensions for Azure Stack Hub, available from Azure Stack Hub Marketplace.</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057146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17988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Having to manage multiple environments is bound to increase administrative overhead. Is there really a consistent approach we can use in hybrid scenarios?</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Contoso will consider implementing Azure Arc for Servers (once it reaches General Availability). This will allow management of Windows and Linux servers residing in on-premises environments and hosted by 3rd party service providers in the manner similar to that applicable to Azure VMs. These features include Azure Policy-based guest configuration, tags, support for resource-context access to Log Analytics logs, as well as deployment of and management via Azure VM extensions.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099705"/>
            <a:ext cx="11720596" cy="572156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I'm confused about the differences between different Azure Stack portfolio offerings. Would Azure Stack HCI, Azure Stack Hub, or Azure Stack Edge help us accomplish our objectives with the least amount of administrative overhead?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cs typeface="Segoe UI Semilight" panose="020B0402040204020203" pitchFamily="34" charset="0"/>
              </a:rPr>
              <a:t>Azure Stack Hub uses the same underlying technologies as Azure Global cloud, which includes the core IaaS, SaaS, and PaaS capabilities.</a:t>
            </a:r>
          </a:p>
          <a:p>
            <a:pPr>
              <a:lnSpc>
                <a:spcPct val="90000"/>
              </a:lnSpc>
              <a:spcAft>
                <a:spcPts val="600"/>
              </a:spcAft>
            </a:pPr>
            <a:r>
              <a:rPr lang="en-US" sz="2800" dirty="0">
                <a:gradFill>
                  <a:gsLst>
                    <a:gs pos="2917">
                      <a:schemeClr val="tx1"/>
                    </a:gs>
                    <a:gs pos="30000">
                      <a:schemeClr val="tx1"/>
                    </a:gs>
                  </a:gsLst>
                  <a:lin ang="5400000" scaled="0"/>
                </a:gradFill>
                <a:cs typeface="Segoe UI Semilight" panose="020B0402040204020203" pitchFamily="34" charset="0"/>
              </a:rPr>
              <a:t>Azure Stack HCI solutions facilitates implementing and management of virtual machines in a Microsoft-validated, on-premises HCI deployments.</a:t>
            </a:r>
          </a:p>
          <a:p>
            <a:pPr>
              <a:lnSpc>
                <a:spcPct val="90000"/>
              </a:lnSpc>
              <a:spcAft>
                <a:spcPts val="600"/>
              </a:spcAft>
            </a:pPr>
            <a:r>
              <a:rPr lang="en-US" sz="2800" dirty="0">
                <a:gradFill>
                  <a:gsLst>
                    <a:gs pos="2917">
                      <a:schemeClr val="tx1"/>
                    </a:gs>
                    <a:gs pos="30000">
                      <a:schemeClr val="tx1"/>
                    </a:gs>
                  </a:gsLst>
                  <a:lin ang="5400000" scaled="0"/>
                </a:gradFill>
                <a:cs typeface="Segoe UI Semilight" panose="020B0402040204020203" pitchFamily="34" charset="0"/>
              </a:rPr>
              <a:t>Azure Stack Edge is an AI-enabled, Microsoft-provided edge computing device with network data transfer capabilities, which primary use cases involve ML inferencing preprocessing of data before sending it to Azure.</a:t>
            </a:r>
          </a:p>
        </p:txBody>
      </p:sp>
    </p:spTree>
    <p:extLst>
      <p:ext uri="{BB962C8B-B14F-4D97-AF65-F5344CB8AC3E}">
        <p14:creationId xmlns:p14="http://schemas.microsoft.com/office/powerpoint/2010/main" val="356443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906232"/>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recently acquired Fabrikam, a financial analytics company based in Houston, TX.</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Fabrikam has already its Azure AD tenant and significant experience in working with Azure</a:t>
            </a:r>
          </a:p>
          <a:p>
            <a:pPr marL="571500" indent="-571500">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wants to leverage Fabrikam’s experience and provide its IT staff a sufficient level of autonomy in managing computing resources.</a:t>
            </a:r>
          </a:p>
          <a:p>
            <a:pPr marL="0" indent="0">
              <a:buNone/>
            </a:pPr>
            <a:endParaRPr lang="en-US" sz="3200" i="1" dirty="0"/>
          </a:p>
        </p:txBody>
      </p:sp>
    </p:spTree>
    <p:extLst>
      <p:ext uri="{BB962C8B-B14F-4D97-AF65-F5344CB8AC3E}">
        <p14:creationId xmlns:p14="http://schemas.microsoft.com/office/powerpoint/2010/main" val="292498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481501"/>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acknowledged that the existing application architecture is designed for running on Windows virtual machines, but PaaS is the future they envision. How should they transition to this model?</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for data that can be transferred to Azure Global or to SQL database service in Azure Stack Hub.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4042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Do any of Azure Stack portfolio offerings accommodate this approach or do we have to develop and support two distinct operational models?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if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792081"/>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has already its own Azure Active Directory tenant. Will it be necessary to create duplicate accounts for Fabrikam users?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There is no need for creating duplicate accounts for Fabrikam users. When using Azure Active Directory as the identity provider, Azure Stack Hub supports multi-tenant topology. Once implemented, the topology allows users from different Azure Active Directory tenants provision and access Azure Stack Hub offers directly from the Azure Stack Hub User portal. When using Active Directory Federation Services (AD FS) as the identity provider, multi-tenancy can be provided through federation trusts.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95015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Hub.  We can move forward with our project timelines.</a:t>
            </a:r>
            <a:endParaRPr lang="en-US" sz="3600" dirty="0"/>
          </a:p>
          <a:p>
            <a:pPr marL="0" indent="0">
              <a:buNone/>
            </a:pPr>
            <a:endParaRPr lang="en-US" sz="3600" dirty="0"/>
          </a:p>
          <a:p>
            <a:pPr marL="0" indent="0">
              <a:buNone/>
            </a:pPr>
            <a:r>
              <a:rPr lang="en-US" sz="3600" dirty="0"/>
              <a:t>				- </a:t>
            </a:r>
            <a:r>
              <a:rPr lang="en-US" sz="3600" i="1" dirty="0"/>
              <a:t>CTO,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6112443"/>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Contoso wants to integrate Fabrikam’s internal apps to process and analyze data used by its mortgage application.</a:t>
            </a:r>
          </a:p>
          <a:p>
            <a:pPr marL="0" indent="0">
              <a:spcAft>
                <a:spcPts val="600"/>
              </a:spcAft>
              <a:buNone/>
            </a:pPr>
            <a:endParaRPr lang="en-US" sz="3200" dirty="0">
              <a:gradFill>
                <a:gsLst>
                  <a:gs pos="2917">
                    <a:schemeClr val="tx1"/>
                  </a:gs>
                  <a:gs pos="30000">
                    <a:schemeClr val="tx1"/>
                  </a:gs>
                </a:gsLst>
                <a:lin ang="5400000" scaled="0"/>
              </a:gradFill>
            </a:endParaRP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5038302"/>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datacenter (production) and Contoso's Tulsa datacenter (DR)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776692"/>
          </a:xfrm>
        </p:spPr>
        <p:txBody>
          <a:bodyPr/>
          <a:lstStyle/>
          <a:p>
            <a:pPr>
              <a:spcAft>
                <a:spcPts val="600"/>
              </a:spcAft>
            </a:pPr>
            <a:r>
              <a:rPr lang="en-US" sz="3200" dirty="0">
                <a:gradFill>
                  <a:gsLst>
                    <a:gs pos="2917">
                      <a:schemeClr val="tx1"/>
                    </a:gs>
                    <a:gs pos="30000">
                      <a:schemeClr val="tx1"/>
                    </a:gs>
                  </a:gsLst>
                  <a:lin ang="5400000" scaled="0"/>
                </a:gradFill>
              </a:rPr>
              <a:t>Consumer facing mortgage application high-availability:</a:t>
            </a:r>
          </a:p>
          <a:p>
            <a:pPr marL="914400" lvl="1" indent="-457200">
              <a:spcAft>
                <a:spcPts val="600"/>
              </a:spcAft>
            </a:pPr>
            <a:r>
              <a:rPr lang="en-US" sz="2800" dirty="0">
                <a:gradFill>
                  <a:gsLst>
                    <a:gs pos="2917">
                      <a:schemeClr val="tx1"/>
                    </a:gs>
                    <a:gs pos="30000">
                      <a:schemeClr val="tx1"/>
                    </a:gs>
                  </a:gsLst>
                  <a:lin ang="5400000" scaled="0"/>
                </a:gradFill>
              </a:rPr>
              <a:t>Load balanced web tier with two VMs</a:t>
            </a:r>
          </a:p>
          <a:p>
            <a:pPr marL="914400" lvl="1" indent="-457200">
              <a:spcAft>
                <a:spcPts val="600"/>
              </a:spcAft>
            </a:pPr>
            <a:r>
              <a:rPr lang="en-US" sz="2800" dirty="0">
                <a:gradFill>
                  <a:gsLst>
                    <a:gs pos="2917">
                      <a:schemeClr val="tx1"/>
                    </a:gs>
                    <a:gs pos="30000">
                      <a:schemeClr val="tx1"/>
                    </a:gs>
                  </a:gsLst>
                  <a:lin ang="5400000" scaled="0"/>
                </a:gradFill>
              </a:rPr>
              <a:t>Multiple application server VMs</a:t>
            </a:r>
          </a:p>
          <a:p>
            <a:pPr marL="914400" lvl="1" indent="-457200">
              <a:spcAft>
                <a:spcPts val="600"/>
              </a:spcAft>
            </a:pPr>
            <a:r>
              <a:rPr lang="en-US" sz="2800" dirty="0">
                <a:gradFill>
                  <a:gsLst>
                    <a:gs pos="2917">
                      <a:schemeClr val="tx1"/>
                    </a:gs>
                    <a:gs pos="30000">
                      <a:schemeClr val="tx1"/>
                    </a:gs>
                  </a:gsLst>
                  <a:lin ang="5400000" scaled="0"/>
                </a:gradFill>
              </a:rPr>
              <a:t>Three VMs in a SQL Server Always On Availability Group cluster with the synchronous commit mode.</a:t>
            </a:r>
          </a:p>
          <a:p>
            <a:pPr>
              <a:spcAft>
                <a:spcPts val="600"/>
              </a:spcAft>
            </a:pPr>
            <a:r>
              <a:rPr lang="en-US" sz="3200" dirty="0">
                <a:gradFill>
                  <a:gsLst>
                    <a:gs pos="2917">
                      <a:schemeClr val="tx1"/>
                    </a:gs>
                    <a:gs pos="30000">
                      <a:schemeClr val="tx1"/>
                    </a:gs>
                  </a:gsLst>
                  <a:lin ang="5400000" scaled="0"/>
                </a:gradFill>
              </a:rPr>
              <a:t>Consumer facing mortgage application disaster recovery:</a:t>
            </a:r>
          </a:p>
          <a:p>
            <a:pPr marL="914400" lvl="1" indent="-457200">
              <a:spcAft>
                <a:spcPts val="600"/>
              </a:spcAft>
            </a:pPr>
            <a:r>
              <a:rPr lang="en-US" sz="2800" dirty="0">
                <a:gradFill>
                  <a:gsLst>
                    <a:gs pos="2917">
                      <a:schemeClr val="tx1"/>
                    </a:gs>
                    <a:gs pos="30000">
                      <a:schemeClr val="tx1"/>
                    </a:gs>
                  </a:gsLst>
                  <a:lin ang="5400000" scaled="0"/>
                </a:gradFill>
              </a:rPr>
              <a:t>Application and web tier matching production</a:t>
            </a:r>
          </a:p>
          <a:p>
            <a:pPr marL="914400" lvl="1" indent="-457200">
              <a:spcAft>
                <a:spcPts val="600"/>
              </a:spcAft>
            </a:pPr>
            <a:r>
              <a:rPr lang="en-US" sz="2800" dirty="0">
                <a:gradFill>
                  <a:gsLst>
                    <a:gs pos="2917">
                      <a:schemeClr val="tx1"/>
                    </a:gs>
                    <a:gs pos="30000">
                      <a:schemeClr val="tx1"/>
                    </a:gs>
                  </a:gsLst>
                  <a:lin ang="5400000" scaled="0"/>
                </a:gradFill>
              </a:rPr>
              <a:t>SQL Server hosting the replicas of production databases using transactional replication with Always On-based publisher </a:t>
            </a:r>
          </a:p>
        </p:txBody>
      </p:sp>
    </p:spTree>
    <p:extLst>
      <p:ext uri="{BB962C8B-B14F-4D97-AF65-F5344CB8AC3E}">
        <p14:creationId xmlns:p14="http://schemas.microsoft.com/office/powerpoint/2010/main" val="2204819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7770</TotalTime>
  <Words>4331</Words>
  <Application>Microsoft Office PowerPoint</Application>
  <PresentationFormat>Widescreen</PresentationFormat>
  <Paragraphs>393</Paragraphs>
  <Slides>54</Slides>
  <Notes>54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54</vt:i4>
      </vt:variant>
    </vt:vector>
  </HeadingPairs>
  <TitlesOfParts>
    <vt:vector size="63"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 Contoso Financial  </vt:lpstr>
      <vt:lpstr>Customer situation - Contoso Financial   </vt:lpstr>
      <vt:lpstr>Customer situation - Contoso Financial   </vt:lpstr>
      <vt:lpstr>Customer situation - Contoso Financial   </vt:lpstr>
      <vt:lpstr>Customer situation - Contoso Financial   </vt:lpstr>
      <vt:lpstr>Customer situation </vt:lpstr>
      <vt:lpstr>Customer situation - Contoso Financial  </vt:lpstr>
      <vt:lpstr>Customer situation - Contoso Financial   </vt:lpstr>
      <vt:lpstr>Customer needs </vt:lpstr>
      <vt:lpstr>Customer needs </vt:lpstr>
      <vt:lpstr>Customer needs </vt:lpstr>
      <vt:lpstr>Customer needs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management </vt:lpstr>
      <vt:lpstr>Preferred solution: Azure Stack Hub taxonomy </vt:lpstr>
      <vt:lpstr>Preferred solution: Azure Stack Hub taxonomy </vt:lpstr>
      <vt:lpstr>Preferred solution: Azure Stack Hub taxonomy </vt:lpstr>
      <vt:lpstr>Preferred solution: Azure Stack Hub taxonomy </vt:lpstr>
      <vt:lpstr>Preferred solution: Azure Stack Hub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Marcin Policht</cp:lastModifiedBy>
  <cp:revision>216</cp:revision>
  <dcterms:created xsi:type="dcterms:W3CDTF">2016-01-21T23:17:09Z</dcterms:created>
  <dcterms:modified xsi:type="dcterms:W3CDTF">2020-06-30T18:48:39Z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