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01a8c64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01a8c64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01a8c64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01a8c64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01a8c64a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01a8c64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1a8c64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1a8c64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1a8c64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1a8c64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01a8c64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01a8c64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01a8c64a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01a8c64a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6995100" y="4692450"/>
            <a:ext cx="2148900" cy="42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By Polianna Moraes</a:t>
            </a:r>
            <a:endParaRPr sz="1200"/>
          </a:p>
        </p:txBody>
      </p:sp>
      <p:sp>
        <p:nvSpPr>
          <p:cNvPr id="86" name="Google Shape;86;p13"/>
          <p:cNvSpPr txBox="1"/>
          <p:nvPr>
            <p:ph type="title"/>
          </p:nvPr>
        </p:nvSpPr>
        <p:spPr>
          <a:xfrm>
            <a:off x="2549400" y="27750"/>
            <a:ext cx="4045200" cy="50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t>UK Gender Pay </a:t>
            </a:r>
            <a:endParaRPr b="1" sz="4500"/>
          </a:p>
          <a:p>
            <a:pPr indent="0" lvl="0" marL="0" rtl="0" algn="ctr">
              <a:spcBef>
                <a:spcPts val="0"/>
              </a:spcBef>
              <a:spcAft>
                <a:spcPts val="0"/>
              </a:spcAft>
              <a:buNone/>
            </a:pPr>
            <a:r>
              <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t/>
            </a:r>
            <a:endParaRPr b="1" sz="3200"/>
          </a:p>
          <a:p>
            <a:pPr indent="0" lvl="0" marL="0" rtl="0" algn="l">
              <a:spcBef>
                <a:spcPts val="0"/>
              </a:spcBef>
              <a:spcAft>
                <a:spcPts val="0"/>
              </a:spcAft>
              <a:buNone/>
            </a:pPr>
            <a:r>
              <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rPr b="1" lang="en" sz="4500"/>
              <a:t>Gap</a:t>
            </a:r>
            <a:endParaRPr b="1" sz="4500"/>
          </a:p>
        </p:txBody>
      </p:sp>
      <p:cxnSp>
        <p:nvCxnSpPr>
          <p:cNvPr id="87" name="Google Shape;87;p13"/>
          <p:cNvCxnSpPr/>
          <p:nvPr/>
        </p:nvCxnSpPr>
        <p:spPr>
          <a:xfrm>
            <a:off x="4559850" y="1168700"/>
            <a:ext cx="24300" cy="25323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552575" y="176713"/>
            <a:ext cx="6038850" cy="4162425"/>
          </a:xfrm>
          <a:prstGeom prst="rect">
            <a:avLst/>
          </a:prstGeom>
          <a:noFill/>
          <a:ln>
            <a:noFill/>
          </a:ln>
        </p:spPr>
      </p:pic>
      <p:sp>
        <p:nvSpPr>
          <p:cNvPr id="93" name="Google Shape;93;p14"/>
          <p:cNvSpPr txBox="1"/>
          <p:nvPr/>
        </p:nvSpPr>
        <p:spPr>
          <a:xfrm>
            <a:off x="1450050" y="4382625"/>
            <a:ext cx="625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From the 1074 companies, 8885 pay more to men (87%)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and just 99 (1%) pay </a:t>
            </a:r>
            <a:r>
              <a:rPr lang="en">
                <a:latin typeface="Roboto"/>
                <a:ea typeface="Roboto"/>
                <a:cs typeface="Roboto"/>
                <a:sym typeface="Roboto"/>
              </a:rPr>
              <a:t>equally</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65825" y="453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40% companies are Football Clubs</a:t>
            </a:r>
            <a:endParaRPr sz="1400">
              <a:solidFill>
                <a:srgbClr val="000000"/>
              </a:solidFill>
            </a:endParaRPr>
          </a:p>
          <a:p>
            <a:pPr indent="0" lvl="0" marL="0" rtl="0" algn="l">
              <a:spcBef>
                <a:spcPts val="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1427863" y="397438"/>
            <a:ext cx="6288275" cy="382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1202100" y="388725"/>
            <a:ext cx="6739800" cy="4149600"/>
          </a:xfrm>
          <a:prstGeom prst="rect">
            <a:avLst/>
          </a:prstGeom>
          <a:noFill/>
          <a:ln>
            <a:noFill/>
          </a:ln>
        </p:spPr>
      </p:pic>
      <p:sp>
        <p:nvSpPr>
          <p:cNvPr id="105" name="Google Shape;105;p16"/>
          <p:cNvSpPr txBox="1"/>
          <p:nvPr>
            <p:ph type="title"/>
          </p:nvPr>
        </p:nvSpPr>
        <p:spPr>
          <a:xfrm>
            <a:off x="623400" y="4538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Some </a:t>
            </a:r>
            <a:r>
              <a:rPr lang="en" sz="1400">
                <a:solidFill>
                  <a:srgbClr val="000000"/>
                </a:solidFill>
              </a:rPr>
              <a:t>hypotheses, like company size, didn't affect the average pay per hour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23400" y="43706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We can see the difference in sector that is </a:t>
            </a:r>
            <a:r>
              <a:rPr lang="en" sz="1400">
                <a:solidFill>
                  <a:srgbClr val="000000"/>
                </a:solidFill>
              </a:rPr>
              <a:t>predominant</a:t>
            </a:r>
            <a:r>
              <a:rPr lang="en" sz="1400">
                <a:solidFill>
                  <a:srgbClr val="000000"/>
                </a:solidFill>
              </a:rPr>
              <a:t> male (bank) versus female (school)</a:t>
            </a:r>
            <a:endParaRPr/>
          </a:p>
        </p:txBody>
      </p:sp>
      <p:pic>
        <p:nvPicPr>
          <p:cNvPr id="111" name="Google Shape;111;p17"/>
          <p:cNvPicPr preferRelativeResize="0"/>
          <p:nvPr/>
        </p:nvPicPr>
        <p:blipFill>
          <a:blip r:embed="rId3">
            <a:alphaModFix/>
          </a:blip>
          <a:stretch>
            <a:fillRect/>
          </a:stretch>
        </p:blipFill>
        <p:spPr>
          <a:xfrm>
            <a:off x="1318875" y="249800"/>
            <a:ext cx="6506250" cy="379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77925" y="347175"/>
            <a:ext cx="6788150" cy="3613425"/>
          </a:xfrm>
          <a:prstGeom prst="rect">
            <a:avLst/>
          </a:prstGeom>
          <a:noFill/>
          <a:ln>
            <a:noFill/>
          </a:ln>
        </p:spPr>
      </p:pic>
      <p:sp>
        <p:nvSpPr>
          <p:cNvPr id="117" name="Google Shape;117;p18"/>
          <p:cNvSpPr txBox="1"/>
          <p:nvPr/>
        </p:nvSpPr>
        <p:spPr>
          <a:xfrm>
            <a:off x="1450050" y="4382625"/>
            <a:ext cx="625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There were more women </a:t>
            </a:r>
            <a:r>
              <a:rPr lang="en">
                <a:latin typeface="Roboto"/>
                <a:ea typeface="Roboto"/>
                <a:cs typeface="Roboto"/>
                <a:sym typeface="Roboto"/>
              </a:rPr>
              <a:t>receiving in the lowest quartile and more men receiving in the top quartile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Considerations</a:t>
            </a:r>
            <a:endParaRPr/>
          </a:p>
        </p:txBody>
      </p:sp>
      <p:sp>
        <p:nvSpPr>
          <p:cNvPr id="123" name="Google Shape;123;p19"/>
          <p:cNvSpPr txBox="1"/>
          <p:nvPr>
            <p:ph type="title"/>
          </p:nvPr>
        </p:nvSpPr>
        <p:spPr>
          <a:xfrm>
            <a:off x="311700" y="1017800"/>
            <a:ext cx="8520600" cy="38301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Char char="-"/>
            </a:pPr>
            <a:r>
              <a:rPr lang="en" sz="1400">
                <a:solidFill>
                  <a:srgbClr val="000000"/>
                </a:solidFill>
              </a:rPr>
              <a:t>The dataset could have more meaning information instead calculations, like sectors, city and the mean salarial for company (women </a:t>
            </a:r>
            <a:r>
              <a:rPr lang="en" sz="1400">
                <a:solidFill>
                  <a:srgbClr val="000000"/>
                </a:solidFill>
              </a:rPr>
              <a:t>receiving 184% more than man in some companies is not necessarily being well pay compare with the men that receive 100% in the other edge).</a:t>
            </a:r>
            <a:endParaRPr sz="1400">
              <a:solidFill>
                <a:srgbClr val="000000"/>
              </a:solidFill>
            </a:endParaRPr>
          </a:p>
          <a:p>
            <a:pPr indent="0" lvl="0" marL="457200" rtl="0" algn="ctr">
              <a:spcBef>
                <a:spcPts val="0"/>
              </a:spcBef>
              <a:spcAft>
                <a:spcPts val="0"/>
              </a:spcAft>
              <a:buNone/>
            </a:pPr>
            <a:r>
              <a:t/>
            </a:r>
            <a:endParaRPr sz="1400">
              <a:solidFill>
                <a:srgbClr val="000000"/>
              </a:solidFill>
            </a:endParaRPr>
          </a:p>
          <a:p>
            <a:pPr indent="-317500" lvl="0" marL="457200" rtl="0" algn="ctr">
              <a:spcBef>
                <a:spcPts val="0"/>
              </a:spcBef>
              <a:spcAft>
                <a:spcPts val="0"/>
              </a:spcAft>
              <a:buClr>
                <a:srgbClr val="000000"/>
              </a:buClr>
              <a:buSzPts val="1400"/>
              <a:buChar char="-"/>
            </a:pPr>
            <a:r>
              <a:rPr lang="en" sz="1400">
                <a:solidFill>
                  <a:srgbClr val="000000"/>
                </a:solidFill>
              </a:rPr>
              <a:t>The data is submitted by company and they can post wrong data and it is not revised, making unclear  for, example, some zero values.</a:t>
            </a:r>
            <a:endParaRPr sz="1400">
              <a:solidFill>
                <a:srgbClr val="000000"/>
              </a:solidFill>
            </a:endParaRPr>
          </a:p>
          <a:p>
            <a:pPr indent="0" lvl="0" marL="457200" rtl="0" algn="ctr">
              <a:spcBef>
                <a:spcPts val="0"/>
              </a:spcBef>
              <a:spcAft>
                <a:spcPts val="0"/>
              </a:spcAft>
              <a:buNone/>
            </a:pPr>
            <a:r>
              <a:t/>
            </a:r>
            <a:endParaRPr sz="1400">
              <a:solidFill>
                <a:srgbClr val="000000"/>
              </a:solidFill>
            </a:endParaRPr>
          </a:p>
          <a:p>
            <a:pPr indent="-317500" lvl="0" marL="457200" rtl="0" algn="ctr">
              <a:spcBef>
                <a:spcPts val="0"/>
              </a:spcBef>
              <a:spcAft>
                <a:spcPts val="0"/>
              </a:spcAft>
              <a:buClr>
                <a:srgbClr val="000000"/>
              </a:buClr>
              <a:buSzPts val="1400"/>
              <a:buChar char="-"/>
            </a:pPr>
            <a:r>
              <a:rPr lang="en" sz="1400">
                <a:solidFill>
                  <a:srgbClr val="000000"/>
                </a:solidFill>
              </a:rPr>
              <a:t>Some assumptions, like Region (London or outside) and Company Size didn't could be proved because is not affecting the average paid hourly.</a:t>
            </a:r>
            <a:endParaRPr sz="1400">
              <a:solidFill>
                <a:srgbClr val="000000"/>
              </a:solidFill>
            </a:endParaRPr>
          </a:p>
          <a:p>
            <a:pPr indent="-317500" lvl="0" marL="457200" rtl="0" algn="ctr">
              <a:spcBef>
                <a:spcPts val="0"/>
              </a:spcBef>
              <a:spcAft>
                <a:spcPts val="0"/>
              </a:spcAft>
              <a:buClr>
                <a:srgbClr val="000000"/>
              </a:buClr>
              <a:buSzPts val="1400"/>
              <a:buChar char="-"/>
            </a:pPr>
            <a:r>
              <a:rPr lang="en" sz="1400">
                <a:solidFill>
                  <a:srgbClr val="000000"/>
                </a:solidFill>
              </a:rPr>
              <a:t>Making the steps clear (using visual guide, video explaining how to calculate each values, instead text) can help companies improve they data and give more accuracy.</a:t>
            </a:r>
            <a:endParaRPr sz="1400">
              <a:solidFill>
                <a:srgbClr val="000000"/>
              </a:solidFill>
            </a:endParaRPr>
          </a:p>
          <a:p>
            <a:pPr indent="0" lvl="0" marL="457200" rtl="0" algn="ctr">
              <a:spcBef>
                <a:spcPts val="0"/>
              </a:spcBef>
              <a:spcAft>
                <a:spcPts val="0"/>
              </a:spcAft>
              <a:buNone/>
            </a:pPr>
            <a:r>
              <a:t/>
            </a:r>
            <a:endParaRPr sz="1400">
              <a:solidFill>
                <a:srgbClr val="000000"/>
              </a:solidFill>
            </a:endParaRPr>
          </a:p>
          <a:p>
            <a:pPr indent="-317500" lvl="0" marL="457200" rtl="0" algn="ctr">
              <a:spcBef>
                <a:spcPts val="0"/>
              </a:spcBef>
              <a:spcAft>
                <a:spcPts val="0"/>
              </a:spcAft>
              <a:buClr>
                <a:srgbClr val="000000"/>
              </a:buClr>
              <a:buSzPts val="1400"/>
              <a:buChar char="-"/>
            </a:pPr>
            <a:r>
              <a:rPr lang="en" sz="1400">
                <a:solidFill>
                  <a:srgbClr val="000000"/>
                </a:solidFill>
              </a:rPr>
              <a:t>We didn't use the quartiles reference, but when we look at the average per quartile, distributed by gender, we can see that the women receive better on lower quartile but decrease the pay when goes to the top quartile (where is the highest average pay)  as show the line trend on last slide.</a:t>
            </a:r>
            <a:endParaRPr sz="1400">
              <a:solidFill>
                <a:srgbClr val="000000"/>
              </a:solidFill>
            </a:endParaRPr>
          </a:p>
          <a:p>
            <a:pPr indent="0" lvl="0" marL="0" rtl="0" algn="ctr">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