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86" r:id="rId4"/>
    <p:sldId id="259" r:id="rId5"/>
    <p:sldId id="264" r:id="rId6"/>
    <p:sldId id="272" r:id="rId7"/>
    <p:sldId id="274" r:id="rId8"/>
    <p:sldId id="285" r:id="rId9"/>
    <p:sldId id="288" r:id="rId10"/>
    <p:sldId id="287" r:id="rId11"/>
    <p:sldId id="275" r:id="rId12"/>
    <p:sldId id="278" r:id="rId13"/>
    <p:sldId id="276" r:id="rId14"/>
    <p:sldId id="290" r:id="rId15"/>
    <p:sldId id="291" r:id="rId16"/>
    <p:sldId id="292" r:id="rId17"/>
    <p:sldId id="293" r:id="rId18"/>
    <p:sldId id="294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74"/>
            <p14:sldId id="285"/>
            <p14:sldId id="288"/>
            <p14:sldId id="287"/>
            <p14:sldId id="275"/>
            <p14:sldId id="278"/>
            <p14:sldId id="276"/>
            <p14:sldId id="290"/>
            <p14:sldId id="291"/>
            <p14:sldId id="292"/>
            <p14:sldId id="293"/>
            <p14:sldId id="294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51-8FDF-4D75-BD0A-762F996B99B3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E97FDA1-5B8D-4B8F-A022-5B6AFC3934EF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A01EB03-F41D-4554-8444-8D40020CC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74" y="1585978"/>
            <a:ext cx="7105451" cy="1714661"/>
          </a:xfrm>
          <a:prstGeom prst="rect">
            <a:avLst/>
          </a:prstGeom>
        </p:spPr>
      </p:pic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C078FE51-CD4F-46CB-85F0-7BE1D51E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384F72-7613-415E-A318-69FE35851FC9}"/>
              </a:ext>
            </a:extLst>
          </p:cNvPr>
          <p:cNvSpPr txBox="1"/>
          <p:nvPr/>
        </p:nvSpPr>
        <p:spPr>
          <a:xfrm>
            <a:off x="1196502" y="2101134"/>
            <a:ext cx="6157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Ipotesi Semplificative: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Approssimazione ellissoide oblato a sfera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Si trascurano i termini lineari di D(v)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Calcolo di Re a 20 °C, con </a:t>
            </a: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baseline="-25000" dirty="0">
                <a:solidFill>
                  <a:schemeClr val="bg1"/>
                </a:solidFill>
              </a:rPr>
              <a:t>acqua</a:t>
            </a:r>
            <a:r>
              <a:rPr lang="it-IT" dirty="0">
                <a:solidFill>
                  <a:schemeClr val="bg1"/>
                </a:solidFill>
              </a:rPr>
              <a:t> = 1030 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  <a:r>
              <a:rPr lang="it-IT" dirty="0">
                <a:solidFill>
                  <a:schemeClr val="bg1"/>
                </a:solidFill>
              </a:rPr>
              <a:t> e per una velocità di 0.3 m/s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Braccio dei momenti di drag calcolato su un raggio medio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E1D5A3-C649-422F-82B9-96DC80CB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87" y="2681351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8656E91-10C2-4D13-893A-1BFCC015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72" y="2714470"/>
            <a:ext cx="1407728" cy="62404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45" y="2687459"/>
            <a:ext cx="1723311" cy="60679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E81924-7413-47D3-AF98-9023CDA2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38294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0CE49EA-36D5-4BB5-9630-2FB58CEB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C0054DF-090E-4F9A-A1F9-8391F1F2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849B81-165A-41F4-B9FC-A325F2FC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0321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F1DAC45-3B84-4F56-B4B9-2226FC73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EDA97E-CA0A-4A9A-BA8D-15D349E8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63259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E9A888-0C83-4EB2-8771-BA45DF9C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7" name="Immagine 6" descr="Immagine che contiene portatile, tavolo, computer&#10;&#10;Descrizione generata automaticamente">
            <a:extLst>
              <a:ext uri="{FF2B5EF4-FFF2-40B4-BE49-F238E27FC236}">
                <a16:creationId xmlns:a16="http://schemas.microsoft.com/office/drawing/2014/main" id="{8E89FF0A-5B42-4C52-B253-DCB5B0FD1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r="7027"/>
          <a:stretch/>
        </p:blipFill>
        <p:spPr>
          <a:xfrm>
            <a:off x="2551522" y="1865066"/>
            <a:ext cx="7088956" cy="40610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2452747" y="1445691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0E71077-8B9C-41FA-BCD2-264C9A06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305853" y="5225062"/>
            <a:ext cx="5123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CB3AA30-5386-4CBD-944F-F8E88602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8885806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8885806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151133" y="5390078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E34DD8C-C22E-401C-850D-87FF016C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Segnali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B8A7BD-CB2C-4F46-8190-48823D2063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92" y="932364"/>
            <a:ext cx="3936528" cy="49932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Input: </a:t>
            </a:r>
            <a:r>
              <a:rPr lang="it-IT" sz="2400" b="1" dirty="0">
                <a:solidFill>
                  <a:schemeClr val="bg1"/>
                </a:solidFill>
              </a:rPr>
              <a:t>n</a:t>
            </a:r>
            <a:r>
              <a:rPr lang="it-IT" sz="2400" dirty="0">
                <a:solidFill>
                  <a:schemeClr val="bg1"/>
                </a:solidFill>
              </a:rPr>
              <a:t> vettore delle velocità desiderate delle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895D233-410D-4655-95F3-6905E581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4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30870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=&gt; </a:t>
            </a:r>
            <a:r>
              <a:rPr lang="it-IT" sz="2000" dirty="0" err="1">
                <a:solidFill>
                  <a:schemeClr val="bg1"/>
                </a:solidFill>
              </a:rPr>
              <a:t>roll</a:t>
            </a:r>
            <a:r>
              <a:rPr lang="it-IT" sz="2000" dirty="0">
                <a:solidFill>
                  <a:schemeClr val="bg1"/>
                </a:solidFill>
              </a:rPr>
              <a:t>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84590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65754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</a:t>
            </a:r>
          </a:p>
          <a:p>
            <a:r>
              <a:rPr lang="it-IT" dirty="0">
                <a:solidFill>
                  <a:schemeClr val="bg1"/>
                </a:solidFill>
              </a:rPr>
              <a:t>c = 0.19m</a:t>
            </a:r>
          </a:p>
          <a:p>
            <a:r>
              <a:rPr lang="it-IT" dirty="0">
                <a:solidFill>
                  <a:schemeClr val="bg1"/>
                </a:solidFill>
              </a:rPr>
              <a:t>V = 0.097m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Densità =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30006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389248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963997" y="165376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D96DC93-51B7-46C6-BF20-CF640800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D02D7A-10E4-4F0A-979C-2D3B42ED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713182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182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6" y="1358520"/>
            <a:ext cx="238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it-IT" dirty="0" err="1">
                <a:solidFill>
                  <a:schemeClr val="bg1"/>
                </a:solidFill>
              </a:rPr>
              <a:t>v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055625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096000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066775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9066776" y="1877739"/>
            <a:ext cx="0" cy="53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9675981" y="191182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8457703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4719832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5681616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7848630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8541254" y="2571604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541254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9201987" y="2190183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4716904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4901711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11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7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634330" y="1478136"/>
                <a:ext cx="2133276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30" y="1478136"/>
                <a:ext cx="2133276" cy="304186"/>
              </a:xfrm>
              <a:prstGeom prst="rect">
                <a:avLst/>
              </a:prstGeom>
              <a:blipFill>
                <a:blip r:embed="rId8"/>
                <a:stretch>
                  <a:fillRect l="-1143" r="-857" b="-1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05BBF32-A9EB-49C1-A9DB-C2645312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1637122" y="1506938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22" y="1506938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773233" y="2283272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233" y="2283272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782666" y="2952410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6" y="2952410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2951" r="-5747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4575467" y="2366597"/>
            <a:ext cx="27208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96" y="1456739"/>
            <a:ext cx="2600223" cy="2039390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28" y="3867564"/>
            <a:ext cx="4197293" cy="203939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70A0DFB-3589-4AF6-8C22-4D1F6A664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94" y="4064173"/>
            <a:ext cx="2938613" cy="828839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268227B2-7FBF-4EEB-8AC9-CE283E126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72" y="5124602"/>
            <a:ext cx="2351596" cy="30343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DEE8E4B-2B35-4172-AA68-9579BA000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7" y="4122542"/>
            <a:ext cx="2757134" cy="62857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ED05464-47CB-40EE-98CA-FF3142BC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24072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2051736" y="1373268"/>
            <a:ext cx="6382135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34828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52428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6864191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19659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28697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48089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6110144" y="2288218"/>
            <a:ext cx="2714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74277" y="4623189"/>
                <a:ext cx="23605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</m:t>
                      </m:r>
                      <m:r>
                        <a:rPr lang="it-IT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77" y="4623189"/>
                <a:ext cx="23605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21941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it-IT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1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9173790-63A6-4CF6-858B-4ED57AB67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9" y="3276044"/>
            <a:ext cx="1362959" cy="1623160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489FE85F-B88C-4FD5-9888-BA1BA589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80934" y="1248541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22355" y="2098257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5" y="2098257"/>
                <a:ext cx="4430129" cy="1311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3961217"/>
            <a:ext cx="4099915" cy="1714649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D01CC6BD-198F-4C84-AE83-7C743021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673</Words>
  <Application>Microsoft Office PowerPoint</Application>
  <PresentationFormat>Widescreen</PresentationFormat>
  <Paragraphs>227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Paolo Bonifati</cp:lastModifiedBy>
  <cp:revision>72</cp:revision>
  <dcterms:created xsi:type="dcterms:W3CDTF">2020-06-05T08:03:58Z</dcterms:created>
  <dcterms:modified xsi:type="dcterms:W3CDTF">2020-06-07T14:57:35Z</dcterms:modified>
</cp:coreProperties>
</file>