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6" r:id="rId4"/>
    <p:sldId id="259" r:id="rId5"/>
    <p:sldId id="264" r:id="rId6"/>
    <p:sldId id="272" r:id="rId7"/>
    <p:sldId id="295" r:id="rId8"/>
    <p:sldId id="274" r:id="rId9"/>
    <p:sldId id="285" r:id="rId10"/>
    <p:sldId id="288" r:id="rId11"/>
    <p:sldId id="287" r:id="rId12"/>
    <p:sldId id="275" r:id="rId13"/>
    <p:sldId id="278" r:id="rId14"/>
    <p:sldId id="276" r:id="rId15"/>
    <p:sldId id="300" r:id="rId16"/>
    <p:sldId id="299" r:id="rId17"/>
    <p:sldId id="297" r:id="rId18"/>
    <p:sldId id="296" r:id="rId19"/>
    <p:sldId id="290" r:id="rId20"/>
    <p:sldId id="291" r:id="rId21"/>
    <p:sldId id="292" r:id="rId22"/>
    <p:sldId id="293" r:id="rId23"/>
    <p:sldId id="294" r:id="rId24"/>
    <p:sldId id="284" r:id="rId25"/>
    <p:sldId id="298" r:id="rId26"/>
    <p:sldId id="303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95"/>
            <p14:sldId id="274"/>
            <p14:sldId id="285"/>
            <p14:sldId id="288"/>
            <p14:sldId id="287"/>
            <p14:sldId id="275"/>
            <p14:sldId id="278"/>
            <p14:sldId id="276"/>
            <p14:sldId id="300"/>
            <p14:sldId id="299"/>
            <p14:sldId id="297"/>
            <p14:sldId id="296"/>
            <p14:sldId id="290"/>
            <p14:sldId id="291"/>
            <p14:sldId id="292"/>
            <p14:sldId id="293"/>
            <p14:sldId id="294"/>
            <p14:sldId id="284"/>
            <p14:sldId id="298"/>
            <p14:sldId id="30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C00"/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21/06/2020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21/06/2020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88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2CA4-CF9F-4D6B-896C-705236384917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4D457AD-4150-436F-9174-87F56CCB189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16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gif"/><Relationship Id="rId4" Type="http://schemas.openxmlformats.org/officeDocument/2006/relationships/image" Target="../media/image17.png"/><Relationship Id="rId9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12" Type="http://schemas.openxmlformats.org/officeDocument/2006/relationships/image" Target="../media/image2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5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840907" y="1241852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4083768"/>
            <a:ext cx="4099915" cy="171464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965CF0-1951-40DD-831D-A95EA207AB0E}"/>
              </a:ext>
            </a:extLst>
          </p:cNvPr>
          <p:cNvSpPr txBox="1"/>
          <p:nvPr/>
        </p:nvSpPr>
        <p:spPr>
          <a:xfrm>
            <a:off x="10132947" y="313017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chemeClr val="bg1"/>
                </a:solidFill>
              </a:rPr>
              <a:t>Imlay</a:t>
            </a:r>
            <a:r>
              <a:rPr lang="it-IT" sz="1050" dirty="0">
                <a:solidFill>
                  <a:schemeClr val="bg1"/>
                </a:solidFill>
              </a:rPr>
              <a:t>, 1964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4A4696-0FE5-43E5-8DB2-82750D176E96}"/>
              </a:ext>
            </a:extLst>
          </p:cNvPr>
          <p:cNvSpPr txBox="1"/>
          <p:nvPr/>
        </p:nvSpPr>
        <p:spPr>
          <a:xfrm>
            <a:off x="3533998" y="3740600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Lamb, 1945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A01893-DAEE-4311-AFFE-98A287E8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096A661-325B-4706-ABC9-0C6A97255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34" y="1462933"/>
            <a:ext cx="7889132" cy="182172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F8711D-4C81-446A-BFC9-15237AC8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/>
              <p:nvPr/>
            </p:nvSpPr>
            <p:spPr>
              <a:xfrm>
                <a:off x="1196502" y="2101134"/>
                <a:ext cx="6157609" cy="215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</a:rPr>
                  <a:t>Ipotesi Semplificative: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Si trascurano i termini lineari di D(v)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Approssimazione ellissoide oblato a sfera liscia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Calcolo di Re a 20 °C,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𝑎𝑐𝑞𝑢𝑎</m:t>
                        </m:r>
                      </m:sub>
                    </m:sSub>
                    <m:r>
                      <m:rPr>
                        <m:nor/>
                      </m:rP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bg1"/>
                        </a:solidFill>
                      </a:rPr>
                      <m:t>= 1030 </m:t>
                    </m:r>
                    <m:f>
                      <m:f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e per una velocità di 0.3 m/s →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≅2∙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≅0,49</m:t>
                    </m:r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Braccio dei momenti di drag calcolato su un raggio medio (baricentro della semiellisse)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2" y="2101134"/>
                <a:ext cx="6157609" cy="2156360"/>
              </a:xfrm>
              <a:prstGeom prst="rect">
                <a:avLst/>
              </a:prstGeom>
              <a:blipFill>
                <a:blip r:embed="rId4"/>
                <a:stretch>
                  <a:fillRect l="-891" t="-1416" r="-594" b="-39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716949"/>
            <a:ext cx="11044286" cy="1123148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258A93B-DC81-4A28-9D9B-DB918C94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5" y="2711415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22" y="2655375"/>
            <a:ext cx="1802084" cy="63453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pic>
        <p:nvPicPr>
          <p:cNvPr id="13" name="Immagine 1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43060116-7A16-4D7A-A458-1C33CC773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98" y="2691540"/>
            <a:ext cx="1465602" cy="606799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7F117E-DCAA-45EB-9315-286A3870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8C7552E-B4BB-4DCA-9805-B3579B317E11}"/>
              </a:ext>
            </a:extLst>
          </p:cNvPr>
          <p:cNvSpPr/>
          <p:nvPr/>
        </p:nvSpPr>
        <p:spPr>
          <a:xfrm>
            <a:off x="1126055" y="3939754"/>
            <a:ext cx="2913285" cy="646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551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7468F4-7B0D-4946-A960-6D85D21C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6" y="1886517"/>
            <a:ext cx="10962267" cy="38551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460810-5A0F-4C91-89F9-7D27DB1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270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</a:t>
            </a:r>
            <a:r>
              <a:rPr lang="it-IT" sz="4000" b="1" dirty="0" err="1">
                <a:solidFill>
                  <a:schemeClr val="bg1"/>
                </a:solidFill>
              </a:rPr>
              <a:t>Thrusters</a:t>
            </a:r>
            <a:endParaRPr lang="it-IT" sz="4000" b="1" dirty="0">
              <a:solidFill>
                <a:schemeClr val="bg1"/>
              </a:solidFill>
            </a:endParaRP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1407B5-1DA9-4C18-AF77-013E096F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3" y="2792161"/>
            <a:ext cx="5077716" cy="20451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39F9C3-419C-4808-99DB-106981BA3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9997"/>
            <a:ext cx="5493597" cy="458942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BE8150-B75D-4DEF-A43A-0543361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061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Modello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B70A158-503D-4D26-A8E5-767A9004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1552979"/>
            <a:ext cx="11560542" cy="47324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18B3BCB-DA3C-4EE6-ADC0-3FCB2CFE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17977D-6FF7-4021-B646-8B111007C271}"/>
              </a:ext>
            </a:extLst>
          </p:cNvPr>
          <p:cNvSpPr txBox="1"/>
          <p:nvPr/>
        </p:nvSpPr>
        <p:spPr>
          <a:xfrm>
            <a:off x="829557" y="1837832"/>
            <a:ext cx="10765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Simulazioni su ciascun grado di libertà (con corrente nulla)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>
                <a:solidFill>
                  <a:schemeClr val="bg1"/>
                </a:solidFill>
              </a:rPr>
              <a:t>surge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1 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sway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 err="1">
                <a:solidFill>
                  <a:schemeClr val="bg1"/>
                </a:solidFill>
              </a:rPr>
              <a:t>yaw</a:t>
            </a:r>
            <a:r>
              <a:rPr lang="it-IT" sz="2400" dirty="0">
                <a:solidFill>
                  <a:schemeClr val="bg1"/>
                </a:solidFill>
              </a:rPr>
              <a:t> 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roll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4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pitch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5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heave</a:t>
            </a:r>
            <a:r>
              <a:rPr lang="it-IT" sz="2400" dirty="0">
                <a:solidFill>
                  <a:schemeClr val="bg1"/>
                </a:solidFill>
              </a:rPr>
              <a:t> 	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6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lvl="1"/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Simulazione con corrente non nulla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AFD7117-21B0-47EF-8110-9958517C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/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DCBC45-09F0-43D5-ABF6-D70EBED34A5F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F178AF-57A1-4604-BDC4-6998A47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625F63-38C5-44DE-8C0D-1E9E13DADF3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A8FBF00-B0F0-4579-BC24-41F12891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6518204" y="631856"/>
            <a:ext cx="5123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Implementazione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Integrazione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A8996B0-5ACC-4713-B7F7-02E5A056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FD50E4-595F-40C6-AA0C-9D355F40D36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302166B-4BEB-4907-A716-F30AD269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44569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289107-0B02-46E0-B12C-EA491690AD90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DE1EB9E-19B3-4788-85CA-10E70389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9E4F54-AAAF-4B85-9735-951841A12472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9E6D09-CB4D-4000-B173-CE8E2992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383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E11579-4A8C-408A-9048-EAAE59140F7D}"/>
              </a:ext>
            </a:extLst>
          </p:cNvPr>
          <p:cNvSpPr txBox="1"/>
          <p:nvPr/>
        </p:nvSpPr>
        <p:spPr>
          <a:xfrm>
            <a:off x="337221" y="495632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F26B40E-6425-473B-B061-FBB207CA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592189" y="54392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C89D23-2095-4787-85FD-29E68AF0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34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01515FD-90E0-4DC5-898D-781D3C9D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89" y="1414757"/>
            <a:ext cx="9366821" cy="452686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50C013C-7F40-436F-BE3C-683F9EC1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A4A60-7DF9-4C96-B066-4EE574D0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3" y="1758592"/>
            <a:ext cx="10768553" cy="411224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0EA013E-5233-4A5E-851F-E472DBD6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C1497D-04E0-4923-B10A-FFAE366B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87"/>
          <a:stretch/>
        </p:blipFill>
        <p:spPr>
          <a:xfrm>
            <a:off x="561321" y="2852058"/>
            <a:ext cx="11069357" cy="30766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E0F233-A9BC-4A86-A273-EB6E8353DE81}"/>
              </a:ext>
            </a:extLst>
          </p:cNvPr>
          <p:cNvSpPr txBox="1"/>
          <p:nvPr/>
        </p:nvSpPr>
        <p:spPr>
          <a:xfrm>
            <a:off x="561321" y="1557390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Asse ascisse: secondi</a:t>
            </a:r>
          </a:p>
          <a:p>
            <a:r>
              <a:rPr lang="it-IT" dirty="0">
                <a:solidFill>
                  <a:schemeClr val="bg1"/>
                </a:solidFill>
              </a:rPr>
              <a:t>Asse ordinate: metri (NED)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943B3C-EA4A-4E61-961D-475E228C6BFE}"/>
              </a:ext>
            </a:extLst>
          </p:cNvPr>
          <p:cNvSpPr txBox="1"/>
          <p:nvPr/>
        </p:nvSpPr>
        <p:spPr>
          <a:xfrm>
            <a:off x="4350136" y="1418890"/>
            <a:ext cx="373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Rosso: posizione reale del veicolo</a:t>
            </a:r>
          </a:p>
          <a:p>
            <a:r>
              <a:rPr lang="it-IT" dirty="0">
                <a:solidFill>
                  <a:schemeClr val="bg1"/>
                </a:solidFill>
              </a:rPr>
              <a:t>Verde: uscita sensori</a:t>
            </a:r>
          </a:p>
          <a:p>
            <a:r>
              <a:rPr lang="it-IT" dirty="0">
                <a:solidFill>
                  <a:schemeClr val="bg1"/>
                </a:solidFill>
              </a:rPr>
              <a:t>Blu: posizione stimata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9F8649F-0D0A-4789-99B2-80D806A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solidFill>
                  <a:schemeClr val="bg1"/>
                </a:solidFill>
              </a:rPr>
              <a:t>Segnali</a:t>
            </a:r>
          </a:p>
          <a:p>
            <a:endParaRPr lang="it-IT" sz="4000" u="sng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Input: </a:t>
            </a:r>
            <a:r>
              <a:rPr lang="it-IT" sz="2400" b="1">
                <a:solidFill>
                  <a:schemeClr val="bg1"/>
                </a:solidFill>
              </a:rPr>
              <a:t>n</a:t>
            </a:r>
            <a:r>
              <a:rPr lang="it-IT" sz="2400">
                <a:solidFill>
                  <a:schemeClr val="bg1"/>
                </a:solidFill>
              </a:rPr>
              <a:t> vettore 7x1 delle velocità desiderate delle eliche dei thruster (rad/s)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6452AE-B346-4DA4-B49D-FF8873DF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95" y="631856"/>
            <a:ext cx="4631979" cy="5582348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C3A03-FDB3-4D09-AE97-4F7C1F4D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2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43516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forma 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it-IT" sz="2000" dirty="0">
                <a:solidFill>
                  <a:schemeClr val="bg1"/>
                </a:solidFill>
              </a:rPr>
              <a:t> roll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97236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78400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	c = 0.19m</a:t>
            </a:r>
          </a:p>
          <a:p>
            <a:r>
              <a:rPr lang="it-IT" dirty="0">
                <a:solidFill>
                  <a:schemeClr val="bg1"/>
                </a:solidFill>
              </a:rPr>
              <a:t>V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0.097m</a:t>
            </a:r>
            <a:r>
              <a:rPr lang="it-IT" baseline="30000" dirty="0">
                <a:solidFill>
                  <a:schemeClr val="bg1"/>
                </a:solidFill>
              </a:rPr>
              <a:t>3 </a:t>
            </a:r>
          </a:p>
          <a:p>
            <a:r>
              <a:rPr lang="it-IT" dirty="0">
                <a:solidFill>
                  <a:schemeClr val="bg1"/>
                </a:solidFill>
              </a:rPr>
              <a:t>Densità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r>
              <a:rPr lang="it-IT" dirty="0">
                <a:solidFill>
                  <a:schemeClr val="bg1"/>
                </a:solidFill>
              </a:rPr>
              <a:t>Spinta costante verso l’alto di circa 4,11N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42652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401894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747786" y="167695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BDB7C5-88D6-48C7-90EA-2A37C90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27B643-F35F-46B0-940B-C5625CFF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11EBE68-FD1A-4F4C-B379-09EC9C9DDFA1}"/>
              </a:ext>
            </a:extLst>
          </p:cNvPr>
          <p:cNvCxnSpPr>
            <a:cxnSpLocks/>
          </p:cNvCxnSpPr>
          <p:nvPr/>
        </p:nvCxnSpPr>
        <p:spPr>
          <a:xfrm>
            <a:off x="8663866" y="219278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94B36EB-3B86-4B9A-B8DB-0C302587CF06}"/>
              </a:ext>
            </a:extLst>
          </p:cNvPr>
          <p:cNvCxnSpPr>
            <a:cxnSpLocks/>
          </p:cNvCxnSpPr>
          <p:nvPr/>
        </p:nvCxnSpPr>
        <p:spPr>
          <a:xfrm>
            <a:off x="8142303" y="2667739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DF8120A-8582-4849-B6CE-7EF14F95A154}"/>
              </a:ext>
            </a:extLst>
          </p:cNvPr>
          <p:cNvCxnSpPr>
            <a:cxnSpLocks/>
          </p:cNvCxnSpPr>
          <p:nvPr/>
        </p:nvCxnSpPr>
        <p:spPr>
          <a:xfrm>
            <a:off x="8967186" y="303172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827912F-F5C8-439C-B6F2-986C445C948D}"/>
              </a:ext>
            </a:extLst>
          </p:cNvPr>
          <p:cNvCxnSpPr>
            <a:cxnSpLocks/>
          </p:cNvCxnSpPr>
          <p:nvPr/>
        </p:nvCxnSpPr>
        <p:spPr>
          <a:xfrm>
            <a:off x="7528264" y="3395709"/>
            <a:ext cx="295923" cy="29444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53452A8-0811-4A9F-8098-E914587F29E1}"/>
              </a:ext>
            </a:extLst>
          </p:cNvPr>
          <p:cNvCxnSpPr>
            <a:cxnSpLocks/>
          </p:cNvCxnSpPr>
          <p:nvPr/>
        </p:nvCxnSpPr>
        <p:spPr>
          <a:xfrm>
            <a:off x="9698075" y="2129159"/>
            <a:ext cx="315937" cy="2234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1119856-D452-476B-A760-999351FC0FA0}"/>
              </a:ext>
            </a:extLst>
          </p:cNvPr>
          <p:cNvCxnSpPr>
            <a:cxnSpLocks/>
          </p:cNvCxnSpPr>
          <p:nvPr/>
        </p:nvCxnSpPr>
        <p:spPr>
          <a:xfrm flipV="1">
            <a:off x="9486450" y="3615634"/>
            <a:ext cx="423249" cy="248575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4AA1264-0309-4726-8574-7CF006DEDD89}"/>
              </a:ext>
            </a:extLst>
          </p:cNvPr>
          <p:cNvCxnSpPr>
            <a:cxnSpLocks/>
          </p:cNvCxnSpPr>
          <p:nvPr/>
        </p:nvCxnSpPr>
        <p:spPr>
          <a:xfrm flipH="1">
            <a:off x="7824188" y="1997476"/>
            <a:ext cx="369901" cy="191936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1" y="6461954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CF0951-EBE1-42FB-A41C-3DD11A3DDB81}"/>
              </a:ext>
            </a:extLst>
          </p:cNvPr>
          <p:cNvSpPr txBox="1"/>
          <p:nvPr/>
        </p:nvSpPr>
        <p:spPr>
          <a:xfrm>
            <a:off x="417994" y="1416600"/>
            <a:ext cx="993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del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ispirato ai T200 della </a:t>
            </a:r>
            <a:r>
              <a:rPr lang="it-IT" dirty="0" err="1">
                <a:solidFill>
                  <a:schemeClr val="bg1"/>
                </a:solidFill>
              </a:rPr>
              <a:t>Bluerobotics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perfettamente </a:t>
            </a:r>
            <a:r>
              <a:rPr lang="it-IT" b="1" dirty="0">
                <a:solidFill>
                  <a:schemeClr val="bg1"/>
                </a:solidFill>
              </a:rPr>
              <a:t>bidirezionale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Massima velocità di rotazione dei propulsori: 	</a:t>
            </a:r>
            <a:r>
              <a:rPr lang="it-IT" dirty="0" err="1">
                <a:solidFill>
                  <a:schemeClr val="bg1"/>
                </a:solidFill>
              </a:rPr>
              <a:t>n</a:t>
            </a:r>
            <a:r>
              <a:rPr lang="it-IT" baseline="-25000" dirty="0" err="1">
                <a:solidFill>
                  <a:schemeClr val="bg1"/>
                </a:solidFill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= 340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Limite della zona morta:	</a:t>
            </a:r>
            <a:r>
              <a:rPr lang="it-IT" dirty="0" err="1">
                <a:solidFill>
                  <a:schemeClr val="bg1"/>
                </a:solidFill>
              </a:rPr>
              <a:t>dz</a:t>
            </a:r>
            <a:r>
              <a:rPr lang="it-IT" baseline="-25000" dirty="0" err="1">
                <a:solidFill>
                  <a:schemeClr val="bg1"/>
                </a:solidFill>
              </a:rPr>
              <a:t>lim</a:t>
            </a:r>
            <a:r>
              <a:rPr lang="it-IT" dirty="0">
                <a:solidFill>
                  <a:schemeClr val="bg1"/>
                </a:solidFill>
              </a:rPr>
              <a:t> = 31,5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 ≃ 350 RPM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Wake </a:t>
            </a:r>
            <a:r>
              <a:rPr lang="it-IT" dirty="0" err="1">
                <a:solidFill>
                  <a:schemeClr val="bg1"/>
                </a:solidFill>
              </a:rPr>
              <a:t>fraction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:		w = 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Dinamica del primo ordine con </a:t>
            </a:r>
            <a:r>
              <a:rPr lang="el-GR" dirty="0">
                <a:solidFill>
                  <a:schemeClr val="bg1"/>
                </a:solidFill>
              </a:rPr>
              <a:t>τ</a:t>
            </a:r>
            <a:r>
              <a:rPr lang="it-IT" baseline="-25000" dirty="0">
                <a:solidFill>
                  <a:schemeClr val="bg1"/>
                </a:solidFill>
              </a:rPr>
              <a:t>dyn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= 0,2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Diametro: 		d = 0,076m</a:t>
            </a:r>
            <a:endParaRPr lang="it-IT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nero, sedendo, bicicletta, facciata&#10;&#10;Descrizione generata automaticamente">
            <a:extLst>
              <a:ext uri="{FF2B5EF4-FFF2-40B4-BE49-F238E27FC236}">
                <a16:creationId xmlns:a16="http://schemas.microsoft.com/office/drawing/2014/main" id="{F89F81CC-B010-4853-92A0-EDAE4302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13759" r="24432" b="13618"/>
          <a:stretch/>
        </p:blipFill>
        <p:spPr>
          <a:xfrm>
            <a:off x="8870090" y="3555393"/>
            <a:ext cx="2731116" cy="28891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55DD6C-6938-433F-958B-6B8C9DE1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6" t="41616" r="9318" b="32339"/>
          <a:stretch/>
        </p:blipFill>
        <p:spPr>
          <a:xfrm>
            <a:off x="6403524" y="367449"/>
            <a:ext cx="5269666" cy="92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/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/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blipFill>
                <a:blip r:embed="rId7"/>
                <a:stretch>
                  <a:fillRect l="-2326" r="-930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/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𝑛𝐷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E6D9AE-58B9-486D-8E01-D13F03FC5FB3}"/>
              </a:ext>
            </a:extLst>
          </p:cNvPr>
          <p:cNvSpPr txBox="1"/>
          <p:nvPr/>
        </p:nvSpPr>
        <p:spPr>
          <a:xfrm>
            <a:off x="3827944" y="3829802"/>
            <a:ext cx="470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nella zona operativa lineare vale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/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blipFill>
                <a:blip r:embed="rId9"/>
                <a:stretch>
                  <a:fillRect l="-2624" r="-583" b="-29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/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blipFill>
                <a:blip r:embed="rId10"/>
                <a:stretch>
                  <a:fillRect l="-1231" r="-3077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/>
              <p:nvPr/>
            </p:nvSpPr>
            <p:spPr>
              <a:xfrm>
                <a:off x="4739532" y="4999087"/>
                <a:ext cx="2838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32" y="4999087"/>
                <a:ext cx="2838982" cy="369332"/>
              </a:xfrm>
              <a:prstGeom prst="rect">
                <a:avLst/>
              </a:prstGeom>
              <a:blipFill>
                <a:blip r:embed="rId11"/>
                <a:stretch>
                  <a:fillRect l="-1931" r="-215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/>
              <p:nvPr/>
            </p:nvSpPr>
            <p:spPr>
              <a:xfrm>
                <a:off x="4896209" y="5504466"/>
                <a:ext cx="2525628" cy="924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=3,883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𝑟𝑎𝑑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=0,0037 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den>
                    </m:f>
                  </m:oMath>
                </a14:m>
                <a:r>
                  <a:rPr lang="it-IT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09" y="5504466"/>
                <a:ext cx="2525628" cy="924869"/>
              </a:xfrm>
              <a:prstGeom prst="rect">
                <a:avLst/>
              </a:prstGeom>
              <a:blipFill>
                <a:blip r:embed="rId12"/>
                <a:stretch>
                  <a:fillRect l="-2415"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F662A9E-0119-442C-9C3E-BD056B3F89E4}"/>
              </a:ext>
            </a:extLst>
          </p:cNvPr>
          <p:cNvSpPr/>
          <p:nvPr/>
        </p:nvSpPr>
        <p:spPr>
          <a:xfrm>
            <a:off x="4497134" y="4890135"/>
            <a:ext cx="3308327" cy="16970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89C3A8-086C-4048-A130-64AC5CC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5" y="1358520"/>
            <a:ext cx="382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 o lentamente variabile</a:t>
            </a:r>
          </a:p>
          <a:p>
            <a:r>
              <a:rPr lang="it-IT" dirty="0">
                <a:solidFill>
                  <a:schemeClr val="bg1"/>
                </a:solidFill>
              </a:rPr>
              <a:t>(velocità operativa AUV di 0.3 m/s)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772068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812443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311870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9877484" y="1877739"/>
            <a:ext cx="0" cy="68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10571531" y="189297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9136434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5436275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6398059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8527361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9408521" y="2609312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786349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10097537" y="2171329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5433347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397376" y="5274430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715628" y="5053101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9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blipFill>
                <a:blip r:embed="rId8"/>
                <a:stretch>
                  <a:fillRect l="-1075" r="-430" b="-16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C37EE99-52CA-4143-BEF9-9ED10879A3FC}"/>
              </a:ext>
            </a:extLst>
          </p:cNvPr>
          <p:cNvCxnSpPr>
            <a:cxnSpLocks/>
          </p:cNvCxnSpPr>
          <p:nvPr/>
        </p:nvCxnSpPr>
        <p:spPr>
          <a:xfrm flipV="1">
            <a:off x="8187995" y="1272619"/>
            <a:ext cx="0" cy="2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1DE7ED-1FB3-48C5-8099-F44A9197B253}"/>
              </a:ext>
            </a:extLst>
          </p:cNvPr>
          <p:cNvSpPr txBox="1"/>
          <p:nvPr/>
        </p:nvSpPr>
        <p:spPr>
          <a:xfrm>
            <a:off x="7353988" y="677546"/>
            <a:ext cx="176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Velocità del punto </a:t>
            </a:r>
            <a:r>
              <a:rPr lang="it-IT" sz="1050" dirty="0" err="1">
                <a:solidFill>
                  <a:schemeClr val="bg1"/>
                </a:solidFill>
              </a:rPr>
              <a:t>p</a:t>
            </a:r>
            <a:r>
              <a:rPr lang="it-IT" sz="1050" baseline="-25000" dirty="0" err="1">
                <a:solidFill>
                  <a:schemeClr val="bg1"/>
                </a:solidFill>
              </a:rPr>
              <a:t>i</a:t>
            </a:r>
            <a:r>
              <a:rPr lang="it-IT" sz="1050" dirty="0">
                <a:solidFill>
                  <a:schemeClr val="bg1"/>
                </a:solidFill>
              </a:rPr>
              <a:t> (posizione del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 in terna body)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EE095C-487C-463F-B0F1-0B4EDB0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AB7FF866-140D-4BDF-BE95-AC336B0CAE10}"/>
              </a:ext>
            </a:extLst>
          </p:cNvPr>
          <p:cNvSpPr/>
          <p:nvPr/>
        </p:nvSpPr>
        <p:spPr>
          <a:xfrm rot="5400000">
            <a:off x="8095529" y="3301556"/>
            <a:ext cx="219964" cy="3343946"/>
          </a:xfrm>
          <a:prstGeom prst="leftBrace">
            <a:avLst>
              <a:gd name="adj1" fmla="val 30957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CA8ED43-BAFB-422D-B875-1C358E520A56}"/>
              </a:ext>
            </a:extLst>
          </p:cNvPr>
          <p:cNvSpPr/>
          <p:nvPr/>
        </p:nvSpPr>
        <p:spPr>
          <a:xfrm>
            <a:off x="7874497" y="4425159"/>
            <a:ext cx="721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TAM</a:t>
            </a:r>
          </a:p>
        </p:txBody>
      </p:sp>
    </p:spTree>
    <p:extLst>
      <p:ext uri="{BB962C8B-B14F-4D97-AF65-F5344CB8AC3E}">
        <p14:creationId xmlns:p14="http://schemas.microsoft.com/office/powerpoint/2010/main" val="4083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5000" r="-5747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3812327" y="2209809"/>
            <a:ext cx="272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88" y="665858"/>
            <a:ext cx="3577552" cy="2805922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03" y="3718088"/>
            <a:ext cx="5429837" cy="2638262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52F89B8-03A2-4FA0-A291-663CB957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5A59E60-1ADD-4684-8E06-E569DB2BC0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1" y="3696976"/>
            <a:ext cx="2938613" cy="648866"/>
          </a:xfrm>
          <a:prstGeom prst="rect">
            <a:avLst/>
          </a:prstGeom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491596F-B0DB-4F5F-9898-DB17D33818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8" y="4607131"/>
            <a:ext cx="2931471" cy="874049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6350826-E7B0-4CCA-B190-90088F9E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5756174"/>
            <a:ext cx="3064602" cy="39488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D7051F9-5E8F-4736-B27B-971D9BBAB29C}"/>
              </a:ext>
            </a:extLst>
          </p:cNvPr>
          <p:cNvSpPr/>
          <p:nvPr/>
        </p:nvSpPr>
        <p:spPr>
          <a:xfrm>
            <a:off x="918814" y="1181715"/>
            <a:ext cx="1025839" cy="7352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11880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832536" y="1373268"/>
            <a:ext cx="6604589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22636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40236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5959316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7467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16505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35897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5110612" y="2288218"/>
            <a:ext cx="1697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b="1" i="1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it-IT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/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blipFill>
                <a:blip r:embed="rId8"/>
                <a:stretch>
                  <a:fillRect l="-5078" t="-22951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/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blipFill>
                <a:blip r:embed="rId9"/>
                <a:stretch>
                  <a:fillRect l="-9353" t="-22951" r="-20144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/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blipFill>
                <a:blip r:embed="rId10"/>
                <a:stretch>
                  <a:fillRect l="-9489" t="-25000" r="-17518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2F72B7-A0CA-49BA-800A-45BFA04D9F96}"/>
              </a:ext>
            </a:extLst>
          </p:cNvPr>
          <p:cNvSpPr txBox="1"/>
          <p:nvPr/>
        </p:nvSpPr>
        <p:spPr>
          <a:xfrm>
            <a:off x="8011721" y="1592251"/>
            <a:ext cx="169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Hp: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/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magine 2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E075662-ADC9-4BC7-BDA8-852C06E8F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43358"/>
            <a:ext cx="1244690" cy="1825546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AFAA86-F61D-410E-A32E-66EAB9B4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1042</Words>
  <Application>Microsoft Office PowerPoint</Application>
  <PresentationFormat>Widescreen</PresentationFormat>
  <Paragraphs>297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francesco lombardi</cp:lastModifiedBy>
  <cp:revision>97</cp:revision>
  <dcterms:created xsi:type="dcterms:W3CDTF">2020-06-05T08:03:58Z</dcterms:created>
  <dcterms:modified xsi:type="dcterms:W3CDTF">2020-06-21T20:00:43Z</dcterms:modified>
</cp:coreProperties>
</file>