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  <p:sldId id="30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C00"/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220" autoAdjust="0"/>
  </p:normalViewPr>
  <p:slideViewPr>
    <p:cSldViewPr snapToGrid="0">
      <p:cViewPr>
        <p:scale>
          <a:sx n="75" d="100"/>
          <a:sy n="75" d="100"/>
        </p:scale>
        <p:origin x="989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CA4-CF9F-4D6B-896C-705236384917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4D457AD-4150-436F-9174-87F56CCB189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6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160.pn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10" Type="http://schemas.openxmlformats.org/officeDocument/2006/relationships/image" Target="../media/image15.gif"/><Relationship Id="rId4" Type="http://schemas.openxmlformats.org/officeDocument/2006/relationships/image" Target="../media/image17.png"/><Relationship Id="rId9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12" Type="http://schemas.openxmlformats.org/officeDocument/2006/relationships/image" Target="../media/image16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840907" y="1241852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A01893-DAEE-4311-AFFE-98A287E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096A661-325B-4706-ABC9-0C6A9725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462933"/>
            <a:ext cx="7889132" cy="182172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F8711D-4C81-446A-BFC9-15237AC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/>
              <p:nvPr/>
            </p:nvSpPr>
            <p:spPr>
              <a:xfrm>
                <a:off x="1196502" y="2101134"/>
                <a:ext cx="6157609" cy="2430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Ipotesi Semplificative: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Si trascurano i termini lineari di drag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Approssimazione ellissoide oblato a sfera liscia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T = 20 °C</a:t>
                </a: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𝑎𝑐𝑞𝑢𝑎</m:t>
                        </m:r>
                      </m:sub>
                    </m:sSub>
                    <m:r>
                      <m:rPr>
                        <m:nor/>
                      </m:rP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bg1"/>
                        </a:solidFill>
                      </a:rPr>
                      <m:t>= 1030 </m:t>
                    </m:r>
                    <m:f>
                      <m:f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      v = 0.3 m/s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bg1"/>
                    </a:solidFill>
                  </a:rPr>
                  <a:t>Braccio dei momenti di drag calcolato su un raggio medio (baricentro della semiellisse)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2" y="2101134"/>
                <a:ext cx="6157609" cy="2430281"/>
              </a:xfrm>
              <a:prstGeom prst="rect">
                <a:avLst/>
              </a:prstGeom>
              <a:blipFill>
                <a:blip r:embed="rId4"/>
                <a:stretch>
                  <a:fillRect l="-891" t="-1256" b="-35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8A93B-DC81-4A28-9D9B-DB918C9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8D578D8-488D-465A-A2E8-6B93EC92427D}"/>
              </a:ext>
            </a:extLst>
          </p:cNvPr>
          <p:cNvCxnSpPr/>
          <p:nvPr/>
        </p:nvCxnSpPr>
        <p:spPr>
          <a:xfrm>
            <a:off x="3968875" y="3429000"/>
            <a:ext cx="51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BFE7342-1EEA-4EC0-A790-271C018E1111}"/>
                  </a:ext>
                </a:extLst>
              </p:cNvPr>
              <p:cNvSpPr txBox="1"/>
              <p:nvPr/>
            </p:nvSpPr>
            <p:spPr>
              <a:xfrm>
                <a:off x="4480264" y="3077895"/>
                <a:ext cx="1615736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≅2∙</m:t>
                    </m:r>
                    <m:sSup>
                      <m:s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≅0,49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BFE7342-1EEA-4EC0-A790-271C018E1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64" y="3077895"/>
                <a:ext cx="1615736" cy="649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6A366C15-40BE-42B8-B46F-F5B927BF1157}"/>
              </a:ext>
            </a:extLst>
          </p:cNvPr>
          <p:cNvSpPr/>
          <p:nvPr/>
        </p:nvSpPr>
        <p:spPr>
          <a:xfrm>
            <a:off x="3649678" y="3005448"/>
            <a:ext cx="147563" cy="865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8A6A0FB-C9E1-4568-B604-EE0180BE4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1" y="4879752"/>
            <a:ext cx="5699016" cy="124104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E58A8AB-EB2D-45B9-AAF0-C118614C26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9599" b="-1753"/>
          <a:stretch/>
        </p:blipFill>
        <p:spPr>
          <a:xfrm>
            <a:off x="396984" y="4879752"/>
            <a:ext cx="5699016" cy="12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5" y="271141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22" y="2655375"/>
            <a:ext cx="1802084" cy="63453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pic>
        <p:nvPicPr>
          <p:cNvPr id="13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3060116-7A16-4D7A-A458-1C33CC773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98" y="2691540"/>
            <a:ext cx="1465602" cy="60679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7F117E-DCAA-45EB-9315-286A387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8C7552E-B4BB-4DCA-9805-B3579B317E11}"/>
              </a:ext>
            </a:extLst>
          </p:cNvPr>
          <p:cNvSpPr/>
          <p:nvPr/>
        </p:nvSpPr>
        <p:spPr>
          <a:xfrm>
            <a:off x="1126055" y="3939754"/>
            <a:ext cx="2913285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460810-5A0F-4C91-89F9-7D27DB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3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997"/>
            <a:ext cx="5493597" cy="458942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BE8150-B75D-4DEF-A43A-0543361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8B3BCB-DA3C-4EE6-ADC0-3FCB2CF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FD7117-21B0-47EF-8110-9958517C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Condizioni iniziali nulle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F178AF-57A1-4604-BDC4-6998A47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Condizioni iniziali nulle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8FBF00-B0F0-4579-BC24-41F1289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8996B0-5ACC-4713-B7F7-02E5A05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Condizioni iniziali nulle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302166B-4BEB-4907-A716-F30AD26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E1EB9E-19B3-4788-85CA-10E7038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9E6D09-CB4D-4000-B173-CE8E299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5090576"/>
            <a:ext cx="62122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Condizioni iniziali nulle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F26B40E-6425-473B-B061-FBB207C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C89D23-2095-4787-85FD-29E68AF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372F053-6730-4429-968F-F613F2050573}"/>
              </a:ext>
            </a:extLst>
          </p:cNvPr>
          <p:cNvSpPr/>
          <p:nvPr/>
        </p:nvSpPr>
        <p:spPr>
          <a:xfrm>
            <a:off x="425568" y="5412073"/>
            <a:ext cx="2868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Condizioni iniziali nulle</a:t>
            </a:r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0C013C-7F40-436F-BE3C-683F9EC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EA013E-5233-4A5E-851F-E472DBD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F8649F-0D0A-4789-99B2-80D806A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1287196" y="2721114"/>
            <a:ext cx="961760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Grazie per l’attenzione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F8649F-0D0A-4789-99B2-80D806A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9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</a:rPr>
              <a:t>Segnali</a:t>
            </a:r>
          </a:p>
          <a:p>
            <a:endParaRPr lang="it-IT" sz="4000" u="sng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Input: </a:t>
            </a:r>
            <a:r>
              <a:rPr lang="it-IT" sz="2400" b="1">
                <a:solidFill>
                  <a:schemeClr val="bg1"/>
                </a:solidFill>
              </a:rPr>
              <a:t>n</a:t>
            </a:r>
            <a:r>
              <a:rPr lang="it-IT" sz="2400">
                <a:solidFill>
                  <a:schemeClr val="bg1"/>
                </a:solidFill>
              </a:rPr>
              <a:t> vettore 7x1 delle velocità desiderate delle eliche dei thruster (rad/s)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6452AE-B346-4DA4-B49D-FF8873DF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5" y="631856"/>
            <a:ext cx="4631979" cy="5582348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C3A03-FDB3-4D09-AE97-4F7C1F4D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leggermente positivo (W &lt; 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peso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	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 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BDB7C5-88D6-48C7-90EA-2A37C90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7B643-F35F-46B0-940B-C5625CFF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11EBE68-FD1A-4F4C-B379-09EC9C9DDFA1}"/>
              </a:ext>
            </a:extLst>
          </p:cNvPr>
          <p:cNvCxnSpPr>
            <a:cxnSpLocks/>
          </p:cNvCxnSpPr>
          <p:nvPr/>
        </p:nvCxnSpPr>
        <p:spPr>
          <a:xfrm>
            <a:off x="8663866" y="219278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94B36EB-3B86-4B9A-B8DB-0C302587CF06}"/>
              </a:ext>
            </a:extLst>
          </p:cNvPr>
          <p:cNvCxnSpPr>
            <a:cxnSpLocks/>
          </p:cNvCxnSpPr>
          <p:nvPr/>
        </p:nvCxnSpPr>
        <p:spPr>
          <a:xfrm>
            <a:off x="8142303" y="2667739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DF8120A-8582-4849-B6CE-7EF14F95A154}"/>
              </a:ext>
            </a:extLst>
          </p:cNvPr>
          <p:cNvCxnSpPr>
            <a:cxnSpLocks/>
          </p:cNvCxnSpPr>
          <p:nvPr/>
        </p:nvCxnSpPr>
        <p:spPr>
          <a:xfrm>
            <a:off x="8967186" y="303172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827912F-F5C8-439C-B6F2-986C445C948D}"/>
              </a:ext>
            </a:extLst>
          </p:cNvPr>
          <p:cNvCxnSpPr>
            <a:cxnSpLocks/>
          </p:cNvCxnSpPr>
          <p:nvPr/>
        </p:nvCxnSpPr>
        <p:spPr>
          <a:xfrm>
            <a:off x="7528264" y="3395709"/>
            <a:ext cx="295923" cy="29444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452A8-0811-4A9F-8098-E914587F29E1}"/>
              </a:ext>
            </a:extLst>
          </p:cNvPr>
          <p:cNvCxnSpPr>
            <a:cxnSpLocks/>
          </p:cNvCxnSpPr>
          <p:nvPr/>
        </p:nvCxnSpPr>
        <p:spPr>
          <a:xfrm>
            <a:off x="9698075" y="2129159"/>
            <a:ext cx="315937" cy="2234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1119856-D452-476B-A760-999351FC0FA0}"/>
              </a:ext>
            </a:extLst>
          </p:cNvPr>
          <p:cNvCxnSpPr>
            <a:cxnSpLocks/>
          </p:cNvCxnSpPr>
          <p:nvPr/>
        </p:nvCxnSpPr>
        <p:spPr>
          <a:xfrm flipV="1">
            <a:off x="9486450" y="3615634"/>
            <a:ext cx="423249" cy="248575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4AA1264-0309-4726-8574-7CF006DEDD89}"/>
              </a:ext>
            </a:extLst>
          </p:cNvPr>
          <p:cNvCxnSpPr>
            <a:cxnSpLocks/>
          </p:cNvCxnSpPr>
          <p:nvPr/>
        </p:nvCxnSpPr>
        <p:spPr>
          <a:xfrm flipH="1">
            <a:off x="7824188" y="1997476"/>
            <a:ext cx="369901" cy="191936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370837" y="2623852"/>
            <a:ext cx="9938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Ipotesi: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 perfettamente </a:t>
            </a:r>
            <a:r>
              <a:rPr lang="it-IT" b="1" dirty="0">
                <a:solidFill>
                  <a:schemeClr val="bg1"/>
                </a:solidFill>
              </a:rPr>
              <a:t>bidirezionali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622684" y="3016345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3231466" y="1354123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3497682" y="4690279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82" y="4690279"/>
                <a:ext cx="2838982" cy="369332"/>
              </a:xfrm>
              <a:prstGeom prst="rect">
                <a:avLst/>
              </a:prstGeom>
              <a:blipFill>
                <a:blip r:embed="rId6"/>
                <a:stretch>
                  <a:fillRect l="-2151" r="-4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3654359" y="5195658"/>
                <a:ext cx="2525628" cy="924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=3,883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=0,0037 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den>
                    </m:f>
                  </m:oMath>
                </a14:m>
                <a:r>
                  <a:rPr lang="it-IT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59" y="5195658"/>
                <a:ext cx="2525628" cy="924869"/>
              </a:xfrm>
              <a:prstGeom prst="rect">
                <a:avLst/>
              </a:prstGeom>
              <a:blipFill>
                <a:blip r:embed="rId7"/>
                <a:stretch>
                  <a:fillRect l="-2410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3255284" y="4581327"/>
            <a:ext cx="3308327" cy="16970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89C3A8-086C-4048-A130-64AC5CC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397376" y="5274430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715628" y="5053101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E095C-487C-463F-B0F1-0B4EDB0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AB7FF866-140D-4BDF-BE95-AC336B0CAE10}"/>
              </a:ext>
            </a:extLst>
          </p:cNvPr>
          <p:cNvSpPr/>
          <p:nvPr/>
        </p:nvSpPr>
        <p:spPr>
          <a:xfrm rot="5400000">
            <a:off x="8095529" y="3301556"/>
            <a:ext cx="219964" cy="3343946"/>
          </a:xfrm>
          <a:prstGeom prst="leftBrace">
            <a:avLst>
              <a:gd name="adj1" fmla="val 30957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CA8ED43-BAFB-422D-B875-1C358E520A56}"/>
              </a:ext>
            </a:extLst>
          </p:cNvPr>
          <p:cNvSpPr/>
          <p:nvPr/>
        </p:nvSpPr>
        <p:spPr>
          <a:xfrm>
            <a:off x="7874497" y="4425159"/>
            <a:ext cx="72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TAM</a:t>
            </a:r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52F89B8-03A2-4FA0-A291-663CB957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5A59E60-1ADD-4684-8E06-E569DB2BC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1" y="3696976"/>
            <a:ext cx="2938613" cy="648866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491596F-B0DB-4F5F-9898-DB17D3381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8" y="4607131"/>
            <a:ext cx="2931471" cy="874049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6350826-E7B0-4CCA-B190-90088F9E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5756174"/>
            <a:ext cx="3064602" cy="39488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D7051F9-5E8F-4736-B27B-971D9BBAB29C}"/>
              </a:ext>
            </a:extLst>
          </p:cNvPr>
          <p:cNvSpPr/>
          <p:nvPr/>
        </p:nvSpPr>
        <p:spPr>
          <a:xfrm>
            <a:off x="918814" y="1181715"/>
            <a:ext cx="1025839" cy="7352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E075662-ADC9-4BC7-BDA8-852C06E8F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43358"/>
            <a:ext cx="1244690" cy="1825546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FAA86-F61D-410E-A32E-66EAB9B4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979</Words>
  <Application>Microsoft Office PowerPoint</Application>
  <PresentationFormat>Widescreen</PresentationFormat>
  <Paragraphs>295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107</cp:revision>
  <dcterms:created xsi:type="dcterms:W3CDTF">2020-06-05T08:03:58Z</dcterms:created>
  <dcterms:modified xsi:type="dcterms:W3CDTF">2020-06-22T14:07:37Z</dcterms:modified>
</cp:coreProperties>
</file>