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6" r:id="rId4"/>
    <p:sldId id="259" r:id="rId5"/>
    <p:sldId id="264" r:id="rId6"/>
    <p:sldId id="272" r:id="rId7"/>
    <p:sldId id="295" r:id="rId8"/>
    <p:sldId id="274" r:id="rId9"/>
    <p:sldId id="285" r:id="rId10"/>
    <p:sldId id="288" r:id="rId11"/>
    <p:sldId id="287" r:id="rId12"/>
    <p:sldId id="275" r:id="rId13"/>
    <p:sldId id="278" r:id="rId14"/>
    <p:sldId id="276" r:id="rId15"/>
    <p:sldId id="300" r:id="rId16"/>
    <p:sldId id="299" r:id="rId17"/>
    <p:sldId id="297" r:id="rId18"/>
    <p:sldId id="296" r:id="rId19"/>
    <p:sldId id="290" r:id="rId20"/>
    <p:sldId id="291" r:id="rId21"/>
    <p:sldId id="292" r:id="rId22"/>
    <p:sldId id="293" r:id="rId23"/>
    <p:sldId id="294" r:id="rId24"/>
    <p:sldId id="284" r:id="rId25"/>
    <p:sldId id="298" r:id="rId26"/>
    <p:sldId id="303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AA862B77-4F10-455D-9694-C1A0707F290E}">
          <p14:sldIdLst>
            <p14:sldId id="256"/>
            <p14:sldId id="257"/>
            <p14:sldId id="286"/>
            <p14:sldId id="259"/>
            <p14:sldId id="264"/>
            <p14:sldId id="272"/>
            <p14:sldId id="295"/>
            <p14:sldId id="274"/>
            <p14:sldId id="285"/>
            <p14:sldId id="288"/>
            <p14:sldId id="287"/>
            <p14:sldId id="275"/>
            <p14:sldId id="278"/>
            <p14:sldId id="276"/>
            <p14:sldId id="300"/>
            <p14:sldId id="299"/>
            <p14:sldId id="297"/>
            <p14:sldId id="296"/>
            <p14:sldId id="290"/>
            <p14:sldId id="291"/>
            <p14:sldId id="292"/>
            <p14:sldId id="293"/>
            <p14:sldId id="294"/>
            <p14:sldId id="284"/>
            <p14:sldId id="298"/>
            <p14:sldId id="303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5220" autoAdjust="0"/>
  </p:normalViewPr>
  <p:slideViewPr>
    <p:cSldViewPr snapToGrid="0">
      <p:cViewPr varScale="1">
        <p:scale>
          <a:sx n="81" d="100"/>
          <a:sy n="81" d="100"/>
        </p:scale>
        <p:origin x="76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457DDB9-E727-45A3-AA34-C4D05DE949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8C229A-2F19-42EC-9B91-16EB150744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0569-2EDB-4B82-806E-B779E212537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B00256-4E79-4D1B-A37F-0CBD6375B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94F7FB-FC45-4E1F-9CAB-45E28F7C92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280E-A8AA-4155-AA46-EB84FF6F6A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4509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F453-40FB-4DD9-B536-90A4813DB008}" type="datetimeFigureOut">
              <a:rPr lang="it-IT" smtClean="0"/>
              <a:t>20/06/2020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6A015-34DC-4C1E-872A-26AD2B36A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1370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888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6A015-34DC-4C1E-872A-26AD2B36AD0D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898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9772-C33B-4D72-8734-B8D1303541B2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0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4D76AC-BD49-48A7-8314-2C6390BCB40F}" type="datetime1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0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gif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1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gif"/><Relationship Id="rId3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5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877A40-1C79-4F5C-AE08-4A423BB03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79" y="1122362"/>
            <a:ext cx="8571753" cy="2802219"/>
          </a:xfrm>
        </p:spPr>
        <p:txBody>
          <a:bodyPr anchor="b">
            <a:normAutofit fontScale="90000"/>
          </a:bodyPr>
          <a:lstStyle/>
          <a:p>
            <a:pPr algn="l"/>
            <a:r>
              <a:rPr lang="it-IT" sz="4400" dirty="0"/>
              <a:t>MODELLAZIONE DI UN AUV PER L’ISPEZIONE DI UN PILONE</a:t>
            </a:r>
            <a:br>
              <a:rPr lang="it-IT" sz="3800" dirty="0"/>
            </a:br>
            <a:br>
              <a:rPr lang="it-IT" sz="3800" dirty="0"/>
            </a:br>
            <a:r>
              <a:rPr lang="it-IT" sz="3800" dirty="0"/>
              <a:t>Progetto di Sistemi Subacquei</a:t>
            </a:r>
            <a:br>
              <a:rPr lang="it-IT" sz="3800" dirty="0"/>
            </a:br>
            <a:r>
              <a:rPr lang="it-IT" sz="3100" i="1" dirty="0"/>
              <a:t>Corso di Laurea in Ingegneria Robotica e dell’Automazione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A142FD-FDA8-41A7-80E3-E3806024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25510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Fabio </a:t>
            </a:r>
            <a:r>
              <a:rPr lang="it-IT" sz="2000" dirty="0" err="1"/>
              <a:t>Polisano</a:t>
            </a:r>
            <a:endParaRPr lang="it-IT" sz="2000" dirty="0"/>
          </a:p>
          <a:p>
            <a:pPr algn="l"/>
            <a:r>
              <a:rPr lang="it-IT" sz="2000" dirty="0"/>
              <a:t>Francesco Lombardi</a:t>
            </a:r>
          </a:p>
          <a:p>
            <a:pPr algn="l"/>
            <a:r>
              <a:rPr lang="it-IT" sz="2000" dirty="0"/>
              <a:t>Paolo Bonifati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648208-B52E-4FC1-9740-CCD52F22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32CAC80-03AE-4A72-9A6E-825B314728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948"/>
                    </a14:imgEffect>
                    <a14:imgEffect>
                      <a14:saturation sat="1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318" t="16606" r="14865" b="23912"/>
          <a:stretch/>
        </p:blipFill>
        <p:spPr>
          <a:xfrm>
            <a:off x="8539936" y="4597151"/>
            <a:ext cx="3003654" cy="175919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2961BE-480D-43F3-BE0F-BB990EBA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70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840907" y="1241852"/>
            <a:ext cx="3266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Masse aggiunte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93" y="2001715"/>
                <a:ext cx="4430129" cy="1499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0114F51-BD45-4E7A-A8ED-7A0C07D5F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907" y="632217"/>
            <a:ext cx="5380186" cy="5593565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1DA8B46A-6D17-4599-B596-3306CEE8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7" y="4083768"/>
            <a:ext cx="4099915" cy="1714649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837F35C-5785-4D6E-8BA2-80AFF8B6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965CF0-1951-40DD-831D-A95EA207AB0E}"/>
              </a:ext>
            </a:extLst>
          </p:cNvPr>
          <p:cNvSpPr txBox="1"/>
          <p:nvPr/>
        </p:nvSpPr>
        <p:spPr>
          <a:xfrm>
            <a:off x="10132947" y="313017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 err="1">
                <a:solidFill>
                  <a:schemeClr val="bg1"/>
                </a:solidFill>
              </a:rPr>
              <a:t>Imlay</a:t>
            </a:r>
            <a:r>
              <a:rPr lang="it-IT" sz="1050" dirty="0">
                <a:solidFill>
                  <a:schemeClr val="bg1"/>
                </a:solidFill>
              </a:rPr>
              <a:t>, 1964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24A4696-0FE5-43E5-8DB2-82750D176E96}"/>
              </a:ext>
            </a:extLst>
          </p:cNvPr>
          <p:cNvSpPr txBox="1"/>
          <p:nvPr/>
        </p:nvSpPr>
        <p:spPr>
          <a:xfrm>
            <a:off x="3533998" y="3740600"/>
            <a:ext cx="1218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Lamb, 1945</a:t>
            </a:r>
          </a:p>
        </p:txBody>
      </p:sp>
    </p:spTree>
    <p:extLst>
      <p:ext uri="{BB962C8B-B14F-4D97-AF65-F5344CB8AC3E}">
        <p14:creationId xmlns:p14="http://schemas.microsoft.com/office/powerpoint/2010/main" val="264191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4420E3-D74C-4DBC-A3BD-FBCC6D1AE207}"/>
              </a:ext>
            </a:extLst>
          </p:cNvPr>
          <p:cNvSpPr txBox="1"/>
          <p:nvPr/>
        </p:nvSpPr>
        <p:spPr>
          <a:xfrm>
            <a:off x="728883" y="3707465"/>
            <a:ext cx="51404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it-IT" sz="2400" dirty="0">
                <a:solidFill>
                  <a:schemeClr val="bg1"/>
                </a:solidFill>
              </a:rPr>
              <a:t>Termini centripeti e di </a:t>
            </a:r>
            <a:r>
              <a:rPr lang="it-IT" sz="2400" dirty="0" err="1">
                <a:solidFill>
                  <a:schemeClr val="bg1"/>
                </a:solidFill>
              </a:rPr>
              <a:t>Coriolis</a:t>
            </a: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E8191D-E309-4C95-9BD9-62F9C2394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6" y="4638108"/>
            <a:ext cx="10609491" cy="1431956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2E2FB2F-8F7C-4915-8F14-1828494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11</a:t>
            </a:fld>
            <a:endParaRPr lang="en-US"/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E096A661-325B-4706-ABC9-0C6A97255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34" y="1462933"/>
            <a:ext cx="7889132" cy="182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2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260858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sz="2400" dirty="0">
                <a:solidFill>
                  <a:schemeClr val="bg1"/>
                </a:solidFill>
              </a:rPr>
              <a:t>Matrice di drag</a:t>
            </a:r>
          </a:p>
        </p:txBody>
      </p:sp>
      <p:pic>
        <p:nvPicPr>
          <p:cNvPr id="6" name="Immagine 5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20E5AFBF-7CBB-4EB8-9957-9BD92D7E5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151" y="1256633"/>
            <a:ext cx="3565570" cy="25495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/>
              <p:nvPr/>
            </p:nvSpPr>
            <p:spPr>
              <a:xfrm>
                <a:off x="1196502" y="2101134"/>
                <a:ext cx="6157609" cy="2034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chemeClr val="bg1"/>
                    </a:solidFill>
                  </a:rPr>
                  <a:t>Ipotesi Semplificative: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Approssimazione ellissoide oblato a sfera liscia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Si trascurano i termini lineari di D(v)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Calcolo di Re a 20 °C, con </a:t>
                </a:r>
                <a:r>
                  <a:rPr lang="el-GR" dirty="0">
                    <a:solidFill>
                      <a:schemeClr val="bg1"/>
                    </a:solidFill>
                  </a:rPr>
                  <a:t>ρ</a:t>
                </a:r>
                <a:r>
                  <a:rPr lang="it-IT" dirty="0">
                    <a:solidFill>
                      <a:schemeClr val="bg1"/>
                    </a:solidFill>
                  </a:rPr>
                  <a:t>acqua = 1030 kg/m3 e per una velocità di 0.3 m/s →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≅2∙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𝐶𝐷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≅0,49</m:t>
                    </m:r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it-IT" dirty="0">
                    <a:solidFill>
                      <a:schemeClr val="bg1"/>
                    </a:solidFill>
                  </a:rPr>
                  <a:t>Braccio dei momenti di drag calcolato su un raggio medio (baricentro della semiellisse)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9384F72-7613-415E-A318-69FE3585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502" y="2101134"/>
                <a:ext cx="6157609" cy="2034403"/>
              </a:xfrm>
              <a:prstGeom prst="rect">
                <a:avLst/>
              </a:prstGeom>
              <a:blipFill>
                <a:blip r:embed="rId4"/>
                <a:stretch>
                  <a:fillRect l="-891" t="-1502" b="-42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8C44DABD-745D-4DFE-A6AA-10EBBC013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92" y="4716949"/>
            <a:ext cx="11044286" cy="112314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9C30014-545C-4A40-85DD-EEF2478D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6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4DA0C7-08CF-4A93-BE8C-537C3926BCEE}"/>
              </a:ext>
            </a:extLst>
          </p:cNvPr>
          <p:cNvSpPr txBox="1"/>
          <p:nvPr/>
        </p:nvSpPr>
        <p:spPr>
          <a:xfrm>
            <a:off x="952107" y="1316443"/>
            <a:ext cx="4609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t-IT" sz="2400" dirty="0">
                <a:solidFill>
                  <a:schemeClr val="bg1"/>
                </a:solidFill>
              </a:rPr>
              <a:t>Termini gravitazionali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F1333D-9F5D-4DA3-A3F3-E2FDC3872044}"/>
              </a:ext>
            </a:extLst>
          </p:cNvPr>
          <p:cNvSpPr txBox="1"/>
          <p:nvPr/>
        </p:nvSpPr>
        <p:spPr>
          <a:xfrm>
            <a:off x="1310325" y="2003449"/>
            <a:ext cx="691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Obiettivo: AUV  in grado di risalire in superficie senza attuazione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3005BB-029B-4C4A-894B-4E9E5149F4F3}"/>
              </a:ext>
            </a:extLst>
          </p:cNvPr>
          <p:cNvSpPr txBox="1"/>
          <p:nvPr/>
        </p:nvSpPr>
        <p:spPr>
          <a:xfrm>
            <a:off x="1214591" y="3948046"/>
            <a:ext cx="3120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Si considera il volume del veicolo immerso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0389353-D7D8-4A1C-B64B-F09C458B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285" y="2711415"/>
            <a:ext cx="2466133" cy="502153"/>
          </a:xfrm>
          <a:prstGeom prst="rect">
            <a:avLst/>
          </a:prstGeom>
        </p:spPr>
      </p:pic>
      <p:pic>
        <p:nvPicPr>
          <p:cNvPr id="19" name="Immagine 18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384FCB39-0EBC-48D9-8A79-15770CB6D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064" y="3639377"/>
            <a:ext cx="4160881" cy="2667231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44FEF5B-8ECE-4257-8A87-54DB8D23F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492" y="4030065"/>
            <a:ext cx="2418956" cy="1573064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8D8ED8B0-1976-4829-8EB5-29F8041919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22" y="2655375"/>
            <a:ext cx="1802084" cy="63453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09D01829-A7B5-4F69-A907-360EB756B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89" y="2622564"/>
            <a:ext cx="2617569" cy="699431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C45054-7913-4C13-B7DB-69CBC3E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13</a:t>
            </a:fld>
            <a:endParaRPr lang="en-US"/>
          </a:p>
        </p:txBody>
      </p:sp>
      <p:pic>
        <p:nvPicPr>
          <p:cNvPr id="13" name="Immagine 12" descr="Immagine che contiene disegnando, orologio&#10;&#10;Descrizione generata automaticamente">
            <a:extLst>
              <a:ext uri="{FF2B5EF4-FFF2-40B4-BE49-F238E27FC236}">
                <a16:creationId xmlns:a16="http://schemas.microsoft.com/office/drawing/2014/main" id="{43060116-7A16-4D7A-A458-1C33CC7736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98" y="2691540"/>
            <a:ext cx="1465602" cy="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5510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14</a:t>
            </a:fld>
            <a:endParaRPr lang="en-US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67468F4-7B0D-4946-A960-6D85D21CA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66" y="1886517"/>
            <a:ext cx="10962267" cy="38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2706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</a:t>
            </a:r>
            <a:r>
              <a:rPr lang="it-IT" sz="4000" b="1" dirty="0" err="1">
                <a:solidFill>
                  <a:schemeClr val="bg1"/>
                </a:solidFill>
              </a:rPr>
              <a:t>Thrusters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D1407B5-1DA9-4C18-AF77-013E096F2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21" y="2792161"/>
            <a:ext cx="5077716" cy="20451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339F9C3-419C-4808-99DB-106981BA3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801" y="1519998"/>
            <a:ext cx="5493597" cy="458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82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70613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Implementazione - Modello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16</a:t>
            </a:fld>
            <a:endParaRPr lang="en-US"/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5B70A158-503D-4D26-A8E5-767A9004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9" y="1552979"/>
            <a:ext cx="11560542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217977D-6FF7-4021-B646-8B111007C271}"/>
              </a:ext>
            </a:extLst>
          </p:cNvPr>
          <p:cNvSpPr txBox="1"/>
          <p:nvPr/>
        </p:nvSpPr>
        <p:spPr>
          <a:xfrm>
            <a:off x="829557" y="1837832"/>
            <a:ext cx="107654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Simulazioni su ciascun grado di libertà (con corrente nulla)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>
                <a:solidFill>
                  <a:schemeClr val="bg1"/>
                </a:solidFill>
              </a:rPr>
              <a:t>surge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1 e 2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sway</a:t>
            </a:r>
            <a:r>
              <a:rPr lang="it-IT" sz="2400" dirty="0">
                <a:solidFill>
                  <a:schemeClr val="bg1"/>
                </a:solidFill>
              </a:rPr>
              <a:t> 	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 err="1">
                <a:solidFill>
                  <a:schemeClr val="bg1"/>
                </a:solidFill>
              </a:rPr>
              <a:t>yaw</a:t>
            </a:r>
            <a:r>
              <a:rPr lang="it-IT" sz="2400" dirty="0">
                <a:solidFill>
                  <a:schemeClr val="bg1"/>
                </a:solidFill>
              </a:rPr>
              <a:t> 	→ velocità rotazione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3 e 4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roll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4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Rotazione di </a:t>
            </a:r>
            <a:r>
              <a:rPr lang="it-IT" sz="2400" b="1" dirty="0">
                <a:solidFill>
                  <a:schemeClr val="bg1"/>
                </a:solidFill>
              </a:rPr>
              <a:t>pitch</a:t>
            </a:r>
            <a:r>
              <a:rPr lang="it-IT" sz="2400" dirty="0">
                <a:solidFill>
                  <a:schemeClr val="bg1"/>
                </a:solidFill>
              </a:rPr>
              <a:t> 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5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Moto di </a:t>
            </a:r>
            <a:r>
              <a:rPr lang="it-IT" sz="2400" b="1" dirty="0" err="1">
                <a:solidFill>
                  <a:schemeClr val="bg1"/>
                </a:solidFill>
              </a:rPr>
              <a:t>heave</a:t>
            </a:r>
            <a:r>
              <a:rPr lang="it-IT" sz="2400" dirty="0">
                <a:solidFill>
                  <a:schemeClr val="bg1"/>
                </a:solidFill>
              </a:rPr>
              <a:t> 		→ momento </a:t>
            </a:r>
            <a:r>
              <a:rPr lang="el-GR" sz="2400" dirty="0">
                <a:solidFill>
                  <a:schemeClr val="bg1"/>
                </a:solidFill>
              </a:rPr>
              <a:t>τ</a:t>
            </a:r>
            <a:r>
              <a:rPr lang="it-IT" sz="2400" dirty="0">
                <a:solidFill>
                  <a:schemeClr val="bg1"/>
                </a:solidFill>
              </a:rPr>
              <a:t> non nullo sulla 6</a:t>
            </a:r>
            <a:r>
              <a:rPr lang="it-IT" sz="2400" baseline="30000" dirty="0">
                <a:solidFill>
                  <a:schemeClr val="bg1"/>
                </a:solidFill>
              </a:rPr>
              <a:t>a</a:t>
            </a:r>
            <a:r>
              <a:rPr lang="it-IT" sz="2400" dirty="0">
                <a:solidFill>
                  <a:schemeClr val="bg1"/>
                </a:solidFill>
              </a:rPr>
              <a:t> componente</a:t>
            </a:r>
          </a:p>
          <a:p>
            <a:pPr lvl="1"/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Simulazione con corrente non nulla</a:t>
            </a:r>
          </a:p>
          <a:p>
            <a:pPr marL="457200" indent="-4572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pic>
        <p:nvPicPr>
          <p:cNvPr id="5" name="Immagine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8C40B54F-BF43-40BC-8D32-7EFA1309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2" r="5903"/>
          <a:stretch/>
        </p:blipFill>
        <p:spPr>
          <a:xfrm>
            <a:off x="4546044" y="1451763"/>
            <a:ext cx="7324928" cy="4149565"/>
          </a:xfrm>
          <a:prstGeom prst="rect">
            <a:avLst/>
          </a:prstGeom>
        </p:spPr>
      </p:pic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/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Surge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DCBC45-09F0-43D5-ABF6-D70EBED34A5F}"/>
              </a:ext>
            </a:extLst>
          </p:cNvPr>
          <p:cNvSpPr txBox="1"/>
          <p:nvPr/>
        </p:nvSpPr>
        <p:spPr>
          <a:xfrm>
            <a:off x="356292" y="4840089"/>
            <a:ext cx="310145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20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7F1A0EE-8767-4CCF-B592-307DB064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&#10;&#10;Descrizione generata automaticamente">
            <a:extLst>
              <a:ext uri="{FF2B5EF4-FFF2-40B4-BE49-F238E27FC236}">
                <a16:creationId xmlns:a16="http://schemas.microsoft.com/office/drawing/2014/main" id="{333D35CF-F172-4D7A-A88E-1059D1F8D2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7" r="5904"/>
          <a:stretch/>
        </p:blipFill>
        <p:spPr>
          <a:xfrm>
            <a:off x="4546045" y="1449211"/>
            <a:ext cx="7324928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6503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</a:rPr>
                        <a:t>Sway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-100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B625F63-38C5-44DE-8C0D-1E9E13DADF3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4471CCF-DD1C-42CD-9EA8-55DE505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287000" y="631856"/>
            <a:ext cx="11407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Modello del veicolo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D5F86F-0B83-4229-95AB-44E269B753B9}"/>
              </a:ext>
            </a:extLst>
          </p:cNvPr>
          <p:cNvSpPr txBox="1"/>
          <p:nvPr/>
        </p:nvSpPr>
        <p:spPr>
          <a:xfrm>
            <a:off x="497194" y="1604958"/>
            <a:ext cx="61788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Segnali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Forma e scelte progettuali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Modellazione dei </a:t>
            </a:r>
            <a:r>
              <a:rPr lang="it-IT" sz="2400" dirty="0" err="1">
                <a:solidFill>
                  <a:schemeClr val="bg1"/>
                </a:solidFill>
              </a:rPr>
              <a:t>thrusters</a:t>
            </a: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cinematico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Modello dinamico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endParaRPr lang="it-IT" sz="2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6725EAA-2C87-4E20-9E81-094E47FF29DC}"/>
              </a:ext>
            </a:extLst>
          </p:cNvPr>
          <p:cNvSpPr txBox="1"/>
          <p:nvPr/>
        </p:nvSpPr>
        <p:spPr>
          <a:xfrm>
            <a:off x="6518204" y="631856"/>
            <a:ext cx="51239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Implementazione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4000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4000" u="sng" dirty="0">
                <a:solidFill>
                  <a:schemeClr val="bg1"/>
                </a:solidFill>
              </a:rPr>
              <a:t>Integrazione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40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5B4F5A-2BB5-4E0E-9F24-054AA98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7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E770C5D1-A022-4C76-9622-263B99B7B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r="7119"/>
          <a:stretch/>
        </p:blipFill>
        <p:spPr>
          <a:xfrm>
            <a:off x="4546044" y="1449211"/>
            <a:ext cx="7289664" cy="4149565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68516"/>
              </p:ext>
            </p:extLst>
          </p:nvPr>
        </p:nvGraphicFramePr>
        <p:xfrm>
          <a:off x="453953" y="2316480"/>
          <a:ext cx="36900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53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574561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265916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439322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MOTO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THRUSTERS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VELOCITA’ (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rad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/s)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627602">
                <a:tc rowSpan="2"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b="1" dirty="0" err="1">
                          <a:solidFill>
                            <a:schemeClr val="bg1"/>
                          </a:solidFill>
                        </a:rPr>
                        <a:t>Yaw</a:t>
                      </a:r>
                      <a:endParaRPr lang="it-IT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  <a:tr h="627602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it-IT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50762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56292" y="1808884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4445374" y="95188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EFD50E4-595F-40C6-AA0C-9D355F40D367}"/>
              </a:ext>
            </a:extLst>
          </p:cNvPr>
          <p:cNvSpPr txBox="1"/>
          <p:nvPr/>
        </p:nvSpPr>
        <p:spPr>
          <a:xfrm>
            <a:off x="356292" y="4840089"/>
            <a:ext cx="3101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Profondità iniziale: 0 m</a:t>
            </a:r>
          </a:p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4B62806-4A7F-468D-9C6E-FA653B6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44569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Pitch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58147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pic>
        <p:nvPicPr>
          <p:cNvPr id="3" name="Immagine 2" descr="Immagine che contiene interni, mappa, tavolo, portatile&#10;&#10;Descrizione generata automaticamente">
            <a:extLst>
              <a:ext uri="{FF2B5EF4-FFF2-40B4-BE49-F238E27FC236}">
                <a16:creationId xmlns:a16="http://schemas.microsoft.com/office/drawing/2014/main" id="{A4522D87-853A-4C26-B717-FAF64925FE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r="6004"/>
          <a:stretch/>
        </p:blipFill>
        <p:spPr>
          <a:xfrm>
            <a:off x="6067719" y="2071821"/>
            <a:ext cx="5930681" cy="337269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8289107-0B02-46E0-B12C-EA491690AD90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EC4A1-07BB-49D0-9B46-E27BE223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mappa, testo, sedendo, tavolo&#10;&#10;Descrizione generata automaticamente">
            <a:extLst>
              <a:ext uri="{FF2B5EF4-FFF2-40B4-BE49-F238E27FC236}">
                <a16:creationId xmlns:a16="http://schemas.microsoft.com/office/drawing/2014/main" id="{3C7651E2-1B88-4534-8FEE-3293CD1F4D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5885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70245"/>
              </p:ext>
            </p:extLst>
          </p:nvPr>
        </p:nvGraphicFramePr>
        <p:xfrm>
          <a:off x="425568" y="2738982"/>
          <a:ext cx="5353063" cy="1874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Roll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Costante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69650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9E4F54-AAAF-4B85-9735-951841A12472}"/>
              </a:ext>
            </a:extLst>
          </p:cNvPr>
          <p:cNvSpPr txBox="1"/>
          <p:nvPr/>
        </p:nvSpPr>
        <p:spPr>
          <a:xfrm>
            <a:off x="337221" y="488430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4507F0-A999-48B2-A69B-33ECA75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42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Immagine che contiene portatile, tavolo, computer, scrivania&#10;&#10;Descrizione generata automaticamente">
            <a:extLst>
              <a:ext uri="{FF2B5EF4-FFF2-40B4-BE49-F238E27FC236}">
                <a16:creationId xmlns:a16="http://schemas.microsoft.com/office/drawing/2014/main" id="{B39F2D64-AD6B-4800-A097-862FD79CA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6512"/>
          <a:stretch/>
        </p:blipFill>
        <p:spPr>
          <a:xfrm>
            <a:off x="6067718" y="2071821"/>
            <a:ext cx="5930681" cy="337269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p:graphicFrame>
        <p:nvGraphicFramePr>
          <p:cNvPr id="8" name="Tabella 9">
            <a:extLst>
              <a:ext uri="{FF2B5EF4-FFF2-40B4-BE49-F238E27FC236}">
                <a16:creationId xmlns:a16="http://schemas.microsoft.com/office/drawing/2014/main" id="{7FE63334-E4B3-473D-89E8-603935686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383"/>
              </p:ext>
            </p:extLst>
          </p:nvPr>
        </p:nvGraphicFramePr>
        <p:xfrm>
          <a:off x="425568" y="2738982"/>
          <a:ext cx="53530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964">
                  <a:extLst>
                    <a:ext uri="{9D8B030D-6E8A-4147-A177-3AD203B41FA5}">
                      <a16:colId xmlns:a16="http://schemas.microsoft.com/office/drawing/2014/main" val="1735219898"/>
                    </a:ext>
                  </a:extLst>
                </a:gridCol>
                <a:gridCol w="1385740">
                  <a:extLst>
                    <a:ext uri="{9D8B030D-6E8A-4147-A177-3AD203B41FA5}">
                      <a16:colId xmlns:a16="http://schemas.microsoft.com/office/drawing/2014/main" val="3168761021"/>
                    </a:ext>
                  </a:extLst>
                </a:gridCol>
                <a:gridCol w="1225485">
                  <a:extLst>
                    <a:ext uri="{9D8B030D-6E8A-4147-A177-3AD203B41FA5}">
                      <a16:colId xmlns:a16="http://schemas.microsoft.com/office/drawing/2014/main" val="3330979704"/>
                    </a:ext>
                  </a:extLst>
                </a:gridCol>
                <a:gridCol w="1432874">
                  <a:extLst>
                    <a:ext uri="{9D8B030D-6E8A-4147-A177-3AD203B41FA5}">
                      <a16:colId xmlns:a16="http://schemas.microsoft.com/office/drawing/2014/main" val="267610148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Rotazione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Profondità iniziale (m)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Ingresso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Momento  (Nm)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726987"/>
                  </a:ext>
                </a:extLst>
              </a:tr>
              <a:tr h="9596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Heave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Gradino su </a:t>
                      </a:r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τ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ctr">
                        <a:buAutoNum type="arabicPlain" startAt="30"/>
                      </a:pPr>
                      <a:r>
                        <a:rPr lang="it-IT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 0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it-IT" baseline="-25000" dirty="0" err="1">
                          <a:solidFill>
                            <a:schemeClr val="bg1"/>
                          </a:solidFill>
                        </a:rPr>
                        <a:t>comm</a:t>
                      </a:r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 = 10 s</a:t>
                      </a:r>
                    </a:p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01600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2338195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67719" y="1588269"/>
            <a:ext cx="1986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8E11579-4A8C-408A-9048-EAAE59140F7D}"/>
              </a:ext>
            </a:extLst>
          </p:cNvPr>
          <p:cNvSpPr txBox="1"/>
          <p:nvPr/>
        </p:nvSpPr>
        <p:spPr>
          <a:xfrm>
            <a:off x="337221" y="4956322"/>
            <a:ext cx="6212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Corrente nulla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1F0076-91B2-4C67-9522-EDA2CF5A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3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22042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Risultati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68667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it-IT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.1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0.05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it-IT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it-IT" baseline="30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a 9">
                <a:extLst>
                  <a:ext uri="{FF2B5EF4-FFF2-40B4-BE49-F238E27FC236}">
                    <a16:creationId xmlns:a16="http://schemas.microsoft.com/office/drawing/2014/main" id="{7FE63334-E4B3-473D-89E8-603935686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6071051"/>
                  </p:ext>
                </p:extLst>
              </p:nvPr>
            </p:nvGraphicFramePr>
            <p:xfrm>
              <a:off x="425568" y="2114240"/>
              <a:ext cx="4514077" cy="307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063">
                      <a:extLst>
                        <a:ext uri="{9D8B030D-6E8A-4147-A177-3AD203B41FA5}">
                          <a16:colId xmlns:a16="http://schemas.microsoft.com/office/drawing/2014/main" val="1735219898"/>
                        </a:ext>
                      </a:extLst>
                    </a:gridCol>
                    <a:gridCol w="1395167">
                      <a:extLst>
                        <a:ext uri="{9D8B030D-6E8A-4147-A177-3AD203B41FA5}">
                          <a16:colId xmlns:a16="http://schemas.microsoft.com/office/drawing/2014/main" val="3168761021"/>
                        </a:ext>
                      </a:extLst>
                    </a:gridCol>
                    <a:gridCol w="1187777">
                      <a:extLst>
                        <a:ext uri="{9D8B030D-6E8A-4147-A177-3AD203B41FA5}">
                          <a16:colId xmlns:a16="http://schemas.microsoft.com/office/drawing/2014/main" val="3330979704"/>
                        </a:ext>
                      </a:extLst>
                    </a:gridCol>
                    <a:gridCol w="1150070">
                      <a:extLst>
                        <a:ext uri="{9D8B030D-6E8A-4147-A177-3AD203B41FA5}">
                          <a16:colId xmlns:a16="http://schemas.microsoft.com/office/drawing/2014/main" val="267610148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Moto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Profondità iniziale (m)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Ingresso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Velocità  (m/s)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6987"/>
                      </a:ext>
                    </a:extLst>
                  </a:tr>
                  <a:tr h="21581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-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bg1"/>
                              </a:solidFill>
                            </a:rPr>
                            <a:t>Corrente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3122" t="-43380" r="-2116" b="-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10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C35DD-35AF-45E5-AE2A-C56672584422}"/>
              </a:ext>
            </a:extLst>
          </p:cNvPr>
          <p:cNvSpPr txBox="1"/>
          <p:nvPr/>
        </p:nvSpPr>
        <p:spPr>
          <a:xfrm>
            <a:off x="337221" y="1633979"/>
            <a:ext cx="11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507F04-4159-4DD0-BF1B-FAF567AE61DB}"/>
              </a:ext>
            </a:extLst>
          </p:cNvPr>
          <p:cNvSpPr txBox="1"/>
          <p:nvPr/>
        </p:nvSpPr>
        <p:spPr>
          <a:xfrm>
            <a:off x="6096000" y="110645"/>
            <a:ext cx="2099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(posa)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C21BF71-2A87-47C6-A476-2F6835DB8FC9}"/>
              </a:ext>
            </a:extLst>
          </p:cNvPr>
          <p:cNvSpPr txBox="1"/>
          <p:nvPr/>
        </p:nvSpPr>
        <p:spPr>
          <a:xfrm>
            <a:off x="6155702" y="3309653"/>
            <a:ext cx="3231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(velocità)</a:t>
            </a:r>
          </a:p>
        </p:txBody>
      </p:sp>
      <p:pic>
        <p:nvPicPr>
          <p:cNvPr id="13" name="Immagine 12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304857A0-5994-4264-98AF-C18ED549C4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r="6512"/>
          <a:stretch/>
        </p:blipFill>
        <p:spPr>
          <a:xfrm>
            <a:off x="6155702" y="529739"/>
            <a:ext cx="4856731" cy="2766116"/>
          </a:xfrm>
          <a:prstGeom prst="rect">
            <a:avLst/>
          </a:prstGeom>
        </p:spPr>
      </p:pic>
      <p:pic>
        <p:nvPicPr>
          <p:cNvPr id="15" name="Immagine 1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CAB0720-334A-4B5C-95E6-55EAC01285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" r="6511"/>
          <a:stretch/>
        </p:blipFill>
        <p:spPr>
          <a:xfrm>
            <a:off x="6155702" y="3731055"/>
            <a:ext cx="4856731" cy="2744207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C2182EE-A0CB-435D-8743-D4C3340C1FB1}"/>
              </a:ext>
            </a:extLst>
          </p:cNvPr>
          <p:cNvCxnSpPr>
            <a:cxnSpLocks/>
          </p:cNvCxnSpPr>
          <p:nvPr/>
        </p:nvCxnSpPr>
        <p:spPr>
          <a:xfrm flipH="1">
            <a:off x="5175315" y="4767320"/>
            <a:ext cx="1140645" cy="671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6A31D6-7C31-4E59-8F10-A7505EA3E4D9}"/>
              </a:ext>
            </a:extLst>
          </p:cNvPr>
          <p:cNvSpPr txBox="1"/>
          <p:nvPr/>
        </p:nvSpPr>
        <p:spPr>
          <a:xfrm>
            <a:off x="3592189" y="5439266"/>
            <a:ext cx="2222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 regime la velocità tende a quella della corrente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895AC1-923F-461B-A013-48A3D35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77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3405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25</a:t>
            </a:fld>
            <a:endParaRPr lang="en-US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801515FD-90E0-4DC5-898D-781D3C9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89" y="1414757"/>
            <a:ext cx="9366821" cy="45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8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26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3A4A60-7DF9-4C96-B066-4EE574D0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3" y="1758592"/>
            <a:ext cx="10768553" cy="41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0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27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C1497D-04E0-4923-B10A-FFAE366B92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87"/>
          <a:stretch/>
        </p:blipFill>
        <p:spPr>
          <a:xfrm>
            <a:off x="561321" y="2852058"/>
            <a:ext cx="11069357" cy="307668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E0F233-A9BC-4A86-A273-EB6E8353DE81}"/>
              </a:ext>
            </a:extLst>
          </p:cNvPr>
          <p:cNvSpPr txBox="1"/>
          <p:nvPr/>
        </p:nvSpPr>
        <p:spPr>
          <a:xfrm>
            <a:off x="561321" y="1557390"/>
            <a:ext cx="2986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Asse ascisse: secondi</a:t>
            </a:r>
          </a:p>
          <a:p>
            <a:r>
              <a:rPr lang="it-IT" dirty="0">
                <a:solidFill>
                  <a:schemeClr val="bg1"/>
                </a:solidFill>
              </a:rPr>
              <a:t>Asse ordinate: metri (NED)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943B3C-EA4A-4E61-961D-475E228C6BFE}"/>
              </a:ext>
            </a:extLst>
          </p:cNvPr>
          <p:cNvSpPr txBox="1"/>
          <p:nvPr/>
        </p:nvSpPr>
        <p:spPr>
          <a:xfrm>
            <a:off x="4350136" y="1418890"/>
            <a:ext cx="3736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Rosso: posizione reale del veicolo</a:t>
            </a:r>
          </a:p>
          <a:p>
            <a:r>
              <a:rPr lang="it-IT" dirty="0">
                <a:solidFill>
                  <a:schemeClr val="bg1"/>
                </a:solidFill>
              </a:rPr>
              <a:t>Verde: uscita sensori</a:t>
            </a:r>
          </a:p>
          <a:p>
            <a:r>
              <a:rPr lang="it-IT" dirty="0">
                <a:solidFill>
                  <a:schemeClr val="bg1"/>
                </a:solidFill>
              </a:rPr>
              <a:t>Blu: posizione stimata</a:t>
            </a:r>
          </a:p>
        </p:txBody>
      </p:sp>
    </p:spTree>
    <p:extLst>
      <p:ext uri="{BB962C8B-B14F-4D97-AF65-F5344CB8AC3E}">
        <p14:creationId xmlns:p14="http://schemas.microsoft.com/office/powerpoint/2010/main" val="1038073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46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Integrazione parziale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4E6BFE-F9D6-4BAF-80BD-1D493B0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28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EA41C4-B086-45E2-81A2-245B126A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21" y="1642774"/>
            <a:ext cx="8378757" cy="434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7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43D4A-9B9F-46E7-A1FA-56BB4438E194}"/>
              </a:ext>
            </a:extLst>
          </p:cNvPr>
          <p:cNvSpPr txBox="1"/>
          <p:nvPr/>
        </p:nvSpPr>
        <p:spPr>
          <a:xfrm>
            <a:off x="503817" y="631856"/>
            <a:ext cx="1140780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chemeClr val="bg1"/>
                </a:solidFill>
              </a:rPr>
              <a:t>Segnali</a:t>
            </a:r>
          </a:p>
          <a:p>
            <a:endParaRPr lang="it-IT" sz="4000" u="sng" dirty="0">
              <a:solidFill>
                <a:schemeClr val="bg1"/>
              </a:solidFill>
            </a:endParaRPr>
          </a:p>
          <a:p>
            <a:endParaRPr lang="it-IT" sz="2400" u="sng" dirty="0">
              <a:solidFill>
                <a:schemeClr val="bg1"/>
              </a:solidFill>
            </a:endParaRP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3FD763FD-E869-4130-980F-C0AF9188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A8CCE6-F66F-4B57-9C39-1F33B89B1B5C}"/>
              </a:ext>
            </a:extLst>
          </p:cNvPr>
          <p:cNvSpPr txBox="1"/>
          <p:nvPr/>
        </p:nvSpPr>
        <p:spPr>
          <a:xfrm>
            <a:off x="497194" y="2434519"/>
            <a:ext cx="6178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Input: </a:t>
            </a:r>
            <a:r>
              <a:rPr lang="it-IT" sz="2400" b="1" dirty="0">
                <a:solidFill>
                  <a:schemeClr val="bg1"/>
                </a:solidFill>
              </a:rPr>
              <a:t>n</a:t>
            </a:r>
            <a:r>
              <a:rPr lang="it-IT" sz="2400" dirty="0">
                <a:solidFill>
                  <a:schemeClr val="bg1"/>
                </a:solidFill>
              </a:rPr>
              <a:t> vettore 7x1 delle velocità desiderate delle eliche dei </a:t>
            </a:r>
            <a:r>
              <a:rPr lang="it-IT" sz="2400" dirty="0" err="1">
                <a:solidFill>
                  <a:schemeClr val="bg1"/>
                </a:solidFill>
              </a:rPr>
              <a:t>thruster</a:t>
            </a:r>
            <a:r>
              <a:rPr lang="it-IT" sz="2400" dirty="0">
                <a:solidFill>
                  <a:schemeClr val="bg1"/>
                </a:solidFill>
              </a:rPr>
              <a:t> (</a:t>
            </a:r>
            <a:r>
              <a:rPr lang="it-IT" sz="2400" dirty="0" err="1">
                <a:solidFill>
                  <a:schemeClr val="bg1"/>
                </a:solidFill>
              </a:rPr>
              <a:t>rad</a:t>
            </a:r>
            <a:r>
              <a:rPr lang="it-IT" sz="2400" dirty="0">
                <a:solidFill>
                  <a:schemeClr val="bg1"/>
                </a:solidFill>
              </a:rPr>
              <a:t>/s)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bg1"/>
                </a:solidFill>
              </a:rPr>
              <a:t>Output: posa, velocità e accelerazioni del veicolo</a:t>
            </a:r>
          </a:p>
          <a:p>
            <a:endParaRPr lang="it-IT" sz="2400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90B0F11-69C7-434D-897F-49F172D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3C55DB-D57C-41DD-879A-B5D6B714B3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21" t="32578" r="29566" b="9455"/>
          <a:stretch/>
        </p:blipFill>
        <p:spPr>
          <a:xfrm>
            <a:off x="6975835" y="750851"/>
            <a:ext cx="4487159" cy="537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Immagine 9" descr="Immagine che contiene ombrello&#10;&#10;Descrizione generata automaticamente">
            <a:extLst>
              <a:ext uri="{FF2B5EF4-FFF2-40B4-BE49-F238E27FC236}">
                <a16:creationId xmlns:a16="http://schemas.microsoft.com/office/drawing/2014/main" id="{DAC479AF-0200-46B1-938B-DBE9DE600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92" y="1178892"/>
            <a:ext cx="3890296" cy="2820039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90F8AD7-D115-4A9E-9229-A52DE1F1F251}"/>
              </a:ext>
            </a:extLst>
          </p:cNvPr>
          <p:cNvSpPr txBox="1"/>
          <p:nvPr/>
        </p:nvSpPr>
        <p:spPr>
          <a:xfrm>
            <a:off x="435167" y="2582128"/>
            <a:ext cx="6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Obiettivi</a:t>
            </a:r>
            <a:r>
              <a:rPr lang="it-IT" sz="2000" dirty="0">
                <a:solidFill>
                  <a:schemeClr val="bg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Veicolo a galleggiabilità leggermente positiva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Stabilità di forma 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it-IT" sz="2000" dirty="0">
                <a:solidFill>
                  <a:schemeClr val="bg1"/>
                </a:solidFill>
              </a:rPr>
              <a:t> roll e pitch stabili staticamente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</a:rPr>
              <a:t>Resistenza idrodinamica simile su tutti gli assi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Ipotesi</a:t>
            </a:r>
            <a:r>
              <a:rPr lang="it-IT" sz="2000" dirty="0"/>
              <a:t> </a:t>
            </a:r>
            <a:r>
              <a:rPr lang="it-IT" sz="2000" dirty="0">
                <a:solidFill>
                  <a:schemeClr val="bg1"/>
                </a:solidFill>
              </a:rPr>
              <a:t>di densità uniforme</a:t>
            </a:r>
            <a:endParaRPr lang="it-IT" sz="2000" dirty="0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BFCD758-86D5-45F3-A529-60DD49A81879}"/>
              </a:ext>
            </a:extLst>
          </p:cNvPr>
          <p:cNvCxnSpPr>
            <a:cxnSpLocks/>
          </p:cNvCxnSpPr>
          <p:nvPr/>
        </p:nvCxnSpPr>
        <p:spPr>
          <a:xfrm>
            <a:off x="3972361" y="4656162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B39A02-A56F-41F0-A5D6-1A03E9581E2D}"/>
              </a:ext>
            </a:extLst>
          </p:cNvPr>
          <p:cNvSpPr txBox="1"/>
          <p:nvPr/>
        </p:nvSpPr>
        <p:spPr>
          <a:xfrm>
            <a:off x="4784006" y="4461550"/>
            <a:ext cx="4690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 = b = 0.35m</a:t>
            </a:r>
          </a:p>
          <a:p>
            <a:r>
              <a:rPr lang="it-IT" dirty="0">
                <a:solidFill>
                  <a:schemeClr val="bg1"/>
                </a:solidFill>
              </a:rPr>
              <a:t>c = 0.19m</a:t>
            </a:r>
          </a:p>
          <a:p>
            <a:r>
              <a:rPr lang="it-IT" dirty="0">
                <a:solidFill>
                  <a:schemeClr val="bg1"/>
                </a:solidFill>
              </a:rPr>
              <a:t>V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0.097m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Densità </a:t>
            </a:r>
            <a:r>
              <a:rPr lang="it-IT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≃</a:t>
            </a:r>
            <a:r>
              <a:rPr lang="it-IT" dirty="0">
                <a:solidFill>
                  <a:schemeClr val="bg1"/>
                </a:solidFill>
              </a:rPr>
              <a:t> 1025kg/m</a:t>
            </a:r>
            <a:r>
              <a:rPr lang="it-IT" baseline="30000" dirty="0">
                <a:solidFill>
                  <a:schemeClr val="bg1"/>
                </a:solidFill>
              </a:rPr>
              <a:t>3</a:t>
            </a:r>
          </a:p>
          <a:p>
            <a:r>
              <a:rPr lang="it-IT" dirty="0">
                <a:solidFill>
                  <a:schemeClr val="bg1"/>
                </a:solidFill>
              </a:rPr>
              <a:t>CG coincidente con centro geometrico</a:t>
            </a:r>
          </a:p>
          <a:p>
            <a:r>
              <a:rPr lang="it-IT" dirty="0">
                <a:solidFill>
                  <a:schemeClr val="bg1"/>
                </a:solidFill>
              </a:rPr>
              <a:t>CB a metà semiasse c </a:t>
            </a:r>
          </a:p>
          <a:p>
            <a:r>
              <a:rPr lang="it-IT" dirty="0">
                <a:solidFill>
                  <a:schemeClr val="bg1"/>
                </a:solidFill>
              </a:rPr>
              <a:t>Spinta costante verso l’alto di circa 4,11N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EBA648-9836-4104-9A14-B28469F8378A}"/>
              </a:ext>
            </a:extLst>
          </p:cNvPr>
          <p:cNvSpPr txBox="1"/>
          <p:nvPr/>
        </p:nvSpPr>
        <p:spPr>
          <a:xfrm>
            <a:off x="426524" y="1492379"/>
            <a:ext cx="3545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chemeClr val="bg1"/>
                </a:solidFill>
              </a:rPr>
              <a:t>Moti e rotazioni principali: </a:t>
            </a:r>
            <a:r>
              <a:rPr lang="it-IT" sz="2000" dirty="0" err="1">
                <a:solidFill>
                  <a:schemeClr val="bg1"/>
                </a:solidFill>
              </a:rPr>
              <a:t>surge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heave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  <a:r>
              <a:rPr lang="it-IT" sz="2000" dirty="0" err="1">
                <a:solidFill>
                  <a:schemeClr val="bg1"/>
                </a:solidFill>
              </a:rPr>
              <a:t>sway</a:t>
            </a:r>
            <a:r>
              <a:rPr lang="it-IT" sz="2000" dirty="0">
                <a:solidFill>
                  <a:schemeClr val="bg1"/>
                </a:solidFill>
              </a:rPr>
              <a:t>, </a:t>
            </a:r>
            <a:r>
              <a:rPr lang="it-IT" sz="2000" dirty="0" err="1">
                <a:solidFill>
                  <a:schemeClr val="bg1"/>
                </a:solidFill>
              </a:rPr>
              <a:t>yaw</a:t>
            </a:r>
            <a:endParaRPr lang="it-IT" sz="2000" dirty="0">
              <a:solidFill>
                <a:schemeClr val="bg1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BC7D0F7-A826-471B-ABF4-64AD4B8BB9DA}"/>
              </a:ext>
            </a:extLst>
          </p:cNvPr>
          <p:cNvCxnSpPr>
            <a:cxnSpLocks/>
          </p:cNvCxnSpPr>
          <p:nvPr/>
        </p:nvCxnSpPr>
        <p:spPr>
          <a:xfrm>
            <a:off x="4018945" y="184871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80C24DD-7A92-49DB-8E27-3FBDFC98C1D1}"/>
              </a:ext>
            </a:extLst>
          </p:cNvPr>
          <p:cNvSpPr txBox="1"/>
          <p:nvPr/>
        </p:nvSpPr>
        <p:spPr>
          <a:xfrm>
            <a:off x="4747786" y="1676950"/>
            <a:ext cx="2264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Ellissoide oblato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CFE4A3-20B8-4B02-B01E-127C2499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3767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Forma e scelte progettuali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504B110-FFA5-4AD5-B086-B96C9DC7C002}"/>
              </a:ext>
            </a:extLst>
          </p:cNvPr>
          <p:cNvSpPr txBox="1"/>
          <p:nvPr/>
        </p:nvSpPr>
        <p:spPr>
          <a:xfrm>
            <a:off x="1020946" y="3615634"/>
            <a:ext cx="42735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Disposizione </a:t>
            </a:r>
            <a:r>
              <a:rPr lang="it-IT" dirty="0" err="1">
                <a:solidFill>
                  <a:schemeClr val="bg1"/>
                </a:solidFill>
              </a:rPr>
              <a:t>thrusters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(0 -0.25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 0.25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(0.25 0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(-0.15 -0.15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(-0.15 0.15 0) m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(0.15 0 0) m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B57EF9B-EDA8-47DD-B42C-3424751A3F88}"/>
              </a:ext>
            </a:extLst>
          </p:cNvPr>
          <p:cNvSpPr txBox="1"/>
          <p:nvPr/>
        </p:nvSpPr>
        <p:spPr>
          <a:xfrm>
            <a:off x="632160" y="1405650"/>
            <a:ext cx="4788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Criteri di scelta per la disposizione dei </a:t>
            </a:r>
            <a:r>
              <a:rPr lang="it-IT" i="1" dirty="0" err="1">
                <a:solidFill>
                  <a:schemeClr val="bg1"/>
                </a:solidFill>
              </a:rPr>
              <a:t>thrusters</a:t>
            </a:r>
            <a:r>
              <a:rPr lang="it-IT" i="1" dirty="0">
                <a:solidFill>
                  <a:schemeClr val="bg1"/>
                </a:solidFill>
              </a:rPr>
              <a:t>:</a:t>
            </a:r>
          </a:p>
          <a:p>
            <a:endParaRPr lang="it-IT" i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Attuare moti di </a:t>
            </a:r>
            <a:r>
              <a:rPr lang="it-IT" dirty="0" err="1">
                <a:solidFill>
                  <a:schemeClr val="bg1"/>
                </a:solidFill>
              </a:rPr>
              <a:t>surge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sway</a:t>
            </a:r>
            <a:r>
              <a:rPr lang="it-IT" dirty="0">
                <a:solidFill>
                  <a:schemeClr val="bg1"/>
                </a:solidFill>
              </a:rPr>
              <a:t>, </a:t>
            </a:r>
            <a:r>
              <a:rPr lang="it-IT" dirty="0" err="1">
                <a:solidFill>
                  <a:schemeClr val="bg1"/>
                </a:solidFill>
              </a:rPr>
              <a:t>heave</a:t>
            </a:r>
            <a:r>
              <a:rPr lang="it-IT" dirty="0">
                <a:solidFill>
                  <a:schemeClr val="bg1"/>
                </a:solidFill>
              </a:rPr>
              <a:t> e rotazione di </a:t>
            </a:r>
            <a:r>
              <a:rPr lang="it-IT" dirty="0" err="1">
                <a:solidFill>
                  <a:schemeClr val="bg1"/>
                </a:solidFill>
              </a:rPr>
              <a:t>yaw</a:t>
            </a:r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Stabilizzare dinamicamente pitch e </a:t>
            </a:r>
            <a:r>
              <a:rPr lang="it-IT" dirty="0" err="1">
                <a:solidFill>
                  <a:schemeClr val="bg1"/>
                </a:solidFill>
              </a:rPr>
              <a:t>roll</a:t>
            </a:r>
            <a:r>
              <a:rPr lang="it-IT" dirty="0">
                <a:solidFill>
                  <a:schemeClr val="bg1"/>
                </a:solidFill>
              </a:rPr>
              <a:t> per eventuali disturbi</a:t>
            </a:r>
          </a:p>
        </p:txBody>
      </p:sp>
      <p:pic>
        <p:nvPicPr>
          <p:cNvPr id="3" name="Immagine 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C0F8735A-74B0-49D4-9D90-4B0334C0F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84" y="1379878"/>
            <a:ext cx="5790382" cy="4471512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3E9305-97DD-4758-B45C-AEDCFD51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1" y="6461954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CF0951-EBE1-42FB-A41C-3DD11A3DDB81}"/>
              </a:ext>
            </a:extLst>
          </p:cNvPr>
          <p:cNvSpPr txBox="1"/>
          <p:nvPr/>
        </p:nvSpPr>
        <p:spPr>
          <a:xfrm>
            <a:off x="417994" y="1416600"/>
            <a:ext cx="9938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del singolo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ispirato ai T200 della </a:t>
            </a:r>
            <a:r>
              <a:rPr lang="it-IT" dirty="0" err="1">
                <a:solidFill>
                  <a:schemeClr val="bg1"/>
                </a:solidFill>
              </a:rPr>
              <a:t>Bluerobotics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perfettamente bidirezionale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Massima velocità di rotazione dei propulsori: 	</a:t>
            </a:r>
            <a:r>
              <a:rPr lang="it-IT" dirty="0" err="1">
                <a:solidFill>
                  <a:schemeClr val="bg1"/>
                </a:solidFill>
              </a:rPr>
              <a:t>n</a:t>
            </a:r>
            <a:r>
              <a:rPr lang="it-IT" baseline="-25000" dirty="0" err="1">
                <a:solidFill>
                  <a:schemeClr val="bg1"/>
                </a:solidFill>
              </a:rPr>
              <a:t>max</a:t>
            </a:r>
            <a:r>
              <a:rPr lang="it-IT" dirty="0">
                <a:solidFill>
                  <a:schemeClr val="bg1"/>
                </a:solidFill>
              </a:rPr>
              <a:t> = 340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Limite della zona morta:	</a:t>
            </a:r>
            <a:r>
              <a:rPr lang="it-IT" dirty="0" err="1">
                <a:solidFill>
                  <a:schemeClr val="bg1"/>
                </a:solidFill>
              </a:rPr>
              <a:t>dz</a:t>
            </a:r>
            <a:r>
              <a:rPr lang="it-IT" baseline="-25000" dirty="0" err="1">
                <a:solidFill>
                  <a:schemeClr val="bg1"/>
                </a:solidFill>
              </a:rPr>
              <a:t>lim</a:t>
            </a:r>
            <a:r>
              <a:rPr lang="it-IT" dirty="0">
                <a:solidFill>
                  <a:schemeClr val="bg1"/>
                </a:solidFill>
              </a:rPr>
              <a:t> = 31,5 </a:t>
            </a:r>
            <a:r>
              <a:rPr lang="it-IT" dirty="0" err="1">
                <a:solidFill>
                  <a:schemeClr val="bg1"/>
                </a:solidFill>
              </a:rPr>
              <a:t>rad</a:t>
            </a:r>
            <a:r>
              <a:rPr lang="it-IT" dirty="0">
                <a:solidFill>
                  <a:schemeClr val="bg1"/>
                </a:solidFill>
              </a:rPr>
              <a:t>/s ≃ 350 RPM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Wake </a:t>
            </a:r>
            <a:r>
              <a:rPr lang="it-IT" dirty="0" err="1">
                <a:solidFill>
                  <a:schemeClr val="bg1"/>
                </a:solidFill>
              </a:rPr>
              <a:t>fraction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number</a:t>
            </a:r>
            <a:r>
              <a:rPr lang="it-IT" dirty="0">
                <a:solidFill>
                  <a:schemeClr val="bg1"/>
                </a:solidFill>
              </a:rPr>
              <a:t>:		w = 0.1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Dinamica del primo ordine con </a:t>
            </a:r>
            <a:r>
              <a:rPr lang="el-GR" dirty="0">
                <a:solidFill>
                  <a:schemeClr val="bg1"/>
                </a:solidFill>
              </a:rPr>
              <a:t>τ</a:t>
            </a:r>
            <a:r>
              <a:rPr lang="it-IT" baseline="-25000" dirty="0">
                <a:solidFill>
                  <a:schemeClr val="bg1"/>
                </a:solidFill>
              </a:rPr>
              <a:t>dyn</a:t>
            </a:r>
            <a:r>
              <a:rPr lang="el-GR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= 0,2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Diametro: 		d = 0,076m</a:t>
            </a:r>
            <a:endParaRPr lang="it-IT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nero, sedendo, bicicletta, facciata&#10;&#10;Descrizione generata automaticamente">
            <a:extLst>
              <a:ext uri="{FF2B5EF4-FFF2-40B4-BE49-F238E27FC236}">
                <a16:creationId xmlns:a16="http://schemas.microsoft.com/office/drawing/2014/main" id="{F89F81CC-B010-4853-92A0-EDAE4302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8" t="13759" r="24432" b="13618"/>
          <a:stretch/>
        </p:blipFill>
        <p:spPr>
          <a:xfrm>
            <a:off x="8870090" y="3555393"/>
            <a:ext cx="2731116" cy="288911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B55DD6C-6938-433F-958B-6B8C9DE188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166" t="41616" r="9318" b="32339"/>
          <a:stretch/>
        </p:blipFill>
        <p:spPr>
          <a:xfrm>
            <a:off x="6403524" y="367449"/>
            <a:ext cx="5269666" cy="929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/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sSub>
                        <m:sSubPr>
                          <m:ctrl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7EE5740E-0725-4D89-B330-5291317E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060635"/>
                <a:ext cx="2126930" cy="369332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/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sSup>
                        <m:sSup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F326B97-472B-4C94-A444-FD773AA4B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4701356"/>
                <a:ext cx="2622706" cy="369332"/>
              </a:xfrm>
              <a:prstGeom prst="rect">
                <a:avLst/>
              </a:prstGeom>
              <a:blipFill>
                <a:blip r:embed="rId7"/>
                <a:stretch>
                  <a:fillRect l="-2326" r="-930" b="-36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/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𝑛𝐷</m:t>
                          </m:r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0F37753-85BF-45CD-9D26-4AF9A394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2" y="5221359"/>
                <a:ext cx="1117294" cy="632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E6D9AE-58B9-486D-8E01-D13F03FC5FB3}"/>
              </a:ext>
            </a:extLst>
          </p:cNvPr>
          <p:cNvSpPr txBox="1"/>
          <p:nvPr/>
        </p:nvSpPr>
        <p:spPr>
          <a:xfrm>
            <a:off x="3827944" y="3829802"/>
            <a:ext cx="470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nella zona operativa lineare vale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/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E157F996-E685-4703-B168-1F5ACC74E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67" y="4279081"/>
                <a:ext cx="2090123" cy="369332"/>
              </a:xfrm>
              <a:prstGeom prst="rect">
                <a:avLst/>
              </a:prstGeom>
              <a:blipFill>
                <a:blip r:embed="rId9"/>
                <a:stretch>
                  <a:fillRect l="-2624" r="-583" b="-295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/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&gt;0, </m:t>
                      </m:r>
                      <m:sSub>
                        <m:sSubPr>
                          <m:ctrlP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964BA3D-34EB-4304-8796-754501B9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410" y="4279081"/>
                <a:ext cx="1980927" cy="369332"/>
              </a:xfrm>
              <a:prstGeom prst="rect">
                <a:avLst/>
              </a:prstGeom>
              <a:blipFill>
                <a:blip r:embed="rId10"/>
                <a:stretch>
                  <a:fillRect l="-1231" r="-3077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/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9DD4CC1-9EF9-40F4-BC40-01273BC7D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32" y="4954697"/>
                <a:ext cx="2838982" cy="369332"/>
              </a:xfrm>
              <a:prstGeom prst="rect">
                <a:avLst/>
              </a:prstGeom>
              <a:blipFill>
                <a:blip r:embed="rId11"/>
                <a:stretch>
                  <a:fillRect l="-1931" r="-215" b="-3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/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=3,883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=0,003</m:t>
                    </m:r>
                  </m:oMath>
                </a14:m>
                <a:r>
                  <a:rPr lang="it-IT" sz="2400" b="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7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9829B040-A1FF-45C1-9753-5FC68E8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991" y="5525829"/>
                <a:ext cx="4066947" cy="369332"/>
              </a:xfrm>
              <a:prstGeom prst="rect">
                <a:avLst/>
              </a:prstGeom>
              <a:blipFill>
                <a:blip r:embed="rId12"/>
                <a:stretch>
                  <a:fillRect l="-1799" t="-22951" r="-3748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F662A9E-0119-442C-9C3E-BD056B3F89E4}"/>
              </a:ext>
            </a:extLst>
          </p:cNvPr>
          <p:cNvSpPr/>
          <p:nvPr/>
        </p:nvSpPr>
        <p:spPr>
          <a:xfrm>
            <a:off x="3964061" y="4890136"/>
            <a:ext cx="4432437" cy="104565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Segnaposto numero diapositiva 25">
            <a:extLst>
              <a:ext uri="{FF2B5EF4-FFF2-40B4-BE49-F238E27FC236}">
                <a16:creationId xmlns:a16="http://schemas.microsoft.com/office/drawing/2014/main" id="{298311C5-41EB-4906-93C6-889FAFBC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552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Modellazione dei </a:t>
            </a:r>
            <a:r>
              <a:rPr lang="it-IT" sz="3200" b="1" dirty="0" err="1">
                <a:solidFill>
                  <a:schemeClr val="bg1"/>
                </a:solidFill>
              </a:rPr>
              <a:t>thrusters</a:t>
            </a:r>
            <a:endParaRPr lang="it-IT" sz="32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/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  <m:r>
                      <a:rPr lang="it-IT" sz="2400" b="0" i="1" baseline="-2500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sSub>
                          <m:sSubPr>
                            <m:ctrlP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sz="2400" baseline="30000" dirty="0">
                    <a:solidFill>
                      <a:schemeClr val="bg1"/>
                    </a:solidFill>
                  </a:rPr>
                  <a:t>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DA5E9FEF-0A00-435A-BCC4-5D21C6408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277" y="3061866"/>
                <a:ext cx="1762285" cy="497700"/>
              </a:xfrm>
              <a:prstGeom prst="rect">
                <a:avLst/>
              </a:prstGeom>
              <a:blipFill>
                <a:blip r:embed="rId3"/>
                <a:stretch>
                  <a:fillRect t="-8537" b="-20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844340A-192C-4D72-9AD0-DB2B6DF742AB}"/>
              </a:ext>
            </a:extLst>
          </p:cNvPr>
          <p:cNvSpPr txBox="1"/>
          <p:nvPr/>
        </p:nvSpPr>
        <p:spPr>
          <a:xfrm>
            <a:off x="1027885" y="1358520"/>
            <a:ext cx="3827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Modello a corrente costante o lentamente variabile</a:t>
            </a:r>
          </a:p>
          <a:p>
            <a:r>
              <a:rPr lang="it-IT" dirty="0">
                <a:solidFill>
                  <a:schemeClr val="bg1"/>
                </a:solidFill>
              </a:rPr>
              <a:t>(velocità operativa AUV di 0.3 m/s)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3878C2-4FAD-43DB-BAC2-3246DCD0E82A}"/>
              </a:ext>
            </a:extLst>
          </p:cNvPr>
          <p:cNvSpPr txBox="1"/>
          <p:nvPr/>
        </p:nvSpPr>
        <p:spPr>
          <a:xfrm>
            <a:off x="1023173" y="2772175"/>
            <a:ext cx="54521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Ingressi di ogni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Velocità di rotazione delle eliche</a:t>
            </a:r>
          </a:p>
          <a:p>
            <a:pPr marL="342900" indent="-34290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>
                <a:solidFill>
                  <a:schemeClr val="bg1"/>
                </a:solidFill>
              </a:rPr>
              <a:t>i   </a:t>
            </a:r>
            <a:r>
              <a:rPr lang="it-IT" dirty="0">
                <a:solidFill>
                  <a:schemeClr val="bg1"/>
                </a:solidFill>
              </a:rPr>
              <a:t>componente di </a:t>
            </a:r>
            <a:r>
              <a:rPr lang="el-GR" sz="2000" dirty="0">
                <a:solidFill>
                  <a:schemeClr val="bg1"/>
                </a:solidFill>
              </a:rPr>
              <a:t>ν</a:t>
            </a:r>
            <a:r>
              <a:rPr lang="it-IT" baseline="-25000" dirty="0" err="1">
                <a:solidFill>
                  <a:schemeClr val="bg1"/>
                </a:solidFill>
              </a:rPr>
              <a:t>pi</a:t>
            </a:r>
            <a:r>
              <a:rPr lang="it-IT" dirty="0">
                <a:solidFill>
                  <a:schemeClr val="bg1"/>
                </a:solidFill>
              </a:rPr>
              <a:t> lungo la direzione dell’asse del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i</a:t>
            </a: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47B209-93FB-4A49-B968-C5454DA7FA1D}"/>
              </a:ext>
            </a:extLst>
          </p:cNvPr>
          <p:cNvSpPr/>
          <p:nvPr/>
        </p:nvSpPr>
        <p:spPr>
          <a:xfrm>
            <a:off x="1140437" y="4983851"/>
            <a:ext cx="3732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Contributo della spinta di ciascun </a:t>
            </a:r>
            <a:r>
              <a:rPr lang="it-IT" dirty="0" err="1">
                <a:solidFill>
                  <a:schemeClr val="bg1"/>
                </a:solidFill>
              </a:rPr>
              <a:t>thruster</a:t>
            </a:r>
            <a:r>
              <a:rPr lang="it-IT" dirty="0">
                <a:solidFill>
                  <a:schemeClr val="bg1"/>
                </a:solidFill>
              </a:rPr>
              <a:t> sulle τ agenti sul veicolo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5F98F5-59FE-43FD-B086-0D38A0F1B0BD}"/>
              </a:ext>
            </a:extLst>
          </p:cNvPr>
          <p:cNvCxnSpPr>
            <a:cxnSpLocks/>
          </p:cNvCxnSpPr>
          <p:nvPr/>
        </p:nvCxnSpPr>
        <p:spPr>
          <a:xfrm>
            <a:off x="5445946" y="5274430"/>
            <a:ext cx="471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/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bg1"/>
                                  </a:solidFill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it-IT" baseline="-25000" dirty="0">
                                  <a:solidFill>
                                    <a:schemeClr val="bg1"/>
                                  </a:solidFill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A98AA87-D720-49E6-9F08-77F8ED2F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538" y="5733255"/>
                <a:ext cx="1788717" cy="590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F12DC7E-58B6-43F3-8D67-045B52DEBAA6}"/>
              </a:ext>
            </a:extLst>
          </p:cNvPr>
          <p:cNvCxnSpPr>
            <a:cxnSpLocks/>
          </p:cNvCxnSpPr>
          <p:nvPr/>
        </p:nvCxnSpPr>
        <p:spPr>
          <a:xfrm>
            <a:off x="5772068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6E65A37-2B19-4494-9A2B-BB0B0039473D}"/>
              </a:ext>
            </a:extLst>
          </p:cNvPr>
          <p:cNvCxnSpPr>
            <a:cxnSpLocks/>
          </p:cNvCxnSpPr>
          <p:nvPr/>
        </p:nvCxnSpPr>
        <p:spPr>
          <a:xfrm>
            <a:off x="6812443" y="1820186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F89F4BA4-40A1-495D-82B5-73CDDC524DB8}"/>
              </a:ext>
            </a:extLst>
          </p:cNvPr>
          <p:cNvCxnSpPr>
            <a:cxnSpLocks/>
          </p:cNvCxnSpPr>
          <p:nvPr/>
        </p:nvCxnSpPr>
        <p:spPr>
          <a:xfrm>
            <a:off x="9311870" y="3559566"/>
            <a:ext cx="0" cy="257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35596349-530A-4A26-ADEE-624A56112E74}"/>
              </a:ext>
            </a:extLst>
          </p:cNvPr>
          <p:cNvCxnSpPr>
            <a:cxnSpLocks/>
          </p:cNvCxnSpPr>
          <p:nvPr/>
        </p:nvCxnSpPr>
        <p:spPr>
          <a:xfrm>
            <a:off x="9877484" y="1877739"/>
            <a:ext cx="0" cy="68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04937D2-78B6-45DE-9CD2-7CAC925D6289}"/>
              </a:ext>
            </a:extLst>
          </p:cNvPr>
          <p:cNvCxnSpPr>
            <a:cxnSpLocks/>
          </p:cNvCxnSpPr>
          <p:nvPr/>
        </p:nvCxnSpPr>
        <p:spPr>
          <a:xfrm>
            <a:off x="10571531" y="189297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9D80894B-D590-4B81-903E-45B8C0F22100}"/>
              </a:ext>
            </a:extLst>
          </p:cNvPr>
          <p:cNvCxnSpPr>
            <a:cxnSpLocks/>
          </p:cNvCxnSpPr>
          <p:nvPr/>
        </p:nvCxnSpPr>
        <p:spPr>
          <a:xfrm>
            <a:off x="9136434" y="1896478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609C3E-3179-4C58-88EB-A2922A14B627}"/>
              </a:ext>
            </a:extLst>
          </p:cNvPr>
          <p:cNvSpPr txBox="1"/>
          <p:nvPr/>
        </p:nvSpPr>
        <p:spPr>
          <a:xfrm>
            <a:off x="5436275" y="2156390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relativa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5D23E46-C0D3-425A-9651-CC6957371AF5}"/>
              </a:ext>
            </a:extLst>
          </p:cNvPr>
          <p:cNvSpPr txBox="1"/>
          <p:nvPr/>
        </p:nvSpPr>
        <p:spPr>
          <a:xfrm>
            <a:off x="6398059" y="2178441"/>
            <a:ext cx="7918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Velocità corrente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4D76966-6993-4E4D-AE57-0E34E1575AFD}"/>
              </a:ext>
            </a:extLst>
          </p:cNvPr>
          <p:cNvSpPr txBox="1"/>
          <p:nvPr/>
        </p:nvSpPr>
        <p:spPr>
          <a:xfrm>
            <a:off x="8527361" y="2201305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lineare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7E0683-6FE0-4E96-8492-C77E915AA138}"/>
              </a:ext>
            </a:extLst>
          </p:cNvPr>
          <p:cNvSpPr txBox="1"/>
          <p:nvPr/>
        </p:nvSpPr>
        <p:spPr>
          <a:xfrm>
            <a:off x="9408521" y="2609312"/>
            <a:ext cx="1079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Componente angolare di </a:t>
            </a:r>
            <a:r>
              <a:rPr lang="it-IT" sz="1050" dirty="0" err="1">
                <a:solidFill>
                  <a:schemeClr val="bg1"/>
                </a:solidFill>
              </a:rPr>
              <a:t>v</a:t>
            </a:r>
            <a:r>
              <a:rPr lang="it-IT" sz="1050" baseline="-25000" dirty="0" err="1">
                <a:solidFill>
                  <a:schemeClr val="bg1"/>
                </a:solidFill>
              </a:rPr>
              <a:t>r</a:t>
            </a:r>
            <a:r>
              <a:rPr lang="it-IT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ABC615C-E92E-4FC0-8619-C3AE87A0F83F}"/>
              </a:ext>
            </a:extLst>
          </p:cNvPr>
          <p:cNvSpPr txBox="1"/>
          <p:nvPr/>
        </p:nvSpPr>
        <p:spPr>
          <a:xfrm>
            <a:off x="8786349" y="3851148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Direzione asse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D84D950-C9F2-4FF5-846D-E0928B033A6C}"/>
              </a:ext>
            </a:extLst>
          </p:cNvPr>
          <p:cNvSpPr txBox="1"/>
          <p:nvPr/>
        </p:nvSpPr>
        <p:spPr>
          <a:xfrm>
            <a:off x="10097537" y="2171329"/>
            <a:ext cx="1218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Posizione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i-esimo 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E6838B-BB85-4BBC-83A4-0157E5393FBF}"/>
              </a:ext>
            </a:extLst>
          </p:cNvPr>
          <p:cNvSpPr/>
          <p:nvPr/>
        </p:nvSpPr>
        <p:spPr>
          <a:xfrm>
            <a:off x="5433347" y="1367745"/>
            <a:ext cx="1691695" cy="49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4CFED5E7-4B4A-428E-81F1-234E8928203F}"/>
              </a:ext>
            </a:extLst>
          </p:cNvPr>
          <p:cNvSpPr/>
          <p:nvPr/>
        </p:nvSpPr>
        <p:spPr>
          <a:xfrm>
            <a:off x="6031316" y="4348848"/>
            <a:ext cx="4432437" cy="217923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0C5A1A01-B9DA-4D9C-9017-F7522029A95E}"/>
              </a:ext>
            </a:extLst>
          </p:cNvPr>
          <p:cNvCxnSpPr>
            <a:cxnSpLocks/>
          </p:cNvCxnSpPr>
          <p:nvPr/>
        </p:nvCxnSpPr>
        <p:spPr>
          <a:xfrm>
            <a:off x="10292484" y="5289318"/>
            <a:ext cx="486733" cy="8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1A7BDB4-5D44-48D7-8C56-19A4E3BC3277}"/>
              </a:ext>
            </a:extLst>
          </p:cNvPr>
          <p:cNvSpPr txBox="1"/>
          <p:nvPr/>
        </p:nvSpPr>
        <p:spPr>
          <a:xfrm>
            <a:off x="10663758" y="5050996"/>
            <a:ext cx="1218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Vettore delle spinte dei singoli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endParaRPr lang="it-IT" sz="10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/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it-IT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it-IT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49AC7B-C05B-4283-8446-B362C342B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478" y="4458080"/>
                <a:ext cx="470898" cy="1887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/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it-IT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it-IT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it-I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78FC8553-7049-494F-B1F8-58B33A84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267" y="5104998"/>
                <a:ext cx="4049405" cy="276999"/>
              </a:xfrm>
              <a:prstGeom prst="rect">
                <a:avLst/>
              </a:prstGeom>
              <a:blipFill>
                <a:blip r:embed="rId6"/>
                <a:stretch>
                  <a:fillRect l="-1506" b="-13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/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2EEFF23-6B41-40A9-B446-D2593E80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154" y="1399994"/>
                <a:ext cx="1559810" cy="369332"/>
              </a:xfrm>
              <a:prstGeom prst="rect">
                <a:avLst/>
              </a:prstGeom>
              <a:blipFill>
                <a:blip r:embed="rId7"/>
                <a:stretch>
                  <a:fillRect l="-5098" t="-25000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/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E0DBDA5-DAFD-4FC2-9B72-059123ACD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95" y="1421574"/>
                <a:ext cx="2835392" cy="405367"/>
              </a:xfrm>
              <a:prstGeom prst="rect">
                <a:avLst/>
              </a:prstGeom>
              <a:blipFill>
                <a:blip r:embed="rId8"/>
                <a:stretch>
                  <a:fillRect l="-1075" r="-430" b="-1641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C37EE99-52CA-4143-BEF9-9ED10879A3FC}"/>
              </a:ext>
            </a:extLst>
          </p:cNvPr>
          <p:cNvCxnSpPr>
            <a:cxnSpLocks/>
          </p:cNvCxnSpPr>
          <p:nvPr/>
        </p:nvCxnSpPr>
        <p:spPr>
          <a:xfrm flipV="1">
            <a:off x="8187995" y="1272619"/>
            <a:ext cx="0" cy="2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D1DE7ED-1FB3-48C5-8099-F44A9197B253}"/>
              </a:ext>
            </a:extLst>
          </p:cNvPr>
          <p:cNvSpPr txBox="1"/>
          <p:nvPr/>
        </p:nvSpPr>
        <p:spPr>
          <a:xfrm>
            <a:off x="7353988" y="677546"/>
            <a:ext cx="176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Velocità del punto </a:t>
            </a:r>
            <a:r>
              <a:rPr lang="it-IT" sz="1050" dirty="0" err="1">
                <a:solidFill>
                  <a:schemeClr val="bg1"/>
                </a:solidFill>
              </a:rPr>
              <a:t>p</a:t>
            </a:r>
            <a:r>
              <a:rPr lang="it-IT" sz="1050" baseline="-25000" dirty="0" err="1">
                <a:solidFill>
                  <a:schemeClr val="bg1"/>
                </a:solidFill>
              </a:rPr>
              <a:t>i</a:t>
            </a:r>
            <a:r>
              <a:rPr lang="it-IT" sz="1050" dirty="0">
                <a:solidFill>
                  <a:schemeClr val="bg1"/>
                </a:solidFill>
              </a:rPr>
              <a:t> (posizione del </a:t>
            </a:r>
            <a:r>
              <a:rPr lang="it-IT" sz="1050" dirty="0" err="1">
                <a:solidFill>
                  <a:schemeClr val="bg1"/>
                </a:solidFill>
              </a:rPr>
              <a:t>thruster</a:t>
            </a:r>
            <a:r>
              <a:rPr lang="it-IT" sz="1050" dirty="0">
                <a:solidFill>
                  <a:schemeClr val="bg1"/>
                </a:solidFill>
              </a:rPr>
              <a:t> i in terna body)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02E9DE-BB3B-4DD8-BA62-BFC629AE7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41352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cinematico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/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it-IT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e>
                      </m:acc>
                      <m: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it-IT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145C858-D35A-47D6-9C7C-623F8F56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82" y="1350150"/>
                <a:ext cx="1115505" cy="369332"/>
              </a:xfrm>
              <a:prstGeom prst="rect">
                <a:avLst/>
              </a:prstGeom>
              <a:blipFill>
                <a:blip r:embed="rId3"/>
                <a:stretch>
                  <a:fillRect t="-1639" b="-32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/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acc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79C20DF-5214-428E-A8A3-E5AE527F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93" y="2126484"/>
                <a:ext cx="2239972" cy="386324"/>
              </a:xfrm>
              <a:prstGeom prst="rect">
                <a:avLst/>
              </a:prstGeom>
              <a:blipFill>
                <a:blip r:embed="rId4"/>
                <a:stretch>
                  <a:fillRect l="-4905" t="-19048" r="-7357" b="-49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/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[</a:t>
                </a:r>
                <a14:m>
                  <m:oMath xmlns:m="http://schemas.openxmlformats.org/officeDocument/2006/math"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63693E86-94C3-4CBD-994F-2197ED28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6" y="2795622"/>
                <a:ext cx="2118080" cy="369332"/>
              </a:xfrm>
              <a:prstGeom prst="rect">
                <a:avLst/>
              </a:prstGeom>
              <a:blipFill>
                <a:blip r:embed="rId5"/>
                <a:stretch>
                  <a:fillRect l="-3448" t="-25000" r="-5747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E7E2FE6-D40D-4675-BFC1-B449E1F655FE}"/>
              </a:ext>
            </a:extLst>
          </p:cNvPr>
          <p:cNvSpPr txBox="1"/>
          <p:nvPr/>
        </p:nvSpPr>
        <p:spPr>
          <a:xfrm>
            <a:off x="3812327" y="2209809"/>
            <a:ext cx="272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Velocità in terna NED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r>
              <a:rPr lang="it-IT" sz="2000" dirty="0">
                <a:solidFill>
                  <a:schemeClr val="bg1"/>
                </a:solidFill>
              </a:rPr>
              <a:t>Velocità in terna body</a:t>
            </a:r>
          </a:p>
        </p:txBody>
      </p:sp>
      <p:pic>
        <p:nvPicPr>
          <p:cNvPr id="22" name="Immagine 21" descr="Immagine che contiene mappa, testo&#10;&#10;Descrizione generata automaticamente">
            <a:extLst>
              <a:ext uri="{FF2B5EF4-FFF2-40B4-BE49-F238E27FC236}">
                <a16:creationId xmlns:a16="http://schemas.microsoft.com/office/drawing/2014/main" id="{FAA0A2AB-B9AE-4EA3-9445-62D2EBE5B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188" y="665858"/>
            <a:ext cx="3577552" cy="2805922"/>
          </a:xfrm>
          <a:prstGeom prst="rect">
            <a:avLst/>
          </a:prstGeom>
        </p:spPr>
      </p:pic>
      <p:pic>
        <p:nvPicPr>
          <p:cNvPr id="24" name="Immagine 23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B0DFC37-A141-4751-9417-F448568D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03" y="3718088"/>
            <a:ext cx="5429837" cy="263826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70A0DFB-3589-4AF6-8C22-4D1F6A664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77" y="4652342"/>
            <a:ext cx="2938613" cy="828839"/>
          </a:xfrm>
          <a:prstGeom prst="rect">
            <a:avLst/>
          </a:prstGeom>
        </p:spPr>
      </p:pic>
      <p:pic>
        <p:nvPicPr>
          <p:cNvPr id="34" name="Immagine 33">
            <a:extLst>
              <a:ext uri="{FF2B5EF4-FFF2-40B4-BE49-F238E27FC236}">
                <a16:creationId xmlns:a16="http://schemas.microsoft.com/office/drawing/2014/main" id="{268227B2-7FBF-4EEB-8AC9-CE283E126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40" y="5835312"/>
            <a:ext cx="2351596" cy="303431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DDEE8E4B-2B35-4172-AA68-9579BA000A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88" y="3724771"/>
            <a:ext cx="2757134" cy="62857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1E40CE-83C4-4381-B6A3-F35167D9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E362125-2F83-4266-AB8C-336E9ADD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31742" y="6492875"/>
            <a:ext cx="4114800" cy="365125"/>
          </a:xfrm>
        </p:spPr>
        <p:txBody>
          <a:bodyPr/>
          <a:lstStyle/>
          <a:p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E43AB90-63F1-413E-8732-29F127F1CF7E}"/>
              </a:ext>
            </a:extLst>
          </p:cNvPr>
          <p:cNvSpPr/>
          <p:nvPr/>
        </p:nvSpPr>
        <p:spPr>
          <a:xfrm>
            <a:off x="337221" y="428665"/>
            <a:ext cx="3805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Modello dinamico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F8754EC-64AF-449D-ADED-9EEB72181CA1}"/>
              </a:ext>
            </a:extLst>
          </p:cNvPr>
          <p:cNvCxnSpPr>
            <a:cxnSpLocks/>
          </p:cNvCxnSpPr>
          <p:nvPr/>
        </p:nvCxnSpPr>
        <p:spPr>
          <a:xfrm>
            <a:off x="1188065" y="1940001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1E07C874-691C-4FC5-A396-A5B458FA274C}"/>
              </a:ext>
            </a:extLst>
          </p:cNvPr>
          <p:cNvSpPr/>
          <p:nvPr/>
        </p:nvSpPr>
        <p:spPr>
          <a:xfrm>
            <a:off x="832536" y="1373268"/>
            <a:ext cx="6604589" cy="67820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43815354-387B-4CD9-8AF2-FC47399C5747}"/>
              </a:ext>
            </a:extLst>
          </p:cNvPr>
          <p:cNvCxnSpPr>
            <a:cxnSpLocks/>
          </p:cNvCxnSpPr>
          <p:nvPr/>
        </p:nvCxnSpPr>
        <p:spPr>
          <a:xfrm>
            <a:off x="2263689" y="1948315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52E7DDD1-38E0-42FE-B972-D66979E8FB28}"/>
              </a:ext>
            </a:extLst>
          </p:cNvPr>
          <p:cNvCxnSpPr>
            <a:cxnSpLocks/>
          </p:cNvCxnSpPr>
          <p:nvPr/>
        </p:nvCxnSpPr>
        <p:spPr>
          <a:xfrm>
            <a:off x="4023603" y="1958623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C66C787F-E1E8-4295-8380-EC9A5DA2AB95}"/>
              </a:ext>
            </a:extLst>
          </p:cNvPr>
          <p:cNvCxnSpPr>
            <a:cxnSpLocks/>
          </p:cNvCxnSpPr>
          <p:nvPr/>
        </p:nvCxnSpPr>
        <p:spPr>
          <a:xfrm>
            <a:off x="5959316" y="1978079"/>
            <a:ext cx="0" cy="27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9BBC397-1614-475E-AC5C-0EC04C88A003}"/>
              </a:ext>
            </a:extLst>
          </p:cNvPr>
          <p:cNvSpPr txBox="1"/>
          <p:nvPr/>
        </p:nvSpPr>
        <p:spPr>
          <a:xfrm>
            <a:off x="746710" y="2259026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massa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6C08F71-2C95-4817-A9A3-337D5DCDE493}"/>
              </a:ext>
            </a:extLst>
          </p:cNvPr>
          <p:cNvSpPr txBox="1"/>
          <p:nvPr/>
        </p:nvSpPr>
        <p:spPr>
          <a:xfrm>
            <a:off x="1650596" y="2288218"/>
            <a:ext cx="16221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Termini centripeti e di </a:t>
            </a:r>
            <a:r>
              <a:rPr lang="it-IT" sz="1050" dirty="0" err="1">
                <a:solidFill>
                  <a:schemeClr val="bg1"/>
                </a:solidFill>
              </a:rPr>
              <a:t>Coriolis</a:t>
            </a:r>
            <a:endParaRPr lang="it-IT" sz="1050" dirty="0">
              <a:solidFill>
                <a:schemeClr val="bg1"/>
              </a:solidFill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E312BB3A-CFD8-4E9E-9442-B914BAC97A3C}"/>
              </a:ext>
            </a:extLst>
          </p:cNvPr>
          <p:cNvSpPr txBox="1"/>
          <p:nvPr/>
        </p:nvSpPr>
        <p:spPr>
          <a:xfrm>
            <a:off x="3589778" y="2278634"/>
            <a:ext cx="8827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>
                <a:solidFill>
                  <a:schemeClr val="bg1"/>
                </a:solidFill>
              </a:rPr>
              <a:t>Matrice di drag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4A5C404-FBDA-4B8B-B12B-4B5AD41B301C}"/>
              </a:ext>
            </a:extLst>
          </p:cNvPr>
          <p:cNvSpPr txBox="1"/>
          <p:nvPr/>
        </p:nvSpPr>
        <p:spPr>
          <a:xfrm>
            <a:off x="5110612" y="2288218"/>
            <a:ext cx="1697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Contributi gravitazionali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C97D66-F13F-4250-8D77-25FFC6058FA7}"/>
              </a:ext>
            </a:extLst>
          </p:cNvPr>
          <p:cNvSpPr txBox="1"/>
          <p:nvPr/>
        </p:nvSpPr>
        <p:spPr>
          <a:xfrm>
            <a:off x="799381" y="2962105"/>
            <a:ext cx="3266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solidFill>
                  <a:schemeClr val="bg1"/>
                </a:solidFill>
              </a:rPr>
              <a:t>Matrice di massa M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/>
              <p:nvPr/>
            </p:nvSpPr>
            <p:spPr>
              <a:xfrm>
                <a:off x="1128282" y="4266302"/>
                <a:ext cx="22708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i="1" baseline="-25000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𝑡𝑜𝑡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𝑀𝑎</m:t>
                      </m:r>
                      <m:r>
                        <a:rPr lang="it-IT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𝑑𝑑</m:t>
                      </m:r>
                      <m:r>
                        <a:rPr lang="it-IT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B5867085-01CB-4A51-8D0E-CBA46DCB5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82" y="4266302"/>
                <a:ext cx="2270814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C6B70A9A-C651-4F54-A30D-091A581DDAA8}"/>
              </a:ext>
            </a:extLst>
          </p:cNvPr>
          <p:cNvSpPr txBox="1"/>
          <p:nvPr/>
        </p:nvSpPr>
        <p:spPr>
          <a:xfrm>
            <a:off x="5519394" y="32998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/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3CA591E7-426E-4651-A858-4A7029714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33" y="3489555"/>
                <a:ext cx="3501148" cy="12716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/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t-IT" sz="1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4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A59F7389-C844-4C49-90EE-9AC7B3E5C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442" y="4968904"/>
                <a:ext cx="4430129" cy="13115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/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̇"/>
                        <m:ctrlPr>
                          <a:rPr lang="it-IT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it-IT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b="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3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it-IT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it-IT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sz="3200" b="1" i="1" dirty="0">
                            <a:solidFill>
                              <a:schemeClr val="bg1"/>
                            </a:solidFill>
                          </a:rPr>
                          <m:t>η</m:t>
                        </m:r>
                      </m:e>
                    </m:d>
                    <m:r>
                      <m:rPr>
                        <m:nor/>
                      </m:rPr>
                      <a:rPr lang="it-IT" sz="3200" dirty="0">
                        <a:solidFill>
                          <a:schemeClr val="bg1"/>
                        </a:solidFill>
                      </a:rPr>
                      <m:t> </m:t>
                    </m:r>
                  </m:oMath>
                </a14:m>
                <a:r>
                  <a:rPr lang="it-IT" sz="32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32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it-IT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9467A3-0821-4987-827C-9AE523DE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49" y="1443045"/>
                <a:ext cx="6462176" cy="492443"/>
              </a:xfrm>
              <a:prstGeom prst="rect">
                <a:avLst/>
              </a:prstGeom>
              <a:blipFill>
                <a:blip r:embed="rId6"/>
                <a:stretch>
                  <a:fillRect t="-24691" b="-493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9CDC13A-1F6C-4EE4-9CEF-8162ACB08801}"/>
              </a:ext>
            </a:extLst>
          </p:cNvPr>
          <p:cNvCxnSpPr>
            <a:cxnSpLocks/>
          </p:cNvCxnSpPr>
          <p:nvPr/>
        </p:nvCxnSpPr>
        <p:spPr>
          <a:xfrm>
            <a:off x="7117793" y="4106840"/>
            <a:ext cx="97562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/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F6DA2180-BC22-4EDE-8EC5-D1219A0D0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224" y="1073713"/>
                <a:ext cx="1559810" cy="369332"/>
              </a:xfrm>
              <a:prstGeom prst="rect">
                <a:avLst/>
              </a:prstGeom>
              <a:blipFill>
                <a:blip r:embed="rId8"/>
                <a:stretch>
                  <a:fillRect l="-5078" t="-22951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/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 = 0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66B8D2C-2887-4B9D-9C1F-9250146D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93" y="1579240"/>
                <a:ext cx="845424" cy="369332"/>
              </a:xfrm>
              <a:prstGeom prst="rect">
                <a:avLst/>
              </a:prstGeom>
              <a:blipFill>
                <a:blip r:embed="rId9"/>
                <a:stretch>
                  <a:fillRect l="-9353" t="-22951" r="-20144" b="-50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/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it-IT" sz="24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it-IT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endParaRPr lang="it-IT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31F95A7-22AA-4DEA-84C7-3596367FF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918" y="2084065"/>
                <a:ext cx="837409" cy="369332"/>
              </a:xfrm>
              <a:prstGeom prst="rect">
                <a:avLst/>
              </a:prstGeom>
              <a:blipFill>
                <a:blip r:embed="rId10"/>
                <a:stretch>
                  <a:fillRect l="-9489" t="-25000" r="-17518" b="-51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A988ED-180D-4217-8506-1E00DA89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C2F72B7-A0CA-49BA-800A-45BFA04D9F96}"/>
              </a:ext>
            </a:extLst>
          </p:cNvPr>
          <p:cNvSpPr txBox="1"/>
          <p:nvPr/>
        </p:nvSpPr>
        <p:spPr>
          <a:xfrm>
            <a:off x="8011721" y="1592251"/>
            <a:ext cx="1697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Hp: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/>
              <p:nvPr/>
            </p:nvSpPr>
            <p:spPr>
              <a:xfrm>
                <a:off x="1188064" y="4853962"/>
                <a:ext cx="1010918" cy="810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t-IT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it-IT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BE84BBA0-E7A9-4817-9ED6-50B2215C5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4853962"/>
                <a:ext cx="1010918" cy="810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9AC29DEA-2E73-4534-A96B-2A3D032FD15A}"/>
                  </a:ext>
                </a:extLst>
              </p:cNvPr>
              <p:cNvSpPr/>
              <p:nvPr/>
            </p:nvSpPr>
            <p:spPr>
              <a:xfrm>
                <a:off x="1188064" y="5771866"/>
                <a:ext cx="1437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it-IT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it-I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solidFill>
                      <a:schemeClr val="bg1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it-IT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9AC29DEA-2E73-4534-A96B-2A3D032F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64" y="5771866"/>
                <a:ext cx="1437445" cy="369332"/>
              </a:xfrm>
              <a:prstGeom prst="rect">
                <a:avLst/>
              </a:prstGeom>
              <a:blipFill>
                <a:blip r:embed="rId12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magine 22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5E075662-ADC9-4BC7-BDA8-852C06E8FB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43358"/>
            <a:ext cx="1244690" cy="182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474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ezione">
      <a:dk1>
        <a:srgbClr val="000000"/>
      </a:dk1>
      <a:lt1>
        <a:srgbClr val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1052</Words>
  <Application>Microsoft Office PowerPoint</Application>
  <PresentationFormat>Widescreen</PresentationFormat>
  <Paragraphs>300</Paragraphs>
  <Slides>28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Tw Cen MT</vt:lpstr>
      <vt:lpstr>ShapesVTI</vt:lpstr>
      <vt:lpstr>MODELLAZIONE DI UN AUV PER L’ISPEZIONE DI UN PILONE  Progetto di Sistemi Subacquei Corso di Laurea in Ingegneria Robotica e dell’Automazione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MODELLAZIONE AUV  Progetto sistemi subacquei 11/06/2020</dc:title>
  <dc:creator>francesco lombardi</dc:creator>
  <cp:lastModifiedBy>Paolo Bonifati</cp:lastModifiedBy>
  <cp:revision>86</cp:revision>
  <dcterms:created xsi:type="dcterms:W3CDTF">2020-06-05T08:03:58Z</dcterms:created>
  <dcterms:modified xsi:type="dcterms:W3CDTF">2020-06-20T11:55:23Z</dcterms:modified>
</cp:coreProperties>
</file>