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72" r:id="rId6"/>
    <p:sldId id="274" r:id="rId7"/>
    <p:sldId id="275" r:id="rId8"/>
    <p:sldId id="278" r:id="rId9"/>
    <p:sldId id="276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</p14:sldIdLst>
        </p14:section>
        <p14:section name="Sezione senza titolo" id="{6813DD16-4CED-43DB-8652-4C18A2192A3A}">
          <p14:sldIdLst>
            <p14:sldId id="259"/>
            <p14:sldId id="264"/>
            <p14:sldId id="272"/>
            <p14:sldId id="274"/>
            <p14:sldId id="275"/>
            <p14:sldId id="278"/>
            <p14:sldId id="276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6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06/06/2020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60D3-3861-4FF2-AB94-7D20E130CF06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0FE4783-CD2E-42C9-93B9-DF5E323382DC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F96F7-A0A6-483A-A63B-B872F5199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3" r="9091" b="10617"/>
          <a:stretch/>
        </p:blipFill>
        <p:spPr>
          <a:xfrm>
            <a:off x="0" y="-11"/>
            <a:ext cx="12217138" cy="687214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5618020" cy="2802219"/>
          </a:xfrm>
        </p:spPr>
        <p:txBody>
          <a:bodyPr anchor="b">
            <a:normAutofit/>
          </a:bodyPr>
          <a:lstStyle/>
          <a:p>
            <a:pPr algn="l"/>
            <a:r>
              <a:rPr lang="it-IT" sz="4400" dirty="0"/>
              <a:t>MODELLAZIONE AUV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sistemi subacquei</a:t>
            </a:r>
            <a:br>
              <a:rPr lang="it-IT" sz="3800" dirty="0"/>
            </a:br>
            <a:r>
              <a:rPr lang="it-IT" sz="3800" dirty="0"/>
              <a:t>11/06/2020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2EC819-1040-4455-9E6F-2FC50258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0EE7696-D52A-438C-88D6-51EFB842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6" y="321230"/>
            <a:ext cx="5538054" cy="41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47294"/>
              </p:ext>
            </p:extLst>
          </p:nvPr>
        </p:nvGraphicFramePr>
        <p:xfrm>
          <a:off x="425569" y="1651788"/>
          <a:ext cx="5249367" cy="251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31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800868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800868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0199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5937834" y="1224534"/>
            <a:ext cx="19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F0AAFD3-3BCE-496C-9870-CC0277609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11" y="1705544"/>
            <a:ext cx="5046964" cy="24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4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40969"/>
              </p:ext>
            </p:extLst>
          </p:nvPr>
        </p:nvGraphicFramePr>
        <p:xfrm>
          <a:off x="425568" y="1651788"/>
          <a:ext cx="6314596" cy="25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918453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68097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57384" y="1247480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1" y="1651788"/>
            <a:ext cx="4515441" cy="2201278"/>
          </a:xfrm>
          <a:prstGeom prst="rect">
            <a:avLst/>
          </a:prstGeom>
        </p:spPr>
      </p:pic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5728A55-47D8-4C11-8EB9-D2B41DD8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1" y="4144242"/>
            <a:ext cx="4515441" cy="2201278"/>
          </a:xfrm>
          <a:prstGeom prst="rect">
            <a:avLst/>
          </a:prstGeom>
        </p:spPr>
      </p:pic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7B65E42C-FB9C-4EBA-A1A4-87F4E755CCDC}"/>
              </a:ext>
            </a:extLst>
          </p:cNvPr>
          <p:cNvSpPr/>
          <p:nvPr/>
        </p:nvSpPr>
        <p:spPr>
          <a:xfrm rot="5400000">
            <a:off x="2517126" y="3794346"/>
            <a:ext cx="212208" cy="1333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14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6595"/>
              </p:ext>
            </p:extLst>
          </p:nvPr>
        </p:nvGraphicFramePr>
        <p:xfrm>
          <a:off x="425568" y="1651788"/>
          <a:ext cx="6314596" cy="159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30               0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76238" y="1247480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492D73-8BED-4A5D-9A74-4141E2AEDDF1}"/>
              </a:ext>
            </a:extLst>
          </p:cNvPr>
          <p:cNvCxnSpPr/>
          <p:nvPr/>
        </p:nvCxnSpPr>
        <p:spPr>
          <a:xfrm>
            <a:off x="5756635" y="2771480"/>
            <a:ext cx="339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portatile, tavolo, computer&#10;&#10;Descrizione generata automaticamente">
            <a:extLst>
              <a:ext uri="{FF2B5EF4-FFF2-40B4-BE49-F238E27FC236}">
                <a16:creationId xmlns:a16="http://schemas.microsoft.com/office/drawing/2014/main" id="{8E89FF0A-5B42-4C52-B253-DCB5B0FD1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0" y="4144242"/>
            <a:ext cx="4515442" cy="2201278"/>
          </a:xfrm>
          <a:prstGeom prst="rect">
            <a:avLst/>
          </a:prstGeom>
        </p:spPr>
      </p:pic>
      <p:pic>
        <p:nvPicPr>
          <p:cNvPr id="16" name="Immagine 15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391F7009-0FA5-487E-AE21-EACE450BB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88" y="1651788"/>
            <a:ext cx="4515444" cy="22012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7250991" y="3816085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</p:spTree>
    <p:extLst>
      <p:ext uri="{BB962C8B-B14F-4D97-AF65-F5344CB8AC3E}">
        <p14:creationId xmlns:p14="http://schemas.microsoft.com/office/powerpoint/2010/main" val="142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33608"/>
              </p:ext>
            </p:extLst>
          </p:nvPr>
        </p:nvGraphicFramePr>
        <p:xfrm>
          <a:off x="425568" y="1651788"/>
          <a:ext cx="6314596" cy="284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12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4326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721596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612962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68667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Moto/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Velocità  (m/s)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2158123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Corrente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0.1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0.05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it-IT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7176239" y="1233961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7250991" y="3816085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90" y="1651788"/>
            <a:ext cx="4515442" cy="2201278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88" y="4144241"/>
            <a:ext cx="4515444" cy="2201279"/>
          </a:xfrm>
          <a:prstGeom prst="rect">
            <a:avLst/>
          </a:prstGeom>
        </p:spPr>
      </p:pic>
      <p:sp>
        <p:nvSpPr>
          <p:cNvPr id="2" name="Doppia parentesi quadra 1">
            <a:extLst>
              <a:ext uri="{FF2B5EF4-FFF2-40B4-BE49-F238E27FC236}">
                <a16:creationId xmlns:a16="http://schemas.microsoft.com/office/drawing/2014/main" id="{BF7E02E1-3EBF-4D18-96AD-D45C1BBFEEC5}"/>
              </a:ext>
            </a:extLst>
          </p:cNvPr>
          <p:cNvSpPr/>
          <p:nvPr/>
        </p:nvSpPr>
        <p:spPr>
          <a:xfrm>
            <a:off x="5646650" y="2551150"/>
            <a:ext cx="641023" cy="1755700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/>
          <p:nvPr/>
        </p:nvCxnSpPr>
        <p:spPr>
          <a:xfrm flipH="1">
            <a:off x="5354425" y="5288437"/>
            <a:ext cx="133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132279" y="48945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Modellazione dei </a:t>
            </a:r>
            <a:r>
              <a:rPr lang="it-IT" sz="3200" dirty="0" err="1">
                <a:solidFill>
                  <a:schemeClr val="bg1"/>
                </a:solidFill>
              </a:rPr>
              <a:t>thrusters</a:t>
            </a:r>
            <a:endParaRPr lang="it-IT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bg1"/>
              </a:solidFill>
            </a:endParaRPr>
          </a:p>
          <a:p>
            <a:endParaRPr lang="it-IT" sz="3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305853" y="5027095"/>
            <a:ext cx="5123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E8EB3296-7F12-4216-9EC2-11E1AB1E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  <p:pic>
        <p:nvPicPr>
          <p:cNvPr id="3" name="Immagine 2" descr="Immagine che contiene abbigliamento, guardando, donna, specchio&#10;&#10;Descrizione generata automaticamente">
            <a:extLst>
              <a:ext uri="{FF2B5EF4-FFF2-40B4-BE49-F238E27FC236}">
                <a16:creationId xmlns:a16="http://schemas.microsoft.com/office/drawing/2014/main" id="{E7B3A04C-E610-4218-8222-C50CAE4D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0" y="1814690"/>
            <a:ext cx="3484765" cy="19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39" y="1641511"/>
            <a:ext cx="4988738" cy="361628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60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233548" y="3215437"/>
            <a:ext cx="5898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Obiettivo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84590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65754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</a:t>
            </a:r>
          </a:p>
          <a:p>
            <a:r>
              <a:rPr lang="it-IT" dirty="0">
                <a:solidFill>
                  <a:schemeClr val="bg1"/>
                </a:solidFill>
              </a:rPr>
              <a:t>c = 0.19m</a:t>
            </a:r>
          </a:p>
          <a:p>
            <a:r>
              <a:rPr lang="it-IT" dirty="0">
                <a:solidFill>
                  <a:schemeClr val="bg1"/>
                </a:solidFill>
              </a:rPr>
              <a:t>V = 0.097m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Densità =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30006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3892485" y="1961833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963997" y="173860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pic>
        <p:nvPicPr>
          <p:cNvPr id="13" name="Immagine 12" descr="Immagine che contiene uomo, abbigliamento, guardando, nero&#10;&#10;Descrizione generata automaticamente">
            <a:extLst>
              <a:ext uri="{FF2B5EF4-FFF2-40B4-BE49-F238E27FC236}">
                <a16:creationId xmlns:a16="http://schemas.microsoft.com/office/drawing/2014/main" id="{D27DC1B3-7368-4EE6-B949-DE998229F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81" y="3264193"/>
            <a:ext cx="1035958" cy="766852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B9176CF-0CB9-4006-A364-8F354776DBB9}"/>
              </a:ext>
            </a:extLst>
          </p:cNvPr>
          <p:cNvCxnSpPr>
            <a:cxnSpLocks/>
          </p:cNvCxnSpPr>
          <p:nvPr/>
        </p:nvCxnSpPr>
        <p:spPr>
          <a:xfrm>
            <a:off x="5687041" y="3758208"/>
            <a:ext cx="32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60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Forma e scelte progettuali</a:t>
            </a:r>
          </a:p>
        </p:txBody>
      </p:sp>
      <p:pic>
        <p:nvPicPr>
          <p:cNvPr id="20" name="Immagine 19" descr="Immagine che contiene sedendo, tavolo, acqua, verde&#10;&#10;Descrizione generata automaticamente">
            <a:extLst>
              <a:ext uri="{FF2B5EF4-FFF2-40B4-BE49-F238E27FC236}">
                <a16:creationId xmlns:a16="http://schemas.microsoft.com/office/drawing/2014/main" id="{8B4A4CD9-112F-4A68-93E2-F46038A04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6" y="3771125"/>
            <a:ext cx="3594643" cy="23876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4610452" y="3696976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5" name="Immagine 2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63C589D-2564-43C0-BF21-7DD28C77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28" y="1313986"/>
            <a:ext cx="4596174" cy="457610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staticamente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Modellazione dei </a:t>
            </a:r>
            <a:r>
              <a:rPr lang="it-IT" sz="3200" dirty="0" err="1">
                <a:solidFill>
                  <a:schemeClr val="bg1"/>
                </a:solidFill>
              </a:rPr>
              <a:t>thrusters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615C7E3-A432-4C70-B00B-A3E3D7AE24C8}"/>
              </a:ext>
            </a:extLst>
          </p:cNvPr>
          <p:cNvSpPr/>
          <p:nvPr/>
        </p:nvSpPr>
        <p:spPr>
          <a:xfrm>
            <a:off x="4867750" y="1358521"/>
            <a:ext cx="2383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ν</a:t>
            </a:r>
            <a:r>
              <a:rPr lang="it-IT" sz="2400" baseline="-25000" dirty="0" err="1">
                <a:solidFill>
                  <a:schemeClr val="bg1"/>
                </a:solidFill>
              </a:rPr>
              <a:t>r</a:t>
            </a:r>
            <a:r>
              <a:rPr lang="it-IT" sz="2400" dirty="0">
                <a:solidFill>
                  <a:schemeClr val="bg1"/>
                </a:solidFill>
              </a:rPr>
              <a:t> = ν − </a:t>
            </a:r>
            <a:r>
              <a:rPr lang="it-IT" sz="2400" dirty="0" err="1">
                <a:solidFill>
                  <a:schemeClr val="bg1"/>
                </a:solidFill>
              </a:rPr>
              <a:t>ν</a:t>
            </a:r>
            <a:r>
              <a:rPr lang="it-IT" sz="2400" baseline="-25000" dirty="0" err="1">
                <a:solidFill>
                  <a:schemeClr val="bg1"/>
                </a:solidFill>
              </a:rPr>
              <a:t>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A5E9FEF-0A00-435A-BCC4-5D21C6408F4C}"/>
              </a:ext>
            </a:extLst>
          </p:cNvPr>
          <p:cNvSpPr/>
          <p:nvPr/>
        </p:nvSpPr>
        <p:spPr>
          <a:xfrm>
            <a:off x="7124375" y="2558886"/>
            <a:ext cx="278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ν</a:t>
            </a:r>
            <a:r>
              <a:rPr lang="it-IT" sz="2400" baseline="-25000" dirty="0" err="1">
                <a:solidFill>
                  <a:schemeClr val="bg1"/>
                </a:solidFill>
              </a:rPr>
              <a:t>i</a:t>
            </a:r>
            <a:r>
              <a:rPr lang="it-IT" sz="2400" dirty="0">
                <a:solidFill>
                  <a:schemeClr val="bg1"/>
                </a:solidFill>
              </a:rPr>
              <a:t> = (ν</a:t>
            </a:r>
            <a:r>
              <a:rPr lang="it-IT" sz="2400" baseline="-25000" dirty="0">
                <a:solidFill>
                  <a:schemeClr val="bg1"/>
                </a:solidFill>
              </a:rPr>
              <a:t>r1 </a:t>
            </a:r>
            <a:r>
              <a:rPr lang="it-IT" sz="2400" dirty="0">
                <a:solidFill>
                  <a:schemeClr val="bg1"/>
                </a:solidFill>
              </a:rPr>
              <a:t>+ ν</a:t>
            </a:r>
            <a:r>
              <a:rPr lang="it-IT" sz="2400" baseline="-25000" dirty="0">
                <a:solidFill>
                  <a:schemeClr val="bg1"/>
                </a:solidFill>
              </a:rPr>
              <a:t>r2</a:t>
            </a:r>
            <a:r>
              <a:rPr lang="it-IT" sz="2400" dirty="0">
                <a:solidFill>
                  <a:schemeClr val="bg1"/>
                </a:solidFill>
              </a:rPr>
              <a:t>×pi)</a:t>
            </a:r>
            <a:r>
              <a:rPr lang="it-IT" sz="2400" baseline="30000" dirty="0" err="1">
                <a:solidFill>
                  <a:schemeClr val="bg1"/>
                </a:solidFill>
              </a:rPr>
              <a:t>T</a:t>
            </a:r>
            <a:r>
              <a:rPr lang="it-IT" sz="2400" dirty="0" err="1">
                <a:solidFill>
                  <a:schemeClr val="bg1"/>
                </a:solidFill>
              </a:rPr>
              <a:t>t</a:t>
            </a:r>
            <a:r>
              <a:rPr lang="it-IT" sz="2400" baseline="-25000" dirty="0" err="1">
                <a:solidFill>
                  <a:schemeClr val="bg1"/>
                </a:solidFill>
              </a:rPr>
              <a:t>i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6" y="1358520"/>
            <a:ext cx="238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Componente v</a:t>
            </a:r>
            <a:r>
              <a:rPr lang="it-IT" baseline="-25000" dirty="0">
                <a:solidFill>
                  <a:schemeClr val="bg1"/>
                </a:solidFill>
              </a:rPr>
              <a:t>i</a:t>
            </a:r>
            <a:r>
              <a:rPr lang="it-IT" dirty="0">
                <a:solidFill>
                  <a:schemeClr val="bg1"/>
                </a:solidFill>
              </a:rPr>
              <a:t> di </a:t>
            </a:r>
            <a:r>
              <a:rPr lang="it-IT" dirty="0" err="1">
                <a:solidFill>
                  <a:schemeClr val="bg1"/>
                </a:solidFill>
              </a:rPr>
              <a:t>v</a:t>
            </a:r>
            <a:r>
              <a:rPr lang="it-IT" baseline="-25000" dirty="0" err="1">
                <a:solidFill>
                  <a:schemeClr val="bg1"/>
                </a:solidFill>
              </a:rPr>
              <a:t>r</a:t>
            </a:r>
            <a:r>
              <a:rPr lang="it-IT" dirty="0">
                <a:solidFill>
                  <a:schemeClr val="bg1"/>
                </a:solidFill>
              </a:rPr>
              <a:t> relativa al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559976" y="5339537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B</a:t>
                </a:r>
                <a:r>
                  <a:rPr lang="it-IT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ti</m:t>
                              </m:r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055625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096000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678470" y="2944909"/>
            <a:ext cx="28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8603216" y="3018480"/>
            <a:ext cx="0" cy="6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9079194" y="3018480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8052350" y="3018480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4719832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5681616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7427897" y="3287960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8106134" y="3717654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10008191" y="2764820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8566106" y="326681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4716904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92137EE0-A9B2-4BB7-9BA3-EED5779F98C1}"/>
              </a:ext>
            </a:extLst>
          </p:cNvPr>
          <p:cNvSpPr/>
          <p:nvPr/>
        </p:nvSpPr>
        <p:spPr>
          <a:xfrm>
            <a:off x="7110461" y="2550990"/>
            <a:ext cx="2697240" cy="536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160687" y="4348848"/>
            <a:ext cx="4205462" cy="217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742966" y="4422001"/>
                <a:ext cx="478977" cy="178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dirty="0">
                                        <a:solidFill>
                                          <a:schemeClr val="bg1"/>
                                        </a:solidFill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aseline="-250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1 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dirty="0">
                                        <a:solidFill>
                                          <a:schemeClr val="bg1"/>
                                        </a:solidFill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="0" i="0" baseline="-25000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aseline="-250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dirty="0">
                                        <a:solidFill>
                                          <a:schemeClr val="bg1"/>
                                        </a:solidFill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="0" i="1" baseline="-25000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dirty="0">
                                        <a:solidFill>
                                          <a:schemeClr val="bg1"/>
                                        </a:solidFill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="0" i="0" baseline="-25000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dirty="0">
                                        <a:solidFill>
                                          <a:schemeClr val="bg1"/>
                                        </a:solidFill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="0" i="0" baseline="-25000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="0" i="0" baseline="-25000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dirty="0">
                                        <a:solidFill>
                                          <a:schemeClr val="bg1"/>
                                        </a:solidFill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="0" i="0" baseline="-25000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  <m:t>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966" y="4422001"/>
                <a:ext cx="478977" cy="1787605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37F7116-69E7-4235-A557-998D7EAD8CEF}"/>
                  </a:ext>
                </a:extLst>
              </p:cNvPr>
              <p:cNvSpPr txBox="1"/>
              <p:nvPr/>
            </p:nvSpPr>
            <p:spPr>
              <a:xfrm>
                <a:off x="6232965" y="5177303"/>
                <a:ext cx="3531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τ</a:t>
                </a:r>
                <a:r>
                  <a:rPr lang="it-IT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it-IT" b="0" i="0" baseline="-25000" dirty="0" smtClean="0">
                                  <a:solidFill>
                                    <a:schemeClr val="bg1"/>
                                  </a:solidFill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it-IT" b="0" i="0" baseline="-25000" dirty="0" smtClean="0">
                                  <a:solidFill>
                                    <a:schemeClr val="bg1"/>
                                  </a:solidFill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it-IT" b="0" i="0" baseline="-25000" dirty="0" smtClean="0">
                                  <a:solidFill>
                                    <a:schemeClr val="bg1"/>
                                  </a:solidFill>
                                </a:rPr>
                                <m:t>4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it-IT" b="0" i="0" baseline="-25000" dirty="0" smtClean="0">
                                  <a:solidFill>
                                    <a:schemeClr val="bg1"/>
                                  </a:solidFill>
                                </a:rPr>
                                <m:t>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it-IT" b="0" i="0" baseline="-25000" dirty="0" smtClean="0">
                                  <a:solidFill>
                                    <a:schemeClr val="bg1"/>
                                  </a:solidFill>
                                </a:rPr>
                                <m:t>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it-IT" b="0" i="0" baseline="-25000" dirty="0" smtClean="0">
                                  <a:solidFill>
                                    <a:schemeClr val="bg1"/>
                                  </a:solidFill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37F7116-69E7-4235-A557-998D7EAD8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965" y="5177303"/>
                <a:ext cx="3531095" cy="276999"/>
              </a:xfrm>
              <a:prstGeom prst="rect">
                <a:avLst/>
              </a:prstGeom>
              <a:blipFill>
                <a:blip r:embed="rId5"/>
                <a:stretch>
                  <a:fillRect l="-3966" t="-30435" b="-521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6371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4C9AE46-7571-43E3-AF39-7C95367BC19E}"/>
              </a:ext>
            </a:extLst>
          </p:cNvPr>
          <p:cNvSpPr/>
          <p:nvPr/>
        </p:nvSpPr>
        <p:spPr>
          <a:xfrm>
            <a:off x="2705667" y="1178714"/>
            <a:ext cx="6263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chemeClr val="bg1"/>
                </a:solidFill>
              </a:rPr>
              <a:t>Mν</a:t>
            </a:r>
            <a:r>
              <a:rPr lang="it-IT" sz="3200" dirty="0">
                <a:solidFill>
                  <a:schemeClr val="bg1"/>
                </a:solidFill>
              </a:rPr>
              <a:t> + C(ν)ν + D(ν)ν + g(η) = τ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9299D3-3A41-4A2E-8282-9A536EF7B4E5}"/>
              </a:ext>
            </a:extLst>
          </p:cNvPr>
          <p:cNvSpPr txBox="1"/>
          <p:nvPr/>
        </p:nvSpPr>
        <p:spPr>
          <a:xfrm>
            <a:off x="3089301" y="1178714"/>
            <a:ext cx="34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2971470" y="1745447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2615942" y="1178714"/>
            <a:ext cx="5599522" cy="678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4066550" y="176348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5376876" y="176348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6722789" y="176348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2530760" y="2055877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3277841" y="2084080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4974348" y="208408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6110144" y="2093664"/>
            <a:ext cx="2714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0" y="2641089"/>
            <a:ext cx="5022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5867085-01CB-4A51-8D0E-CBA46DCB5DD6}"/>
              </a:ext>
            </a:extLst>
          </p:cNvPr>
          <p:cNvSpPr/>
          <p:nvPr/>
        </p:nvSpPr>
        <p:spPr>
          <a:xfrm>
            <a:off x="1294144" y="3589457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</a:t>
            </a:r>
            <a:r>
              <a:rPr lang="it-IT" baseline="-25000" dirty="0" err="1">
                <a:solidFill>
                  <a:schemeClr val="bg1"/>
                </a:solidFill>
              </a:rPr>
              <a:t>tot</a:t>
            </a:r>
            <a:r>
              <a:rPr lang="it-IT" dirty="0">
                <a:solidFill>
                  <a:schemeClr val="bg1"/>
                </a:solidFill>
              </a:rPr>
              <a:t> =M</a:t>
            </a:r>
            <a:r>
              <a:rPr lang="it-IT" baseline="-25000" dirty="0">
                <a:solidFill>
                  <a:schemeClr val="bg1"/>
                </a:solidFill>
              </a:rPr>
              <a:t>RB </a:t>
            </a:r>
            <a:r>
              <a:rPr lang="it-IT" dirty="0">
                <a:solidFill>
                  <a:schemeClr val="bg1"/>
                </a:solidFill>
              </a:rPr>
              <a:t>+ </a:t>
            </a:r>
            <a:r>
              <a:rPr lang="it-IT" dirty="0" err="1">
                <a:solidFill>
                  <a:schemeClr val="bg1"/>
                </a:solidFill>
              </a:rPr>
              <a:t>M</a:t>
            </a:r>
            <a:r>
              <a:rPr lang="it-IT" baseline="-25000" dirty="0" err="1">
                <a:solidFill>
                  <a:schemeClr val="bg1"/>
                </a:solidFill>
              </a:rPr>
              <a:t>Add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619DC4F-E929-4FC2-A24A-C1CA0F4839BD}"/>
              </a:ext>
            </a:extLst>
          </p:cNvPr>
          <p:cNvSpPr/>
          <p:nvPr/>
        </p:nvSpPr>
        <p:spPr>
          <a:xfrm>
            <a:off x="5174047" y="3101079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m  0  0  0  0  0</a:t>
            </a:r>
          </a:p>
          <a:p>
            <a:r>
              <a:rPr lang="it-IT" sz="1400" dirty="0">
                <a:solidFill>
                  <a:schemeClr val="bg1"/>
                </a:solidFill>
              </a:rPr>
              <a:t>0   m 0  0  0  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0   0  m 0  0  0</a:t>
            </a:r>
          </a:p>
          <a:p>
            <a:r>
              <a:rPr lang="it-IT" sz="1400" dirty="0">
                <a:solidFill>
                  <a:schemeClr val="bg1"/>
                </a:solidFill>
              </a:rPr>
              <a:t>0   0  0  </a:t>
            </a:r>
            <a:r>
              <a:rPr lang="it-IT" sz="1400" dirty="0" err="1">
                <a:solidFill>
                  <a:schemeClr val="bg1"/>
                </a:solidFill>
              </a:rPr>
              <a:t>Ix</a:t>
            </a:r>
            <a:r>
              <a:rPr lang="it-IT" sz="1400" dirty="0">
                <a:solidFill>
                  <a:schemeClr val="bg1"/>
                </a:solidFill>
              </a:rPr>
              <a:t>  0 0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0   0  0  0  </a:t>
            </a:r>
            <a:r>
              <a:rPr lang="it-IT" sz="1400" dirty="0" err="1">
                <a:solidFill>
                  <a:schemeClr val="bg1"/>
                </a:solidFill>
              </a:rPr>
              <a:t>Iy</a:t>
            </a:r>
            <a:r>
              <a:rPr lang="it-IT" sz="1400" dirty="0">
                <a:solidFill>
                  <a:schemeClr val="bg1"/>
                </a:solidFill>
              </a:rPr>
              <a:t>  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0   0  0  0  0  </a:t>
            </a:r>
            <a:r>
              <a:rPr lang="it-IT" sz="1400" dirty="0" err="1">
                <a:solidFill>
                  <a:schemeClr val="bg1"/>
                </a:solidFill>
              </a:rPr>
              <a:t>Iz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9B4CE27-3483-4EA0-8A8F-5969E256242B}"/>
              </a:ext>
            </a:extLst>
          </p:cNvPr>
          <p:cNvSpPr/>
          <p:nvPr/>
        </p:nvSpPr>
        <p:spPr>
          <a:xfrm>
            <a:off x="7881928" y="2949467"/>
            <a:ext cx="1857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 err="1">
                <a:solidFill>
                  <a:schemeClr val="bg1"/>
                </a:solidFill>
              </a:rPr>
              <a:t>X</a:t>
            </a:r>
            <a:r>
              <a:rPr lang="it-IT" sz="1400" baseline="-25000" dirty="0" err="1">
                <a:solidFill>
                  <a:schemeClr val="bg1"/>
                </a:solidFill>
              </a:rPr>
              <a:t>u</a:t>
            </a:r>
            <a:r>
              <a:rPr lang="it-IT" sz="1400" dirty="0">
                <a:solidFill>
                  <a:schemeClr val="bg1"/>
                </a:solidFill>
              </a:rPr>
              <a:t> 0  0  0  0  0</a:t>
            </a:r>
          </a:p>
          <a:p>
            <a:r>
              <a:rPr lang="it-IT" sz="1400" dirty="0">
                <a:solidFill>
                  <a:schemeClr val="bg1"/>
                </a:solidFill>
              </a:rPr>
              <a:t> 0  </a:t>
            </a:r>
            <a:r>
              <a:rPr lang="it-IT" sz="1400" dirty="0" err="1">
                <a:solidFill>
                  <a:schemeClr val="bg1"/>
                </a:solidFill>
              </a:rPr>
              <a:t>Y</a:t>
            </a:r>
            <a:r>
              <a:rPr lang="it-IT" sz="1400" baseline="-25000" dirty="0" err="1">
                <a:solidFill>
                  <a:schemeClr val="bg1"/>
                </a:solidFill>
              </a:rPr>
              <a:t>v</a:t>
            </a:r>
            <a:r>
              <a:rPr lang="it-IT" sz="1400" dirty="0">
                <a:solidFill>
                  <a:schemeClr val="bg1"/>
                </a:solidFill>
              </a:rPr>
              <a:t> 0  0  0  0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 0  0  Z</a:t>
            </a:r>
            <a:r>
              <a:rPr lang="it-IT" sz="1400" baseline="-25000" dirty="0">
                <a:solidFill>
                  <a:schemeClr val="bg1"/>
                </a:solidFill>
              </a:rPr>
              <a:t>w</a:t>
            </a:r>
            <a:r>
              <a:rPr lang="it-IT" sz="1400" dirty="0">
                <a:solidFill>
                  <a:schemeClr val="bg1"/>
                </a:solidFill>
              </a:rPr>
              <a:t>0  0  0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 0  0  0  K</a:t>
            </a:r>
            <a:r>
              <a:rPr lang="it-IT" sz="1400" baseline="-25000" dirty="0">
                <a:solidFill>
                  <a:schemeClr val="bg1"/>
                </a:solidFill>
              </a:rPr>
              <a:t>p</a:t>
            </a:r>
            <a:r>
              <a:rPr lang="it-IT" sz="1400" dirty="0">
                <a:solidFill>
                  <a:schemeClr val="bg1"/>
                </a:solidFill>
              </a:rPr>
              <a:t>0  0</a:t>
            </a:r>
          </a:p>
          <a:p>
            <a:r>
              <a:rPr lang="it-IT" sz="1400" dirty="0">
                <a:solidFill>
                  <a:schemeClr val="bg1"/>
                </a:solidFill>
              </a:rPr>
              <a:t> 0  0  0  0  M</a:t>
            </a:r>
            <a:r>
              <a:rPr lang="it-IT" sz="1400" baseline="-25000" dirty="0">
                <a:solidFill>
                  <a:schemeClr val="bg1"/>
                </a:solidFill>
              </a:rPr>
              <a:t>q</a:t>
            </a:r>
            <a:r>
              <a:rPr lang="it-IT" sz="1400" dirty="0">
                <a:solidFill>
                  <a:schemeClr val="bg1"/>
                </a:solidFill>
              </a:rPr>
              <a:t>0 </a:t>
            </a:r>
          </a:p>
          <a:p>
            <a:r>
              <a:rPr lang="it-IT" sz="1400" dirty="0">
                <a:solidFill>
                  <a:schemeClr val="bg1"/>
                </a:solidFill>
              </a:rPr>
              <a:t> 0  0  0  0  0  N</a:t>
            </a:r>
            <a:r>
              <a:rPr lang="it-IT" sz="1400" baseline="-25000" dirty="0">
                <a:solidFill>
                  <a:schemeClr val="bg1"/>
                </a:solidFill>
              </a:rPr>
              <a:t>r</a:t>
            </a:r>
          </a:p>
          <a:p>
            <a:r>
              <a:rPr lang="it-IT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F790E3C6-0974-44DC-807F-9202A2A994A2}"/>
              </a:ext>
            </a:extLst>
          </p:cNvPr>
          <p:cNvSpPr/>
          <p:nvPr/>
        </p:nvSpPr>
        <p:spPr>
          <a:xfrm>
            <a:off x="5151187" y="3143650"/>
            <a:ext cx="45719" cy="127181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Parentesi quadra aperta 58">
            <a:extLst>
              <a:ext uri="{FF2B5EF4-FFF2-40B4-BE49-F238E27FC236}">
                <a16:creationId xmlns:a16="http://schemas.microsoft.com/office/drawing/2014/main" id="{E52B66A4-9038-48EB-B680-C95E2D72BBDE}"/>
              </a:ext>
            </a:extLst>
          </p:cNvPr>
          <p:cNvSpPr/>
          <p:nvPr/>
        </p:nvSpPr>
        <p:spPr>
          <a:xfrm rot="10800000">
            <a:off x="6440572" y="3193141"/>
            <a:ext cx="45719" cy="127181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Parentesi quadra aperta 59">
            <a:extLst>
              <a:ext uri="{FF2B5EF4-FFF2-40B4-BE49-F238E27FC236}">
                <a16:creationId xmlns:a16="http://schemas.microsoft.com/office/drawing/2014/main" id="{0376E70E-0FA4-4F7C-8134-D760EC765076}"/>
              </a:ext>
            </a:extLst>
          </p:cNvPr>
          <p:cNvSpPr/>
          <p:nvPr/>
        </p:nvSpPr>
        <p:spPr>
          <a:xfrm rot="10800000">
            <a:off x="9177099" y="3193141"/>
            <a:ext cx="45719" cy="127181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Parentesi quadra aperta 60">
            <a:extLst>
              <a:ext uri="{FF2B5EF4-FFF2-40B4-BE49-F238E27FC236}">
                <a16:creationId xmlns:a16="http://schemas.microsoft.com/office/drawing/2014/main" id="{C50F1C89-28CD-4508-AD23-B683674C113F}"/>
              </a:ext>
            </a:extLst>
          </p:cNvPr>
          <p:cNvSpPr/>
          <p:nvPr/>
        </p:nvSpPr>
        <p:spPr>
          <a:xfrm>
            <a:off x="7871679" y="3193141"/>
            <a:ext cx="45719" cy="127181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92FCA38-456B-476E-AAF2-0F86008906BB}"/>
              </a:ext>
            </a:extLst>
          </p:cNvPr>
          <p:cNvSpPr txBox="1"/>
          <p:nvPr/>
        </p:nvSpPr>
        <p:spPr>
          <a:xfrm>
            <a:off x="4276883" y="3678412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</a:t>
            </a:r>
            <a:r>
              <a:rPr lang="it-IT" baseline="-25000" dirty="0">
                <a:solidFill>
                  <a:schemeClr val="bg1"/>
                </a:solidFill>
              </a:rPr>
              <a:t>RB</a:t>
            </a:r>
            <a:r>
              <a:rPr lang="it-IT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B8F415F4-B41A-4D3D-97D6-BF3C5C4F7958}"/>
              </a:ext>
            </a:extLst>
          </p:cNvPr>
          <p:cNvSpPr txBox="1"/>
          <p:nvPr/>
        </p:nvSpPr>
        <p:spPr>
          <a:xfrm>
            <a:off x="7074253" y="3678412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</a:t>
            </a:r>
            <a:r>
              <a:rPr lang="it-IT" baseline="-25000" dirty="0" err="1">
                <a:solidFill>
                  <a:schemeClr val="bg1"/>
                </a:solidFill>
              </a:rPr>
              <a:t>add</a:t>
            </a:r>
            <a:r>
              <a:rPr lang="it-IT" dirty="0"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ACA79E8B-70D5-46A3-A28C-4EED9A11FCC4}"/>
              </a:ext>
            </a:extLst>
          </p:cNvPr>
          <p:cNvSpPr/>
          <p:nvPr/>
        </p:nvSpPr>
        <p:spPr>
          <a:xfrm>
            <a:off x="9979493" y="3143650"/>
            <a:ext cx="21594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Xu</a:t>
            </a:r>
            <a:r>
              <a:rPr lang="it-IT" sz="1400" dirty="0">
                <a:solidFill>
                  <a:schemeClr val="bg1"/>
                </a:solidFill>
              </a:rPr>
              <a:t> = −α0/(2−α0)</a:t>
            </a:r>
          </a:p>
          <a:p>
            <a:r>
              <a:rPr lang="it-IT" sz="1400" dirty="0" err="1">
                <a:solidFill>
                  <a:schemeClr val="bg1"/>
                </a:solidFill>
              </a:rPr>
              <a:t>Yv</a:t>
            </a:r>
            <a:r>
              <a:rPr lang="it-IT" sz="1400" dirty="0">
                <a:solidFill>
                  <a:schemeClr val="bg1"/>
                </a:solidFill>
              </a:rPr>
              <a:t> = −β0(2−β0)</a:t>
            </a:r>
          </a:p>
          <a:p>
            <a:r>
              <a:rPr lang="it-IT" sz="1400" dirty="0">
                <a:solidFill>
                  <a:schemeClr val="bg1"/>
                </a:solidFill>
              </a:rPr>
              <a:t>Z w = −γ0(2−γ0)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A5F923D-44CE-4A21-B644-6E1953641160}"/>
              </a:ext>
            </a:extLst>
          </p:cNvPr>
          <p:cNvSpPr/>
          <p:nvPr/>
        </p:nvSpPr>
        <p:spPr>
          <a:xfrm>
            <a:off x="2354756" y="5589867"/>
            <a:ext cx="3630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              0</a:t>
            </a:r>
            <a:r>
              <a:rPr lang="it-IT" sz="1600" baseline="-25000" dirty="0">
                <a:solidFill>
                  <a:schemeClr val="bg1"/>
                </a:solidFill>
              </a:rPr>
              <a:t>3x3 </a:t>
            </a:r>
            <a:r>
              <a:rPr lang="it-IT" sz="1600" dirty="0">
                <a:solidFill>
                  <a:schemeClr val="bg1"/>
                </a:solidFill>
              </a:rPr>
              <a:t>              −S(M</a:t>
            </a:r>
            <a:r>
              <a:rPr lang="it-IT" sz="1600" baseline="-25000" dirty="0">
                <a:solidFill>
                  <a:schemeClr val="bg1"/>
                </a:solidFill>
              </a:rPr>
              <a:t>11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1 </a:t>
            </a:r>
            <a:r>
              <a:rPr lang="it-IT" sz="1600" dirty="0">
                <a:solidFill>
                  <a:schemeClr val="bg1"/>
                </a:solidFill>
              </a:rPr>
              <a:t>+ M</a:t>
            </a:r>
            <a:r>
              <a:rPr lang="it-IT" sz="1600" baseline="-25000" dirty="0">
                <a:solidFill>
                  <a:schemeClr val="bg1"/>
                </a:solidFill>
              </a:rPr>
              <a:t>12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>
                <a:solidFill>
                  <a:schemeClr val="bg1"/>
                </a:solidFill>
              </a:rPr>
              <a:t>) </a:t>
            </a:r>
          </a:p>
          <a:p>
            <a:r>
              <a:rPr lang="it-IT" sz="1600" dirty="0">
                <a:solidFill>
                  <a:schemeClr val="bg1"/>
                </a:solidFill>
              </a:rPr>
              <a:t>−S(M</a:t>
            </a:r>
            <a:r>
              <a:rPr lang="it-IT" sz="1600" baseline="-25000" dirty="0">
                <a:solidFill>
                  <a:schemeClr val="bg1"/>
                </a:solidFill>
              </a:rPr>
              <a:t>11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1 </a:t>
            </a:r>
            <a:r>
              <a:rPr lang="it-IT" sz="1600" dirty="0">
                <a:solidFill>
                  <a:schemeClr val="bg1"/>
                </a:solidFill>
              </a:rPr>
              <a:t>+ M</a:t>
            </a:r>
            <a:r>
              <a:rPr lang="it-IT" sz="1600" baseline="-25000" dirty="0">
                <a:solidFill>
                  <a:schemeClr val="bg1"/>
                </a:solidFill>
              </a:rPr>
              <a:t>12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>
                <a:solidFill>
                  <a:schemeClr val="bg1"/>
                </a:solidFill>
              </a:rPr>
              <a:t>)    −S(M</a:t>
            </a:r>
            <a:r>
              <a:rPr lang="it-IT" sz="1600" baseline="-25000" dirty="0">
                <a:solidFill>
                  <a:schemeClr val="bg1"/>
                </a:solidFill>
              </a:rPr>
              <a:t>21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1 </a:t>
            </a:r>
            <a:r>
              <a:rPr lang="it-IT" sz="1600" dirty="0">
                <a:solidFill>
                  <a:schemeClr val="bg1"/>
                </a:solidFill>
              </a:rPr>
              <a:t>+ M</a:t>
            </a:r>
            <a:r>
              <a:rPr lang="it-IT" sz="1600" baseline="-25000" dirty="0">
                <a:solidFill>
                  <a:schemeClr val="bg1"/>
                </a:solidFill>
              </a:rPr>
              <a:t>22</a:t>
            </a:r>
            <a:r>
              <a:rPr lang="it-IT" sz="1600" dirty="0">
                <a:solidFill>
                  <a:schemeClr val="bg1"/>
                </a:solidFill>
              </a:rPr>
              <a:t>ν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65" name="Parentesi quadra aperta 64">
            <a:extLst>
              <a:ext uri="{FF2B5EF4-FFF2-40B4-BE49-F238E27FC236}">
                <a16:creationId xmlns:a16="http://schemas.microsoft.com/office/drawing/2014/main" id="{74CA3A46-632E-4E27-B4F5-DF2BFF68A919}"/>
              </a:ext>
            </a:extLst>
          </p:cNvPr>
          <p:cNvSpPr/>
          <p:nvPr/>
        </p:nvSpPr>
        <p:spPr>
          <a:xfrm rot="10800000">
            <a:off x="5938407" y="5522909"/>
            <a:ext cx="47125" cy="71869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Parentesi quadra aperta 66">
            <a:extLst>
              <a:ext uri="{FF2B5EF4-FFF2-40B4-BE49-F238E27FC236}">
                <a16:creationId xmlns:a16="http://schemas.microsoft.com/office/drawing/2014/main" id="{9D993ACF-AE71-41FE-AC24-E8A8FDF25B95}"/>
              </a:ext>
            </a:extLst>
          </p:cNvPr>
          <p:cNvSpPr/>
          <p:nvPr/>
        </p:nvSpPr>
        <p:spPr>
          <a:xfrm>
            <a:off x="2296181" y="5492738"/>
            <a:ext cx="47125" cy="71869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091F7AB-A40E-4603-A719-8E6DD398681A}"/>
              </a:ext>
            </a:extLst>
          </p:cNvPr>
          <p:cNvSpPr txBox="1"/>
          <p:nvPr/>
        </p:nvSpPr>
        <p:spPr>
          <a:xfrm>
            <a:off x="1426185" y="5667417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C(ν) =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80C4E803-D896-413D-8367-E7CE098447AC}"/>
              </a:ext>
            </a:extLst>
          </p:cNvPr>
          <p:cNvSpPr txBox="1"/>
          <p:nvPr/>
        </p:nvSpPr>
        <p:spPr>
          <a:xfrm>
            <a:off x="9909636" y="3810103"/>
            <a:ext cx="180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//eventuali termini </a:t>
            </a:r>
            <a:r>
              <a:rPr lang="it-IT" dirty="0" err="1"/>
              <a:t>Kp</a:t>
            </a:r>
            <a:r>
              <a:rPr lang="it-IT" dirty="0"/>
              <a:t> Mq Nr//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255DAE-91B2-4425-BCC7-D5DE8F6F0E7C}"/>
              </a:ext>
            </a:extLst>
          </p:cNvPr>
          <p:cNvSpPr txBox="1"/>
          <p:nvPr/>
        </p:nvSpPr>
        <p:spPr>
          <a:xfrm>
            <a:off x="9464387" y="5074120"/>
            <a:ext cx="239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Ellissoide approssimato ad una sfera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77989A-AF7E-4A33-BB09-D573FB8D610A}"/>
              </a:ext>
            </a:extLst>
          </p:cNvPr>
          <p:cNvCxnSpPr>
            <a:cxnSpLocks/>
          </p:cNvCxnSpPr>
          <p:nvPr/>
        </p:nvCxnSpPr>
        <p:spPr>
          <a:xfrm>
            <a:off x="10740179" y="4701517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6371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423447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6371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Modello cinematico e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423447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BFBFA6-BB34-4DD9-A911-2416FC1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893" y="6345520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860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40" y="1616812"/>
            <a:ext cx="4515440" cy="2201277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CB75411F-FD37-42AC-855B-955C6083D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40" y="4144242"/>
            <a:ext cx="4515441" cy="2201278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7410"/>
              </p:ext>
            </p:extLst>
          </p:nvPr>
        </p:nvGraphicFramePr>
        <p:xfrm>
          <a:off x="425569" y="1651788"/>
          <a:ext cx="4395324" cy="4427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0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07877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507877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621647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32035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7373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  <a:tr h="892004">
                <a:tc rowSpan="2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68097"/>
                  </a:ext>
                </a:extLst>
              </a:tr>
              <a:tr h="102707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665777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24748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5790499" y="1205680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609</Words>
  <Application>Microsoft Office PowerPoint</Application>
  <PresentationFormat>Widescreen</PresentationFormat>
  <Paragraphs>227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Cambria Math</vt:lpstr>
      <vt:lpstr>Tw Cen MT</vt:lpstr>
      <vt:lpstr>ShapesVTI</vt:lpstr>
      <vt:lpstr>MODELLAZIONE AUV  Progetto sistemi subacquei 11/06/2020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francesco lombardi</cp:lastModifiedBy>
  <cp:revision>44</cp:revision>
  <dcterms:created xsi:type="dcterms:W3CDTF">2020-06-05T08:03:58Z</dcterms:created>
  <dcterms:modified xsi:type="dcterms:W3CDTF">2020-06-06T09:23:59Z</dcterms:modified>
</cp:coreProperties>
</file>