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72" r:id="rId6"/>
    <p:sldId id="274" r:id="rId7"/>
    <p:sldId id="285" r:id="rId8"/>
    <p:sldId id="275" r:id="rId9"/>
    <p:sldId id="278" r:id="rId10"/>
    <p:sldId id="276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</p14:sldIdLst>
        </p14:section>
        <p14:section name="Sezione senza titolo" id="{6813DD16-4CED-43DB-8652-4C18A2192A3A}">
          <p14:sldIdLst>
            <p14:sldId id="259"/>
            <p14:sldId id="264"/>
            <p14:sldId id="272"/>
            <p14:sldId id="274"/>
            <p14:sldId id="285"/>
            <p14:sldId id="275"/>
            <p14:sldId id="278"/>
            <p14:sldId id="276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220" autoAdjust="0"/>
  </p:normalViewPr>
  <p:slideViewPr>
    <p:cSldViewPr snapToGrid="0">
      <p:cViewPr varScale="1">
        <p:scale>
          <a:sx n="79" d="100"/>
          <a:sy n="79" d="100"/>
        </p:scale>
        <p:origin x="16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0D3-3861-4FF2-AB94-7D20E130CF06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0FE4783-CD2E-42C9-93B9-DF5E323382DC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1.png"/><Relationship Id="rId7" Type="http://schemas.openxmlformats.org/officeDocument/2006/relationships/image" Target="../media/image18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F96F7-A0A6-483A-A63B-B872F5199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3" r="9091" b="10617"/>
          <a:stretch/>
        </p:blipFill>
        <p:spPr>
          <a:xfrm>
            <a:off x="0" y="14129"/>
            <a:ext cx="12192000" cy="68580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5618020" cy="2802219"/>
          </a:xfrm>
        </p:spPr>
        <p:txBody>
          <a:bodyPr anchor="b">
            <a:normAutofit/>
          </a:bodyPr>
          <a:lstStyle/>
          <a:p>
            <a:pPr algn="l"/>
            <a:r>
              <a:rPr lang="it-IT" sz="4400" dirty="0"/>
              <a:t>MODELLAZIONE AUV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sistemi subacquei</a:t>
            </a:r>
            <a:br>
              <a:rPr lang="it-IT" sz="3800" dirty="0"/>
            </a:br>
            <a:r>
              <a:rPr lang="it-IT" sz="3800" dirty="0"/>
              <a:t>11/06/2020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2EC819-1040-4455-9E6F-2FC50258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40" y="1616812"/>
            <a:ext cx="4515440" cy="2201277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CB75411F-FD37-42AC-855B-955C6083D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40" y="4144242"/>
            <a:ext cx="4515441" cy="2201278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7410"/>
              </p:ext>
            </p:extLst>
          </p:nvPr>
        </p:nvGraphicFramePr>
        <p:xfrm>
          <a:off x="425569" y="1651788"/>
          <a:ext cx="4395324" cy="4427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0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7877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507877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621647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32035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7373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  <a:tr h="892004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68097"/>
                  </a:ext>
                </a:extLst>
              </a:tr>
              <a:tr h="102707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665777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5790499" y="1205680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02921"/>
              </p:ext>
            </p:extLst>
          </p:nvPr>
        </p:nvGraphicFramePr>
        <p:xfrm>
          <a:off x="425569" y="1651788"/>
          <a:ext cx="5249367" cy="251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31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800868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800868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Thrusters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Velocità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0199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5937834" y="1224534"/>
            <a:ext cx="19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F0AAFD3-3BCE-496C-9870-CC0277609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11" y="1705544"/>
            <a:ext cx="5046964" cy="24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40969"/>
              </p:ext>
            </p:extLst>
          </p:nvPr>
        </p:nvGraphicFramePr>
        <p:xfrm>
          <a:off x="425568" y="1651788"/>
          <a:ext cx="6314596" cy="25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918453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68097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57384" y="1247480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1" y="1651788"/>
            <a:ext cx="4515441" cy="2201278"/>
          </a:xfrm>
          <a:prstGeom prst="rect">
            <a:avLst/>
          </a:prstGeom>
        </p:spPr>
      </p:pic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5728A55-47D8-4C11-8EB9-D2B41DD8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1" y="4144242"/>
            <a:ext cx="4515441" cy="22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4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6595"/>
              </p:ext>
            </p:extLst>
          </p:nvPr>
        </p:nvGraphicFramePr>
        <p:xfrm>
          <a:off x="425568" y="1651788"/>
          <a:ext cx="6314596" cy="159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30               0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76238" y="1247480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492D73-8BED-4A5D-9A74-4141E2AEDDF1}"/>
              </a:ext>
            </a:extLst>
          </p:cNvPr>
          <p:cNvCxnSpPr/>
          <p:nvPr/>
        </p:nvCxnSpPr>
        <p:spPr>
          <a:xfrm>
            <a:off x="5756635" y="2771480"/>
            <a:ext cx="339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portatile, tavolo, computer&#10;&#10;Descrizione generata automaticamente">
            <a:extLst>
              <a:ext uri="{FF2B5EF4-FFF2-40B4-BE49-F238E27FC236}">
                <a16:creationId xmlns:a16="http://schemas.microsoft.com/office/drawing/2014/main" id="{8E89FF0A-5B42-4C52-B253-DCB5B0FD1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0" y="4144242"/>
            <a:ext cx="4515442" cy="2201278"/>
          </a:xfrm>
          <a:prstGeom prst="rect">
            <a:avLst/>
          </a:prstGeom>
        </p:spPr>
      </p:pic>
      <p:pic>
        <p:nvPicPr>
          <p:cNvPr id="16" name="Immagine 15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391F7009-0FA5-487E-AE21-EACE450BB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88" y="1651788"/>
            <a:ext cx="4515444" cy="22012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7250991" y="3816085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</p:spTree>
    <p:extLst>
      <p:ext uri="{BB962C8B-B14F-4D97-AF65-F5344CB8AC3E}">
        <p14:creationId xmlns:p14="http://schemas.microsoft.com/office/powerpoint/2010/main" val="1427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33608"/>
              </p:ext>
            </p:extLst>
          </p:nvPr>
        </p:nvGraphicFramePr>
        <p:xfrm>
          <a:off x="425568" y="1651788"/>
          <a:ext cx="6314596" cy="284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68667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Moto/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Velocità  (m/s)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2158123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Corrente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0.1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0.05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it-IT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76239" y="1233961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7250991" y="3816085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0" y="1651788"/>
            <a:ext cx="4515442" cy="2201278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88" y="4144241"/>
            <a:ext cx="4515444" cy="2201279"/>
          </a:xfrm>
          <a:prstGeom prst="rect">
            <a:avLst/>
          </a:prstGeom>
        </p:spPr>
      </p:pic>
      <p:sp>
        <p:nvSpPr>
          <p:cNvPr id="2" name="Doppia parentesi quadra 1">
            <a:extLst>
              <a:ext uri="{FF2B5EF4-FFF2-40B4-BE49-F238E27FC236}">
                <a16:creationId xmlns:a16="http://schemas.microsoft.com/office/drawing/2014/main" id="{BF7E02E1-3EBF-4D18-96AD-D45C1BBFEEC5}"/>
              </a:ext>
            </a:extLst>
          </p:cNvPr>
          <p:cNvSpPr/>
          <p:nvPr/>
        </p:nvSpPr>
        <p:spPr>
          <a:xfrm>
            <a:off x="5646650" y="2551150"/>
            <a:ext cx="641023" cy="17557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/>
          <p:nvPr/>
        </p:nvCxnSpPr>
        <p:spPr>
          <a:xfrm flipH="1">
            <a:off x="5354425" y="5288437"/>
            <a:ext cx="133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132279" y="48945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e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305853" y="5027095"/>
            <a:ext cx="5123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E8EB3296-7F12-4216-9EC2-11E1AB1E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B8A7BD-CB2C-4F46-8190-48823D206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46" y="1232872"/>
            <a:ext cx="3936528" cy="49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39" y="1641511"/>
            <a:ext cx="4988738" cy="361628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60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242718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forma =&gt; </a:t>
            </a:r>
            <a:r>
              <a:rPr lang="it-IT" sz="2000" dirty="0" err="1">
                <a:solidFill>
                  <a:schemeClr val="bg1"/>
                </a:solidFill>
              </a:rPr>
              <a:t>roll</a:t>
            </a:r>
            <a:r>
              <a:rPr lang="it-IT" sz="2000" dirty="0">
                <a:solidFill>
                  <a:schemeClr val="bg1"/>
                </a:solidFill>
              </a:rPr>
              <a:t>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84590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65754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</a:t>
            </a:r>
          </a:p>
          <a:p>
            <a:r>
              <a:rPr lang="it-IT" dirty="0">
                <a:solidFill>
                  <a:schemeClr val="bg1"/>
                </a:solidFill>
              </a:rPr>
              <a:t>c = 0.19m</a:t>
            </a:r>
          </a:p>
          <a:p>
            <a:r>
              <a:rPr lang="it-IT" dirty="0">
                <a:solidFill>
                  <a:schemeClr val="bg1"/>
                </a:solidFill>
              </a:rPr>
              <a:t>V = 0.097m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Densità =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30006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3892485" y="1961833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963997" y="173860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60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Modellazione dei </a:t>
            </a:r>
            <a:r>
              <a:rPr lang="it-IT" sz="3200" dirty="0" err="1">
                <a:solidFill>
                  <a:schemeClr val="bg1"/>
                </a:solidFill>
              </a:rPr>
              <a:t>thrusters</a:t>
            </a:r>
            <a:endParaRPr lang="it-IT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713182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182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6" y="1358520"/>
            <a:ext cx="238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it-IT" dirty="0" err="1">
                <a:solidFill>
                  <a:schemeClr val="bg1"/>
                </a:solidFill>
              </a:rPr>
              <a:t>v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055625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096000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066775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9066776" y="1877739"/>
            <a:ext cx="0" cy="53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9675981" y="191182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8457703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4719832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5681616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7848630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8541254" y="2571604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541254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9201987" y="2190183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4716904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4901711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11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7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634330" y="1478136"/>
                <a:ext cx="2133276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30" y="1478136"/>
                <a:ext cx="2133276" cy="304186"/>
              </a:xfrm>
              <a:prstGeom prst="rect">
                <a:avLst/>
              </a:prstGeom>
              <a:blipFill>
                <a:blip r:embed="rId8"/>
                <a:stretch>
                  <a:fillRect l="-1143" r="-857" b="-1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89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1637122" y="1506938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22" y="1506938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896687" y="2283272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687" y="2283272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891" t="-19048" r="-733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876936" y="2952410"/>
                <a:ext cx="211808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  <a:p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36" y="2952410"/>
                <a:ext cx="2118080" cy="738664"/>
              </a:xfrm>
              <a:prstGeom prst="rect">
                <a:avLst/>
              </a:prstGeom>
              <a:blipFill>
                <a:blip r:embed="rId5"/>
                <a:stretch>
                  <a:fillRect l="-3746" t="-11570" r="-57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4575467" y="2338316"/>
            <a:ext cx="3296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Velocità in terna NED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Velocità in terna body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96" y="1456739"/>
            <a:ext cx="2600223" cy="2039390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28" y="3867564"/>
            <a:ext cx="4197293" cy="203939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70A0DFB-3589-4AF6-8C22-4D1F6A664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67" y="4079663"/>
            <a:ext cx="2228571" cy="62857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268227B2-7FBF-4EEB-8AC9-CE283E126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67" y="5124603"/>
            <a:ext cx="2146414" cy="276956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DEE8E4B-2B35-4172-AA68-9579BA000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68" y="4171182"/>
            <a:ext cx="2757134" cy="6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86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2971470" y="1745447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2615941" y="1178714"/>
            <a:ext cx="5741929" cy="678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4066550" y="176348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5376876" y="176348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6864191" y="178352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2530760" y="2055877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3277841" y="2084080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4974348" y="208408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6110144" y="2093664"/>
            <a:ext cx="2714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641089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74277" y="3504500"/>
                <a:ext cx="233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𝑀𝑅𝐵</m:t>
                      </m:r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77" y="3504500"/>
                <a:ext cx="2331023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80C4E803-D896-413D-8367-E7CE098447AC}"/>
              </a:ext>
            </a:extLst>
          </p:cNvPr>
          <p:cNvSpPr txBox="1"/>
          <p:nvPr/>
        </p:nvSpPr>
        <p:spPr>
          <a:xfrm>
            <a:off x="9979493" y="4048829"/>
            <a:ext cx="180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 termini </a:t>
            </a:r>
            <a:r>
              <a:rPr lang="it-IT" dirty="0" err="1"/>
              <a:t>Kp</a:t>
            </a:r>
            <a:r>
              <a:rPr lang="it-IT" dirty="0"/>
              <a:t> Mq Nr//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255DAE-91B2-4425-BCC7-D5DE8F6F0E7C}"/>
              </a:ext>
            </a:extLst>
          </p:cNvPr>
          <p:cNvSpPr txBox="1"/>
          <p:nvPr/>
        </p:nvSpPr>
        <p:spPr>
          <a:xfrm>
            <a:off x="9464387" y="5074120"/>
            <a:ext cx="239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Ellissoide approssimato ad una sfera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77989A-AF7E-4A33-BB09-D573FB8D610A}"/>
              </a:ext>
            </a:extLst>
          </p:cNvPr>
          <p:cNvCxnSpPr>
            <a:cxnSpLocks/>
          </p:cNvCxnSpPr>
          <p:nvPr/>
        </p:nvCxnSpPr>
        <p:spPr>
          <a:xfrm>
            <a:off x="10740179" y="4701517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297887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867876" y="4458040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C87CAA9-21C5-4B1B-940E-411CB2591498}"/>
                  </a:ext>
                </a:extLst>
              </p:cNvPr>
              <p:cNvSpPr txBox="1"/>
              <p:nvPr/>
            </p:nvSpPr>
            <p:spPr>
              <a:xfrm>
                <a:off x="1294144" y="5580294"/>
                <a:ext cx="5300226" cy="548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ν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C87CAA9-21C5-4B1B-940E-411CB2591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44" y="5580294"/>
                <a:ext cx="5300226" cy="548676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197723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197723"/>
                <a:ext cx="3501148" cy="1271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871589" y="3154571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589" y="3154571"/>
                <a:ext cx="4430129" cy="1311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538C270-CB09-433C-BCCB-1121E48BB552}"/>
                  </a:ext>
                </a:extLst>
              </p:cNvPr>
              <p:cNvSpPr txBox="1"/>
              <p:nvPr/>
            </p:nvSpPr>
            <p:spPr>
              <a:xfrm>
                <a:off x="9882217" y="2848302"/>
                <a:ext cx="942181" cy="264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box>
                        <m:box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538C270-CB09-433C-BCCB-1121E48B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217" y="2848302"/>
                <a:ext cx="942181" cy="264240"/>
              </a:xfrm>
              <a:prstGeom prst="rect">
                <a:avLst/>
              </a:prstGeom>
              <a:blipFill>
                <a:blip r:embed="rId7"/>
                <a:stretch>
                  <a:fillRect l="-3871" b="-11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9D730092-98BF-4B22-91CE-062CC541AC6F}"/>
                  </a:ext>
                </a:extLst>
              </p:cNvPr>
              <p:cNvSpPr/>
              <p:nvPr/>
            </p:nvSpPr>
            <p:spPr>
              <a:xfrm>
                <a:off x="9811203" y="3114273"/>
                <a:ext cx="1084207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it-IT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box>
                        <m:box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9D730092-98BF-4B22-91CE-062CC541A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203" y="3114273"/>
                <a:ext cx="1084207" cy="386452"/>
              </a:xfrm>
              <a:prstGeom prst="rect">
                <a:avLst/>
              </a:prstGeom>
              <a:blipFill>
                <a:blip r:embed="rId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1F1CE89E-A314-4090-8F10-C5426A5CF301}"/>
                  </a:ext>
                </a:extLst>
              </p:cNvPr>
              <p:cNvSpPr/>
              <p:nvPr/>
            </p:nvSpPr>
            <p:spPr>
              <a:xfrm>
                <a:off x="9811203" y="3517260"/>
                <a:ext cx="1123063" cy="356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box>
                        <m:box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1F1CE89E-A314-4090-8F10-C5426A5CF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203" y="3517260"/>
                <a:ext cx="1123063" cy="3565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2758354" y="1248491"/>
                <a:ext cx="559952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it-IT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354" y="1248491"/>
                <a:ext cx="5599522" cy="492443"/>
              </a:xfrm>
              <a:prstGeom prst="rect">
                <a:avLst/>
              </a:prstGeom>
              <a:blipFill>
                <a:blip r:embed="rId10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8C44B244-4A44-409E-9006-9004786C29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47" y="5695771"/>
            <a:ext cx="4104567" cy="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988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08" y="1013440"/>
            <a:ext cx="3565570" cy="25495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384F72-7613-415E-A318-69FE35851FC9}"/>
              </a:ext>
            </a:extLst>
          </p:cNvPr>
          <p:cNvSpPr txBox="1"/>
          <p:nvPr/>
        </p:nvSpPr>
        <p:spPr>
          <a:xfrm>
            <a:off x="1196502" y="1916307"/>
            <a:ext cx="6157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Ipotesi Semplificative: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Approssimazione ellissoide oblato a sfera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Si trascurano i termini lineari di D(v)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Calcolo di Re a 20 °C, con rho acqua a 1030 kg/m^3 e per una velocità di 0.3 m/s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Braccio dei momenti di drag calcolato su un raggio medio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288925"/>
            <a:ext cx="11044286" cy="11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86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423447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110453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4055050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87" y="2788355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88" y="3678289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76" y="4224621"/>
            <a:ext cx="1998264" cy="129948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8656E91-10C2-4D13-893A-1BFCC015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72" y="2821474"/>
            <a:ext cx="1407728" cy="62404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45" y="2794463"/>
            <a:ext cx="1723311" cy="60679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729568"/>
            <a:ext cx="2617569" cy="6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615</Words>
  <Application>Microsoft Office PowerPoint</Application>
  <PresentationFormat>Widescreen</PresentationFormat>
  <Paragraphs>229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Cambria Math</vt:lpstr>
      <vt:lpstr>Tw Cen MT</vt:lpstr>
      <vt:lpstr>ShapesVTI</vt:lpstr>
      <vt:lpstr>MODELLAZIONE AUV  Progetto sistemi subacquei 11/06/2020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francesco lombardi</cp:lastModifiedBy>
  <cp:revision>69</cp:revision>
  <dcterms:created xsi:type="dcterms:W3CDTF">2020-06-05T08:03:58Z</dcterms:created>
  <dcterms:modified xsi:type="dcterms:W3CDTF">2020-06-07T10:23:23Z</dcterms:modified>
</cp:coreProperties>
</file>